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84" r:id="rId1"/>
  </p:sldMasterIdLst>
  <p:notesMasterIdLst>
    <p:notesMasterId r:id="rId180"/>
  </p:notesMasterIdLst>
  <p:handoutMasterIdLst>
    <p:handoutMasterId r:id="rId181"/>
  </p:handoutMasterIdLst>
  <p:sldIdLst>
    <p:sldId id="256" r:id="rId2"/>
    <p:sldId id="552" r:id="rId3"/>
    <p:sldId id="519" r:id="rId4"/>
    <p:sldId id="359" r:id="rId5"/>
    <p:sldId id="361" r:id="rId6"/>
    <p:sldId id="579" r:id="rId7"/>
    <p:sldId id="466" r:id="rId8"/>
    <p:sldId id="467" r:id="rId9"/>
    <p:sldId id="468" r:id="rId10"/>
    <p:sldId id="517" r:id="rId11"/>
    <p:sldId id="516" r:id="rId12"/>
    <p:sldId id="470" r:id="rId13"/>
    <p:sldId id="471" r:id="rId14"/>
    <p:sldId id="472" r:id="rId15"/>
    <p:sldId id="473" r:id="rId16"/>
    <p:sldId id="365" r:id="rId17"/>
    <p:sldId id="474" r:id="rId18"/>
    <p:sldId id="367" r:id="rId19"/>
    <p:sldId id="475" r:id="rId20"/>
    <p:sldId id="499" r:id="rId21"/>
    <p:sldId id="443" r:id="rId22"/>
    <p:sldId id="464" r:id="rId23"/>
    <p:sldId id="498" r:id="rId24"/>
    <p:sldId id="523" r:id="rId25"/>
    <p:sldId id="524" r:id="rId26"/>
    <p:sldId id="525" r:id="rId27"/>
    <p:sldId id="659" r:id="rId28"/>
    <p:sldId id="658" r:id="rId29"/>
    <p:sldId id="526" r:id="rId30"/>
    <p:sldId id="660" r:id="rId31"/>
    <p:sldId id="527" r:id="rId32"/>
    <p:sldId id="661" r:id="rId33"/>
    <p:sldId id="299" r:id="rId34"/>
    <p:sldId id="528" r:id="rId35"/>
    <p:sldId id="529" r:id="rId36"/>
    <p:sldId id="445" r:id="rId37"/>
    <p:sldId id="530" r:id="rId38"/>
    <p:sldId id="532" r:id="rId39"/>
    <p:sldId id="533" r:id="rId40"/>
    <p:sldId id="535" r:id="rId41"/>
    <p:sldId id="534" r:id="rId42"/>
    <p:sldId id="536" r:id="rId43"/>
    <p:sldId id="537" r:id="rId44"/>
    <p:sldId id="266" r:id="rId45"/>
    <p:sldId id="625" r:id="rId46"/>
    <p:sldId id="627" r:id="rId47"/>
    <p:sldId id="543" r:id="rId48"/>
    <p:sldId id="275" r:id="rId49"/>
    <p:sldId id="544" r:id="rId50"/>
    <p:sldId id="545" r:id="rId51"/>
    <p:sldId id="546" r:id="rId52"/>
    <p:sldId id="547" r:id="rId53"/>
    <p:sldId id="549" r:id="rId54"/>
    <p:sldId id="481" r:id="rId55"/>
    <p:sldId id="550" r:id="rId56"/>
    <p:sldId id="581" r:id="rId57"/>
    <p:sldId id="580" r:id="rId58"/>
    <p:sldId id="485" r:id="rId59"/>
    <p:sldId id="306" r:id="rId60"/>
    <p:sldId id="309" r:id="rId61"/>
    <p:sldId id="500" r:id="rId62"/>
    <p:sldId id="315" r:id="rId63"/>
    <p:sldId id="553" r:id="rId64"/>
    <p:sldId id="554" r:id="rId65"/>
    <p:sldId id="555" r:id="rId66"/>
    <p:sldId id="556" r:id="rId67"/>
    <p:sldId id="641" r:id="rId68"/>
    <p:sldId id="635" r:id="rId69"/>
    <p:sldId id="636" r:id="rId70"/>
    <p:sldId id="637" r:id="rId71"/>
    <p:sldId id="638" r:id="rId72"/>
    <p:sldId id="639" r:id="rId73"/>
    <p:sldId id="640" r:id="rId74"/>
    <p:sldId id="662" r:id="rId75"/>
    <p:sldId id="663" r:id="rId76"/>
    <p:sldId id="664" r:id="rId77"/>
    <p:sldId id="669" r:id="rId78"/>
    <p:sldId id="667" r:id="rId79"/>
    <p:sldId id="675" r:id="rId80"/>
    <p:sldId id="666" r:id="rId81"/>
    <p:sldId id="668" r:id="rId82"/>
    <p:sldId id="670" r:id="rId83"/>
    <p:sldId id="671" r:id="rId84"/>
    <p:sldId id="672" r:id="rId85"/>
    <p:sldId id="673" r:id="rId86"/>
    <p:sldId id="674" r:id="rId87"/>
    <p:sldId id="676" r:id="rId88"/>
    <p:sldId id="678" r:id="rId89"/>
    <p:sldId id="677" r:id="rId90"/>
    <p:sldId id="679" r:id="rId91"/>
    <p:sldId id="680" r:id="rId92"/>
    <p:sldId id="681" r:id="rId93"/>
    <p:sldId id="682" r:id="rId94"/>
    <p:sldId id="684" r:id="rId95"/>
    <p:sldId id="685" r:id="rId96"/>
    <p:sldId id="686" r:id="rId97"/>
    <p:sldId id="510" r:id="rId98"/>
    <p:sldId id="511" r:id="rId99"/>
    <p:sldId id="512" r:id="rId100"/>
    <p:sldId id="513" r:id="rId101"/>
    <p:sldId id="514" r:id="rId102"/>
    <p:sldId id="515" r:id="rId103"/>
    <p:sldId id="333" r:id="rId104"/>
    <p:sldId id="368" r:id="rId105"/>
    <p:sldId id="628" r:id="rId106"/>
    <p:sldId id="370" r:id="rId107"/>
    <p:sldId id="582" r:id="rId108"/>
    <p:sldId id="371" r:id="rId109"/>
    <p:sldId id="334" r:id="rId110"/>
    <p:sldId id="373" r:id="rId111"/>
    <p:sldId id="374" r:id="rId112"/>
    <p:sldId id="375" r:id="rId113"/>
    <p:sldId id="376" r:id="rId114"/>
    <p:sldId id="335" r:id="rId115"/>
    <p:sldId id="379" r:id="rId116"/>
    <p:sldId id="380" r:id="rId117"/>
    <p:sldId id="381" r:id="rId118"/>
    <p:sldId id="382" r:id="rId119"/>
    <p:sldId id="383" r:id="rId120"/>
    <p:sldId id="337" r:id="rId121"/>
    <p:sldId id="384" r:id="rId122"/>
    <p:sldId id="583" r:id="rId123"/>
    <p:sldId id="584" r:id="rId124"/>
    <p:sldId id="385" r:id="rId125"/>
    <p:sldId id="386" r:id="rId126"/>
    <p:sldId id="590" r:id="rId127"/>
    <p:sldId id="586" r:id="rId128"/>
    <p:sldId id="587" r:id="rId129"/>
    <p:sldId id="588" r:id="rId130"/>
    <p:sldId id="589" r:id="rId131"/>
    <p:sldId id="644" r:id="rId132"/>
    <p:sldId id="645" r:id="rId133"/>
    <p:sldId id="646" r:id="rId134"/>
    <p:sldId id="647" r:id="rId135"/>
    <p:sldId id="648" r:id="rId136"/>
    <p:sldId id="649" r:id="rId137"/>
    <p:sldId id="650" r:id="rId138"/>
    <p:sldId id="651" r:id="rId139"/>
    <p:sldId id="657" r:id="rId140"/>
    <p:sldId id="652" r:id="rId141"/>
    <p:sldId id="654" r:id="rId142"/>
    <p:sldId id="655" r:id="rId143"/>
    <p:sldId id="340" r:id="rId144"/>
    <p:sldId id="403" r:id="rId145"/>
    <p:sldId id="341" r:id="rId146"/>
    <p:sldId id="601" r:id="rId147"/>
    <p:sldId id="602" r:id="rId148"/>
    <p:sldId id="603" r:id="rId149"/>
    <p:sldId id="604" r:id="rId150"/>
    <p:sldId id="605" r:id="rId151"/>
    <p:sldId id="606" r:id="rId152"/>
    <p:sldId id="607" r:id="rId153"/>
    <p:sldId id="608" r:id="rId154"/>
    <p:sldId id="609" r:id="rId155"/>
    <p:sldId id="610" r:id="rId156"/>
    <p:sldId id="613" r:id="rId157"/>
    <p:sldId id="611" r:id="rId158"/>
    <p:sldId id="612" r:id="rId159"/>
    <p:sldId id="344" r:id="rId160"/>
    <p:sldId id="421" r:id="rId161"/>
    <p:sldId id="614" r:id="rId162"/>
    <p:sldId id="575" r:id="rId163"/>
    <p:sldId id="576" r:id="rId164"/>
    <p:sldId id="577" r:id="rId165"/>
    <p:sldId id="578" r:id="rId166"/>
    <p:sldId id="423" r:id="rId167"/>
    <p:sldId id="616" r:id="rId168"/>
    <p:sldId id="572" r:id="rId169"/>
    <p:sldId id="656" r:id="rId170"/>
    <p:sldId id="615" r:id="rId171"/>
    <p:sldId id="573" r:id="rId172"/>
    <p:sldId id="501" r:id="rId173"/>
    <p:sldId id="434" r:id="rId174"/>
    <p:sldId id="435" r:id="rId175"/>
    <p:sldId id="436" r:id="rId176"/>
    <p:sldId id="620" r:id="rId177"/>
    <p:sldId id="439" r:id="rId178"/>
    <p:sldId id="621" r:id="rId179"/>
  </p:sldIdLst>
  <p:sldSz cx="12192000" cy="6858000"/>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首頁" id="{2397D8E7-CC36-437F-A40C-563998B68ABB}">
          <p14:sldIdLst>
            <p14:sldId id="256"/>
            <p14:sldId id="552"/>
          </p14:sldIdLst>
        </p14:section>
        <p14:section name="壹、作業時程" id="{C9867216-F5EB-46F5-BD60-16BF6CBE6891}">
          <p14:sldIdLst>
            <p14:sldId id="519"/>
            <p14:sldId id="359"/>
            <p14:sldId id="361"/>
            <p14:sldId id="579"/>
            <p14:sldId id="466"/>
            <p14:sldId id="467"/>
            <p14:sldId id="468"/>
            <p14:sldId id="517"/>
            <p14:sldId id="516"/>
            <p14:sldId id="470"/>
            <p14:sldId id="471"/>
            <p14:sldId id="472"/>
            <p14:sldId id="473"/>
            <p14:sldId id="365"/>
            <p14:sldId id="474"/>
            <p14:sldId id="367"/>
            <p14:sldId id="475"/>
          </p14:sldIdLst>
        </p14:section>
        <p14:section name="貳、來文修正排行榜" id="{D4B25A97-5267-410B-9613-CB3442738493}">
          <p14:sldIdLst>
            <p14:sldId id="499"/>
            <p14:sldId id="443"/>
            <p14:sldId id="464"/>
          </p14:sldIdLst>
        </p14:section>
        <p14:section name="参、表冊異動" id="{E72D4C5E-6F4C-4441-95F7-9DC93690B67C}">
          <p14:sldIdLst>
            <p14:sldId id="498"/>
          </p14:sldIdLst>
        </p14:section>
        <p14:section name="1-1~3-7" id="{079D95E4-A49A-4FFA-977D-491A07CA6A2A}">
          <p14:sldIdLst>
            <p14:sldId id="523"/>
            <p14:sldId id="524"/>
            <p14:sldId id="525"/>
            <p14:sldId id="659"/>
            <p14:sldId id="658"/>
            <p14:sldId id="526"/>
            <p14:sldId id="660"/>
            <p14:sldId id="527"/>
            <p14:sldId id="661"/>
            <p14:sldId id="299"/>
            <p14:sldId id="528"/>
            <p14:sldId id="529"/>
          </p14:sldIdLst>
        </p14:section>
        <p14:section name="1-17" id="{D268B660-9E23-4517-AFF4-5D368482623B}">
          <p14:sldIdLst>
            <p14:sldId id="445"/>
            <p14:sldId id="530"/>
            <p14:sldId id="532"/>
            <p14:sldId id="533"/>
            <p14:sldId id="535"/>
            <p14:sldId id="534"/>
            <p14:sldId id="536"/>
            <p14:sldId id="537"/>
          </p14:sldIdLst>
        </p14:section>
        <p14:section name="4-4-1～4-12" id="{69DEF228-E803-4028-8032-20700301B5F6}">
          <p14:sldIdLst>
            <p14:sldId id="266"/>
            <p14:sldId id="625"/>
            <p14:sldId id="627"/>
          </p14:sldIdLst>
        </p14:section>
        <p14:section name="4-8學生技術證照系列" id="{B11E0E11-8024-4574-85F4-9677F8CC91BF}">
          <p14:sldIdLst>
            <p14:sldId id="543"/>
            <p14:sldId id="275"/>
            <p14:sldId id="544"/>
          </p14:sldIdLst>
        </p14:section>
        <p14:section name="未命名的章節" id="{895C7101-52B7-4546-8679-F8EDB9841F56}">
          <p14:sldIdLst>
            <p14:sldId id="545"/>
            <p14:sldId id="546"/>
            <p14:sldId id="547"/>
            <p14:sldId id="549"/>
            <p14:sldId id="481"/>
            <p14:sldId id="550"/>
            <p14:sldId id="581"/>
            <p14:sldId id="580"/>
            <p14:sldId id="485"/>
          </p14:sldIdLst>
        </p14:section>
        <p14:section name="7-5~增加檢核" id="{E02D53BE-6CB2-4F73-BCE1-9B63BA3D31DD}">
          <p14:sldIdLst>
            <p14:sldId id="306"/>
            <p14:sldId id="309"/>
          </p14:sldIdLst>
        </p14:section>
        <p14:section name="肆、下期表冊異動預告" id="{27F72E9B-D108-4513-BDD5-475132768035}">
          <p14:sldIdLst>
            <p14:sldId id="500"/>
            <p14:sldId id="315"/>
            <p14:sldId id="553"/>
            <p14:sldId id="554"/>
            <p14:sldId id="555"/>
            <p14:sldId id="556"/>
            <p14:sldId id="641"/>
            <p14:sldId id="635"/>
            <p14:sldId id="636"/>
            <p14:sldId id="637"/>
            <p14:sldId id="638"/>
            <p14:sldId id="639"/>
            <p14:sldId id="640"/>
          </p14:sldIdLst>
        </p14:section>
        <p14:section name="7-7~7-11(新新表)" id="{DF7E3403-8B95-4DCD-A46E-7D87BDD2F8C0}">
          <p14:sldIdLst>
            <p14:sldId id="662"/>
            <p14:sldId id="663"/>
            <p14:sldId id="664"/>
            <p14:sldId id="669"/>
            <p14:sldId id="667"/>
            <p14:sldId id="675"/>
            <p14:sldId id="666"/>
            <p14:sldId id="668"/>
            <p14:sldId id="670"/>
            <p14:sldId id="671"/>
            <p14:sldId id="672"/>
            <p14:sldId id="673"/>
            <p14:sldId id="674"/>
            <p14:sldId id="676"/>
            <p14:sldId id="678"/>
            <p14:sldId id="677"/>
            <p14:sldId id="679"/>
            <p14:sldId id="680"/>
            <p14:sldId id="681"/>
            <p14:sldId id="682"/>
            <p14:sldId id="684"/>
            <p14:sldId id="685"/>
            <p14:sldId id="686"/>
            <p14:sldId id="510"/>
            <p14:sldId id="511"/>
            <p14:sldId id="512"/>
            <p14:sldId id="513"/>
            <p14:sldId id="514"/>
            <p14:sldId id="515"/>
          </p14:sldIdLst>
        </p14:section>
        <p14:section name="新表15-1" id="{DD595448-3742-4E1A-985D-D7F4C0CC9DE0}">
          <p14:sldIdLst>
            <p14:sldId id="333"/>
            <p14:sldId id="368"/>
          </p14:sldIdLst>
        </p14:section>
        <p14:section name="未命名的章節" id="{FB8B6D3B-9ECB-4B76-94F1-D21BF9E8C757}">
          <p14:sldIdLst>
            <p14:sldId id="628"/>
            <p14:sldId id="370"/>
            <p14:sldId id="582"/>
            <p14:sldId id="371"/>
            <p14:sldId id="334"/>
            <p14:sldId id="373"/>
            <p14:sldId id="374"/>
            <p14:sldId id="375"/>
            <p14:sldId id="376"/>
          </p14:sldIdLst>
        </p14:section>
        <p14:section name="新表15-3" id="{AA28AB1C-52E2-4E19-A4F6-A99F46BBD3EB}">
          <p14:sldIdLst>
            <p14:sldId id="335"/>
            <p14:sldId id="379"/>
            <p14:sldId id="380"/>
            <p14:sldId id="381"/>
            <p14:sldId id="382"/>
            <p14:sldId id="383"/>
          </p14:sldIdLst>
        </p14:section>
        <p14:section name="新表15-4" id="{0A85952E-C571-4954-9030-A95C5994C0A4}">
          <p14:sldIdLst>
            <p14:sldId id="337"/>
            <p14:sldId id="384"/>
            <p14:sldId id="583"/>
          </p14:sldIdLst>
        </p14:section>
        <p14:section name="未命名的章節" id="{9504A4C7-695B-4A75-890A-494D512E5D44}">
          <p14:sldIdLst>
            <p14:sldId id="584"/>
            <p14:sldId id="385"/>
            <p14:sldId id="386"/>
          </p14:sldIdLst>
        </p14:section>
        <p14:section name="15-5" id="{BEBF3BC9-B9A4-460A-9EAF-42F01597EC81}">
          <p14:sldIdLst>
            <p14:sldId id="590"/>
            <p14:sldId id="586"/>
            <p14:sldId id="587"/>
            <p14:sldId id="588"/>
            <p14:sldId id="589"/>
            <p14:sldId id="644"/>
            <p14:sldId id="645"/>
            <p14:sldId id="646"/>
            <p14:sldId id="647"/>
            <p14:sldId id="648"/>
            <p14:sldId id="649"/>
            <p14:sldId id="650"/>
            <p14:sldId id="651"/>
            <p14:sldId id="657"/>
          </p14:sldIdLst>
        </p14:section>
        <p14:section name="未命名的章節" id="{28F7940D-718B-4D09-AA41-3E9944C080F4}">
          <p14:sldIdLst>
            <p14:sldId id="652"/>
            <p14:sldId id="654"/>
            <p14:sldId id="655"/>
          </p14:sldIdLst>
        </p14:section>
        <p14:section name="15-6" id="{E96DBBD2-FEEE-4DC1-93CB-95651B2CBA8F}">
          <p14:sldIdLst>
            <p14:sldId id="340"/>
            <p14:sldId id="403"/>
            <p14:sldId id="341"/>
            <p14:sldId id="601"/>
            <p14:sldId id="602"/>
            <p14:sldId id="603"/>
            <p14:sldId id="604"/>
            <p14:sldId id="605"/>
            <p14:sldId id="606"/>
            <p14:sldId id="607"/>
            <p14:sldId id="608"/>
            <p14:sldId id="609"/>
            <p14:sldId id="610"/>
            <p14:sldId id="613"/>
            <p14:sldId id="611"/>
            <p14:sldId id="612"/>
            <p14:sldId id="344"/>
            <p14:sldId id="421"/>
            <p14:sldId id="614"/>
            <p14:sldId id="575"/>
            <p14:sldId id="576"/>
            <p14:sldId id="577"/>
            <p14:sldId id="578"/>
            <p14:sldId id="423"/>
            <p14:sldId id="616"/>
            <p14:sldId id="572"/>
            <p14:sldId id="656"/>
            <p14:sldId id="615"/>
            <p14:sldId id="573"/>
          </p14:sldIdLst>
        </p14:section>
        <p14:section name="伍、聯絡資訊" id="{57A34151-107F-4F1F-84E2-8DDDB79A0161}">
          <p14:sldIdLst>
            <p14:sldId id="501"/>
            <p14:sldId id="434"/>
            <p14:sldId id="435"/>
            <p14:sldId id="436"/>
            <p14:sldId id="620"/>
            <p14:sldId id="439"/>
            <p14:sldId id="621"/>
          </p14:sldIdLst>
        </p14:section>
      </p14:sectionLst>
    </p:ext>
    <p:ext uri="{EFAFB233-063F-42B5-8137-9DF3F51BA10A}">
      <p15:sldGuideLst xmlns:p15="http://schemas.microsoft.com/office/powerpoint/2012/main" xmlns="">
        <p15:guide id="1" orient="horz" pos="2069" userDrawn="1">
          <p15:clr>
            <a:srgbClr val="A4A3A4"/>
          </p15:clr>
        </p15:guide>
        <p15:guide id="2" pos="6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20" autoAdjust="0"/>
    <p:restoredTop sz="87788" autoAdjust="0"/>
  </p:normalViewPr>
  <p:slideViewPr>
    <p:cSldViewPr snapToGrid="0">
      <p:cViewPr>
        <p:scale>
          <a:sx n="87" d="100"/>
          <a:sy n="87" d="100"/>
        </p:scale>
        <p:origin x="-90" y="-186"/>
      </p:cViewPr>
      <p:guideLst>
        <p:guide orient="horz" pos="2069"/>
        <p:guide pos="6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B7921-BA8F-46F0-9D3C-F43C75F16832}"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zh-TW" altLang="en-US"/>
        </a:p>
      </dgm:t>
    </dgm:pt>
    <dgm:pt modelId="{48AA75FC-3E89-4764-95BA-DD0DCE4C954C}">
      <dgm:prSet phldrT="[文字]" custT="1"/>
      <dgm:spPr/>
      <dgm:t>
        <a:bodyPr/>
        <a:lstStyle/>
        <a:p>
          <a:r>
            <a:rPr lang="zh-TW" altLang="en-US" sz="3000" b="1" dirty="0" smtClean="0">
              <a:latin typeface="微軟正黑體" panose="020B0604030504040204" pitchFamily="34" charset="-120"/>
              <a:ea typeface="微軟正黑體" panose="020B0604030504040204" pitchFamily="34" charset="-120"/>
            </a:rPr>
            <a:t>壹、作業時程</a:t>
          </a:r>
          <a:endParaRPr lang="zh-TW" altLang="en-US" sz="3000" b="1" dirty="0">
            <a:latin typeface="微軟正黑體" panose="020B0604030504040204" pitchFamily="34" charset="-120"/>
            <a:ea typeface="微軟正黑體" panose="020B0604030504040204" pitchFamily="34" charset="-120"/>
          </a:endParaRPr>
        </a:p>
      </dgm:t>
    </dgm:pt>
    <dgm:pt modelId="{894F1699-1E5F-4F08-BF17-2AFABECCB5ED}" type="parTrans" cxnId="{889887F9-8E50-44E7-B2C0-5190E41C9A62}">
      <dgm:prSet/>
      <dgm:spPr/>
      <dgm:t>
        <a:bodyPr/>
        <a:lstStyle/>
        <a:p>
          <a:endParaRPr lang="zh-TW" altLang="en-US"/>
        </a:p>
      </dgm:t>
    </dgm:pt>
    <dgm:pt modelId="{888C1FD6-E412-4E09-9C19-4F724F24D16D}" type="sibTrans" cxnId="{889887F9-8E50-44E7-B2C0-5190E41C9A62}">
      <dgm:prSet/>
      <dgm:spPr/>
      <dgm:t>
        <a:bodyPr/>
        <a:lstStyle/>
        <a:p>
          <a:endParaRPr lang="zh-TW" altLang="en-US"/>
        </a:p>
      </dgm:t>
    </dgm:pt>
    <dgm:pt modelId="{A49C10EC-2F3C-4D84-92D3-C69A88B3903F}">
      <dgm:prSet phldrT="[文字]" custT="1"/>
      <dgm:spPr/>
      <dgm:t>
        <a:bodyPr/>
        <a:lstStyle/>
        <a:p>
          <a:r>
            <a:rPr lang="zh-TW" altLang="en-US" sz="3000" b="1" dirty="0" smtClean="0">
              <a:latin typeface="微軟正黑體" panose="020B0604030504040204" pitchFamily="34" charset="-120"/>
              <a:ea typeface="微軟正黑體" panose="020B0604030504040204" pitchFamily="34" charset="-120"/>
            </a:rPr>
            <a:t>貳、來文修正排行榜</a:t>
          </a:r>
          <a:endParaRPr lang="zh-TW" altLang="en-US" sz="3000" b="1" dirty="0">
            <a:latin typeface="微軟正黑體" panose="020B0604030504040204" pitchFamily="34" charset="-120"/>
            <a:ea typeface="微軟正黑體" panose="020B0604030504040204" pitchFamily="34" charset="-120"/>
          </a:endParaRPr>
        </a:p>
      </dgm:t>
    </dgm:pt>
    <dgm:pt modelId="{7817BB2E-7F77-4DF6-9CD5-5A5F0C74A7AC}" type="parTrans" cxnId="{5F354F27-C43F-48C5-9A19-983328C2CA5B}">
      <dgm:prSet/>
      <dgm:spPr/>
      <dgm:t>
        <a:bodyPr/>
        <a:lstStyle/>
        <a:p>
          <a:endParaRPr lang="zh-TW" altLang="en-US"/>
        </a:p>
      </dgm:t>
    </dgm:pt>
    <dgm:pt modelId="{D094F144-EB6E-49C8-ABD2-7AD50C6AB5D0}" type="sibTrans" cxnId="{5F354F27-C43F-48C5-9A19-983328C2CA5B}">
      <dgm:prSet/>
      <dgm:spPr/>
      <dgm:t>
        <a:bodyPr/>
        <a:lstStyle/>
        <a:p>
          <a:endParaRPr lang="zh-TW" altLang="en-US"/>
        </a:p>
      </dgm:t>
    </dgm:pt>
    <dgm:pt modelId="{4189F490-78E2-4EF3-93C0-0CE585EF4A33}">
      <dgm:prSet phldrT="[文字]" custT="1"/>
      <dgm:spPr/>
      <dgm:t>
        <a:bodyPr/>
        <a:lstStyle/>
        <a:p>
          <a:r>
            <a:rPr lang="zh-TW" altLang="en-US" sz="3000" b="1" dirty="0" smtClean="0">
              <a:latin typeface="微軟正黑體" panose="020B0604030504040204" pitchFamily="34" charset="-120"/>
              <a:ea typeface="微軟正黑體" panose="020B0604030504040204" pitchFamily="34" charset="-120"/>
            </a:rPr>
            <a:t>參、表冊異動</a:t>
          </a:r>
          <a:endParaRPr lang="zh-TW" altLang="en-US" sz="3000" b="1" dirty="0">
            <a:latin typeface="微軟正黑體" panose="020B0604030504040204" pitchFamily="34" charset="-120"/>
            <a:ea typeface="微軟正黑體" panose="020B0604030504040204" pitchFamily="34" charset="-120"/>
          </a:endParaRPr>
        </a:p>
      </dgm:t>
    </dgm:pt>
    <dgm:pt modelId="{63E963C6-EC58-494F-B3B0-61B65EC4773E}" type="parTrans" cxnId="{4BEACAD3-D5E7-42E4-99AB-D656438060BA}">
      <dgm:prSet/>
      <dgm:spPr/>
      <dgm:t>
        <a:bodyPr/>
        <a:lstStyle/>
        <a:p>
          <a:endParaRPr lang="zh-TW" altLang="en-US"/>
        </a:p>
      </dgm:t>
    </dgm:pt>
    <dgm:pt modelId="{ECA3380B-367D-4AC8-95B3-1E7419A988D8}" type="sibTrans" cxnId="{4BEACAD3-D5E7-42E4-99AB-D656438060BA}">
      <dgm:prSet/>
      <dgm:spPr/>
      <dgm:t>
        <a:bodyPr/>
        <a:lstStyle/>
        <a:p>
          <a:endParaRPr lang="zh-TW" altLang="en-US"/>
        </a:p>
      </dgm:t>
    </dgm:pt>
    <dgm:pt modelId="{7A0734E3-6868-48BD-8B35-D3595B2770BE}">
      <dgm:prSet phldrT="[文字]" custT="1"/>
      <dgm:spPr/>
      <dgm:t>
        <a:bodyPr/>
        <a:lstStyle/>
        <a:p>
          <a:r>
            <a:rPr lang="zh-TW" altLang="en-US" sz="3000" b="1" dirty="0" smtClean="0">
              <a:latin typeface="微軟正黑體" panose="020B0604030504040204" pitchFamily="34" charset="-120"/>
              <a:ea typeface="微軟正黑體" panose="020B0604030504040204" pitchFamily="34" charset="-120"/>
            </a:rPr>
            <a:t>肆、下期表冊異動預告</a:t>
          </a:r>
          <a:endParaRPr lang="zh-TW" altLang="en-US" sz="3000" b="1" dirty="0">
            <a:latin typeface="微軟正黑體" panose="020B0604030504040204" pitchFamily="34" charset="-120"/>
            <a:ea typeface="微軟正黑體" panose="020B0604030504040204" pitchFamily="34" charset="-120"/>
          </a:endParaRPr>
        </a:p>
      </dgm:t>
    </dgm:pt>
    <dgm:pt modelId="{4DD2EDA6-C7A0-4149-876A-0BFD901AB9ED}" type="parTrans" cxnId="{13711747-A0A6-4FB1-89AD-2C2BF122F141}">
      <dgm:prSet/>
      <dgm:spPr/>
      <dgm:t>
        <a:bodyPr/>
        <a:lstStyle/>
        <a:p>
          <a:endParaRPr lang="zh-TW" altLang="en-US"/>
        </a:p>
      </dgm:t>
    </dgm:pt>
    <dgm:pt modelId="{04745279-83FE-4913-B09B-66D15903F8A8}" type="sibTrans" cxnId="{13711747-A0A6-4FB1-89AD-2C2BF122F141}">
      <dgm:prSet/>
      <dgm:spPr/>
      <dgm:t>
        <a:bodyPr/>
        <a:lstStyle/>
        <a:p>
          <a:endParaRPr lang="zh-TW" altLang="en-US"/>
        </a:p>
      </dgm:t>
    </dgm:pt>
    <dgm:pt modelId="{02148B9B-2178-40C6-9D4A-BE73B694EF05}">
      <dgm:prSet phldrT="[文字]" custT="1"/>
      <dgm:spPr/>
      <dgm:t>
        <a:bodyPr/>
        <a:lstStyle/>
        <a:p>
          <a:r>
            <a:rPr lang="zh-TW" altLang="en-US" sz="3000" b="1" dirty="0" smtClean="0">
              <a:latin typeface="微軟正黑體" panose="020B0604030504040204" pitchFamily="34" charset="-120"/>
              <a:ea typeface="微軟正黑體" panose="020B0604030504040204" pitchFamily="34" charset="-120"/>
            </a:rPr>
            <a:t>伍、聯絡資訊</a:t>
          </a:r>
          <a:endParaRPr lang="zh-TW" altLang="en-US" sz="3000" b="1" dirty="0">
            <a:latin typeface="微軟正黑體" panose="020B0604030504040204" pitchFamily="34" charset="-120"/>
            <a:ea typeface="微軟正黑體" panose="020B0604030504040204" pitchFamily="34" charset="-120"/>
          </a:endParaRPr>
        </a:p>
      </dgm:t>
    </dgm:pt>
    <dgm:pt modelId="{A15E00CE-9308-4E60-A995-A733156D8DAD}" type="parTrans" cxnId="{AA3ED58C-B63E-4179-8701-942C828894E1}">
      <dgm:prSet/>
      <dgm:spPr/>
      <dgm:t>
        <a:bodyPr/>
        <a:lstStyle/>
        <a:p>
          <a:endParaRPr lang="zh-TW" altLang="en-US"/>
        </a:p>
      </dgm:t>
    </dgm:pt>
    <dgm:pt modelId="{6C9BA436-5F50-4B66-BA80-BEBE692CDB91}" type="sibTrans" cxnId="{AA3ED58C-B63E-4179-8701-942C828894E1}">
      <dgm:prSet/>
      <dgm:spPr/>
      <dgm:t>
        <a:bodyPr/>
        <a:lstStyle/>
        <a:p>
          <a:endParaRPr lang="zh-TW" altLang="en-US"/>
        </a:p>
      </dgm:t>
    </dgm:pt>
    <dgm:pt modelId="{24CAD479-DD19-4D37-BB2A-0201872B6D8C}" type="pres">
      <dgm:prSet presAssocID="{736B7921-BA8F-46F0-9D3C-F43C75F16832}" presName="linear" presStyleCnt="0">
        <dgm:presLayoutVars>
          <dgm:animLvl val="lvl"/>
          <dgm:resizeHandles val="exact"/>
        </dgm:presLayoutVars>
      </dgm:prSet>
      <dgm:spPr/>
      <dgm:t>
        <a:bodyPr/>
        <a:lstStyle/>
        <a:p>
          <a:endParaRPr lang="zh-TW" altLang="en-US"/>
        </a:p>
      </dgm:t>
    </dgm:pt>
    <dgm:pt modelId="{DD4C98DA-BA06-4F97-B360-7278396B7B8A}" type="pres">
      <dgm:prSet presAssocID="{48AA75FC-3E89-4764-95BA-DD0DCE4C954C}" presName="parentText" presStyleLbl="node1" presStyleIdx="0" presStyleCnt="5">
        <dgm:presLayoutVars>
          <dgm:chMax val="0"/>
          <dgm:bulletEnabled val="1"/>
        </dgm:presLayoutVars>
      </dgm:prSet>
      <dgm:spPr/>
      <dgm:t>
        <a:bodyPr/>
        <a:lstStyle/>
        <a:p>
          <a:endParaRPr lang="zh-TW" altLang="en-US"/>
        </a:p>
      </dgm:t>
    </dgm:pt>
    <dgm:pt modelId="{9C900531-6D1A-49BE-8D2C-BF4B72C1BDF0}" type="pres">
      <dgm:prSet presAssocID="{888C1FD6-E412-4E09-9C19-4F724F24D16D}" presName="spacer" presStyleCnt="0"/>
      <dgm:spPr/>
      <dgm:t>
        <a:bodyPr/>
        <a:lstStyle/>
        <a:p>
          <a:endParaRPr lang="zh-TW" altLang="en-US"/>
        </a:p>
      </dgm:t>
    </dgm:pt>
    <dgm:pt modelId="{89E17AF8-32E1-4C80-9460-8D8FEA2B273C}" type="pres">
      <dgm:prSet presAssocID="{A49C10EC-2F3C-4D84-92D3-C69A88B3903F}" presName="parentText" presStyleLbl="node1" presStyleIdx="1" presStyleCnt="5">
        <dgm:presLayoutVars>
          <dgm:chMax val="0"/>
          <dgm:bulletEnabled val="1"/>
        </dgm:presLayoutVars>
      </dgm:prSet>
      <dgm:spPr/>
      <dgm:t>
        <a:bodyPr/>
        <a:lstStyle/>
        <a:p>
          <a:endParaRPr lang="zh-TW" altLang="en-US"/>
        </a:p>
      </dgm:t>
    </dgm:pt>
    <dgm:pt modelId="{238E1CEC-33EC-448C-9CBB-11401D8CE4A3}" type="pres">
      <dgm:prSet presAssocID="{D094F144-EB6E-49C8-ABD2-7AD50C6AB5D0}" presName="spacer" presStyleCnt="0"/>
      <dgm:spPr/>
      <dgm:t>
        <a:bodyPr/>
        <a:lstStyle/>
        <a:p>
          <a:endParaRPr lang="zh-TW" altLang="en-US"/>
        </a:p>
      </dgm:t>
    </dgm:pt>
    <dgm:pt modelId="{E5499BB4-3F85-4021-AA69-8B0B791A47B0}" type="pres">
      <dgm:prSet presAssocID="{4189F490-78E2-4EF3-93C0-0CE585EF4A33}" presName="parentText" presStyleLbl="node1" presStyleIdx="2" presStyleCnt="5">
        <dgm:presLayoutVars>
          <dgm:chMax val="0"/>
          <dgm:bulletEnabled val="1"/>
        </dgm:presLayoutVars>
      </dgm:prSet>
      <dgm:spPr/>
      <dgm:t>
        <a:bodyPr/>
        <a:lstStyle/>
        <a:p>
          <a:endParaRPr lang="zh-TW" altLang="en-US"/>
        </a:p>
      </dgm:t>
    </dgm:pt>
    <dgm:pt modelId="{E73D2CBE-D58A-4F42-B777-5115EE539092}" type="pres">
      <dgm:prSet presAssocID="{ECA3380B-367D-4AC8-95B3-1E7419A988D8}" presName="spacer" presStyleCnt="0"/>
      <dgm:spPr/>
      <dgm:t>
        <a:bodyPr/>
        <a:lstStyle/>
        <a:p>
          <a:endParaRPr lang="zh-TW" altLang="en-US"/>
        </a:p>
      </dgm:t>
    </dgm:pt>
    <dgm:pt modelId="{1369E0AD-D0A0-4F66-B03C-269304DD7B75}" type="pres">
      <dgm:prSet presAssocID="{7A0734E3-6868-48BD-8B35-D3595B2770BE}" presName="parentText" presStyleLbl="node1" presStyleIdx="3" presStyleCnt="5">
        <dgm:presLayoutVars>
          <dgm:chMax val="0"/>
          <dgm:bulletEnabled val="1"/>
        </dgm:presLayoutVars>
      </dgm:prSet>
      <dgm:spPr/>
      <dgm:t>
        <a:bodyPr/>
        <a:lstStyle/>
        <a:p>
          <a:endParaRPr lang="zh-TW" altLang="en-US"/>
        </a:p>
      </dgm:t>
    </dgm:pt>
    <dgm:pt modelId="{9BF6656B-F28A-4F0D-BE62-CE4D7FF0A1D0}" type="pres">
      <dgm:prSet presAssocID="{04745279-83FE-4913-B09B-66D15903F8A8}" presName="spacer" presStyleCnt="0"/>
      <dgm:spPr/>
      <dgm:t>
        <a:bodyPr/>
        <a:lstStyle/>
        <a:p>
          <a:endParaRPr lang="zh-TW" altLang="en-US"/>
        </a:p>
      </dgm:t>
    </dgm:pt>
    <dgm:pt modelId="{EEC10798-26A0-4791-9BBD-F367C101DF08}" type="pres">
      <dgm:prSet presAssocID="{02148B9B-2178-40C6-9D4A-BE73B694EF05}" presName="parentText" presStyleLbl="node1" presStyleIdx="4" presStyleCnt="5">
        <dgm:presLayoutVars>
          <dgm:chMax val="0"/>
          <dgm:bulletEnabled val="1"/>
        </dgm:presLayoutVars>
      </dgm:prSet>
      <dgm:spPr/>
      <dgm:t>
        <a:bodyPr/>
        <a:lstStyle/>
        <a:p>
          <a:endParaRPr lang="zh-TW" altLang="en-US"/>
        </a:p>
      </dgm:t>
    </dgm:pt>
  </dgm:ptLst>
  <dgm:cxnLst>
    <dgm:cxn modelId="{ACA8BE13-A19C-47FC-95A1-99AF76CD9394}" type="presOf" srcId="{02148B9B-2178-40C6-9D4A-BE73B694EF05}" destId="{EEC10798-26A0-4791-9BBD-F367C101DF08}" srcOrd="0" destOrd="0" presId="urn:microsoft.com/office/officeart/2005/8/layout/vList2"/>
    <dgm:cxn modelId="{4BEACAD3-D5E7-42E4-99AB-D656438060BA}" srcId="{736B7921-BA8F-46F0-9D3C-F43C75F16832}" destId="{4189F490-78E2-4EF3-93C0-0CE585EF4A33}" srcOrd="2" destOrd="0" parTransId="{63E963C6-EC58-494F-B3B0-61B65EC4773E}" sibTransId="{ECA3380B-367D-4AC8-95B3-1E7419A988D8}"/>
    <dgm:cxn modelId="{889887F9-8E50-44E7-B2C0-5190E41C9A62}" srcId="{736B7921-BA8F-46F0-9D3C-F43C75F16832}" destId="{48AA75FC-3E89-4764-95BA-DD0DCE4C954C}" srcOrd="0" destOrd="0" parTransId="{894F1699-1E5F-4F08-BF17-2AFABECCB5ED}" sibTransId="{888C1FD6-E412-4E09-9C19-4F724F24D16D}"/>
    <dgm:cxn modelId="{05F3C01C-24CD-46FA-AC85-7A0B0887B7C3}" type="presOf" srcId="{7A0734E3-6868-48BD-8B35-D3595B2770BE}" destId="{1369E0AD-D0A0-4F66-B03C-269304DD7B75}" srcOrd="0" destOrd="0" presId="urn:microsoft.com/office/officeart/2005/8/layout/vList2"/>
    <dgm:cxn modelId="{863E6994-3CD4-437B-9520-A28F133888B2}" type="presOf" srcId="{A49C10EC-2F3C-4D84-92D3-C69A88B3903F}" destId="{89E17AF8-32E1-4C80-9460-8D8FEA2B273C}" srcOrd="0" destOrd="0" presId="urn:microsoft.com/office/officeart/2005/8/layout/vList2"/>
    <dgm:cxn modelId="{D01DB148-A551-4901-A56E-8CB732A949E1}" type="presOf" srcId="{48AA75FC-3E89-4764-95BA-DD0DCE4C954C}" destId="{DD4C98DA-BA06-4F97-B360-7278396B7B8A}" srcOrd="0" destOrd="0" presId="urn:microsoft.com/office/officeart/2005/8/layout/vList2"/>
    <dgm:cxn modelId="{694D18D6-77EB-466B-97E1-D1899067C5E2}" type="presOf" srcId="{4189F490-78E2-4EF3-93C0-0CE585EF4A33}" destId="{E5499BB4-3F85-4021-AA69-8B0B791A47B0}" srcOrd="0" destOrd="0" presId="urn:microsoft.com/office/officeart/2005/8/layout/vList2"/>
    <dgm:cxn modelId="{5F354F27-C43F-48C5-9A19-983328C2CA5B}" srcId="{736B7921-BA8F-46F0-9D3C-F43C75F16832}" destId="{A49C10EC-2F3C-4D84-92D3-C69A88B3903F}" srcOrd="1" destOrd="0" parTransId="{7817BB2E-7F77-4DF6-9CD5-5A5F0C74A7AC}" sibTransId="{D094F144-EB6E-49C8-ABD2-7AD50C6AB5D0}"/>
    <dgm:cxn modelId="{AA3ED58C-B63E-4179-8701-942C828894E1}" srcId="{736B7921-BA8F-46F0-9D3C-F43C75F16832}" destId="{02148B9B-2178-40C6-9D4A-BE73B694EF05}" srcOrd="4" destOrd="0" parTransId="{A15E00CE-9308-4E60-A995-A733156D8DAD}" sibTransId="{6C9BA436-5F50-4B66-BA80-BEBE692CDB91}"/>
    <dgm:cxn modelId="{13711747-A0A6-4FB1-89AD-2C2BF122F141}" srcId="{736B7921-BA8F-46F0-9D3C-F43C75F16832}" destId="{7A0734E3-6868-48BD-8B35-D3595B2770BE}" srcOrd="3" destOrd="0" parTransId="{4DD2EDA6-C7A0-4149-876A-0BFD901AB9ED}" sibTransId="{04745279-83FE-4913-B09B-66D15903F8A8}"/>
    <dgm:cxn modelId="{F6FDB9CD-62D5-464A-A1A0-7F3E6C9490AA}" type="presOf" srcId="{736B7921-BA8F-46F0-9D3C-F43C75F16832}" destId="{24CAD479-DD19-4D37-BB2A-0201872B6D8C}" srcOrd="0" destOrd="0" presId="urn:microsoft.com/office/officeart/2005/8/layout/vList2"/>
    <dgm:cxn modelId="{22BAE627-03CD-4408-B35B-E2E8A44A4E90}" type="presParOf" srcId="{24CAD479-DD19-4D37-BB2A-0201872B6D8C}" destId="{DD4C98DA-BA06-4F97-B360-7278396B7B8A}" srcOrd="0" destOrd="0" presId="urn:microsoft.com/office/officeart/2005/8/layout/vList2"/>
    <dgm:cxn modelId="{20FEC24C-FFE3-4843-B9B5-A810D0409C08}" type="presParOf" srcId="{24CAD479-DD19-4D37-BB2A-0201872B6D8C}" destId="{9C900531-6D1A-49BE-8D2C-BF4B72C1BDF0}" srcOrd="1" destOrd="0" presId="urn:microsoft.com/office/officeart/2005/8/layout/vList2"/>
    <dgm:cxn modelId="{27C395AE-2850-4CD0-A849-C9DD4132FED6}" type="presParOf" srcId="{24CAD479-DD19-4D37-BB2A-0201872B6D8C}" destId="{89E17AF8-32E1-4C80-9460-8D8FEA2B273C}" srcOrd="2" destOrd="0" presId="urn:microsoft.com/office/officeart/2005/8/layout/vList2"/>
    <dgm:cxn modelId="{C748E35A-39FA-4F86-8CFC-FB37263F728D}" type="presParOf" srcId="{24CAD479-DD19-4D37-BB2A-0201872B6D8C}" destId="{238E1CEC-33EC-448C-9CBB-11401D8CE4A3}" srcOrd="3" destOrd="0" presId="urn:microsoft.com/office/officeart/2005/8/layout/vList2"/>
    <dgm:cxn modelId="{829AE451-1921-4161-B13D-33FAE6F9DF18}" type="presParOf" srcId="{24CAD479-DD19-4D37-BB2A-0201872B6D8C}" destId="{E5499BB4-3F85-4021-AA69-8B0B791A47B0}" srcOrd="4" destOrd="0" presId="urn:microsoft.com/office/officeart/2005/8/layout/vList2"/>
    <dgm:cxn modelId="{0F75609C-7973-4EA1-976F-94DBDACB7B2E}" type="presParOf" srcId="{24CAD479-DD19-4D37-BB2A-0201872B6D8C}" destId="{E73D2CBE-D58A-4F42-B777-5115EE539092}" srcOrd="5" destOrd="0" presId="urn:microsoft.com/office/officeart/2005/8/layout/vList2"/>
    <dgm:cxn modelId="{9A82A3A3-D6B3-42E0-A111-12497F7EDB7B}" type="presParOf" srcId="{24CAD479-DD19-4D37-BB2A-0201872B6D8C}" destId="{1369E0AD-D0A0-4F66-B03C-269304DD7B75}" srcOrd="6" destOrd="0" presId="urn:microsoft.com/office/officeart/2005/8/layout/vList2"/>
    <dgm:cxn modelId="{6096D92D-5CEA-4037-AEA9-5CF678793B6A}" type="presParOf" srcId="{24CAD479-DD19-4D37-BB2A-0201872B6D8C}" destId="{9BF6656B-F28A-4F0D-BE62-CE4D7FF0A1D0}" srcOrd="7" destOrd="0" presId="urn:microsoft.com/office/officeart/2005/8/layout/vList2"/>
    <dgm:cxn modelId="{E27B7357-74B2-4F2C-BF05-41E97D441B3D}" type="presParOf" srcId="{24CAD479-DD19-4D37-BB2A-0201872B6D8C}" destId="{EEC10798-26A0-4791-9BBD-F367C101DF08}" srcOrd="8" destOrd="0" presId="urn:microsoft.com/office/officeart/2005/8/layout/vList2"/>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CA4B7-556B-4580-A686-ADCD35111D6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TW" altLang="en-US"/>
        </a:p>
      </dgm:t>
    </dgm:pt>
    <dgm:pt modelId="{19986843-5D64-48AD-88C9-DB756AF46AED}">
      <dgm:prSet phldrT="[文字]"/>
      <dgm:spPr/>
      <dgm:t>
        <a:bodyPr/>
        <a:lstStyle/>
        <a:p>
          <a:r>
            <a:rPr lang="zh-TW" altLang="en-US" b="1" dirty="0" smtClean="0">
              <a:latin typeface="微軟正黑體" panose="020B0604030504040204" pitchFamily="34" charset="-120"/>
              <a:ea typeface="微軟正黑體" panose="020B0604030504040204" pitchFamily="34" charset="-120"/>
              <a:cs typeface="+mj-cs"/>
            </a:rPr>
            <a:t>表冊</a:t>
          </a:r>
          <a:endParaRPr lang="zh-TW" altLang="en-US" dirty="0"/>
        </a:p>
      </dgm:t>
    </dgm:pt>
    <dgm:pt modelId="{4F8711D0-FEDC-4B63-B568-160676874A96}" type="parTrans" cxnId="{897C6CFE-3963-4DFA-8D01-4E2D05554662}">
      <dgm:prSet/>
      <dgm:spPr/>
      <dgm:t>
        <a:bodyPr/>
        <a:lstStyle/>
        <a:p>
          <a:endParaRPr lang="zh-TW" altLang="en-US"/>
        </a:p>
      </dgm:t>
    </dgm:pt>
    <dgm:pt modelId="{F4B3E600-DF43-42CA-9881-C2E29F47F39F}" type="sibTrans" cxnId="{897C6CFE-3963-4DFA-8D01-4E2D05554662}">
      <dgm:prSet/>
      <dgm:spPr/>
      <dgm:t>
        <a:bodyPr/>
        <a:lstStyle/>
        <a:p>
          <a:endParaRPr lang="zh-TW" altLang="en-US"/>
        </a:p>
      </dgm:t>
    </dgm:pt>
    <dgm:pt modelId="{FE19250B-A15A-416F-A47D-5FB3F20270CF}">
      <dgm:prSet phldrT="[文字]" custT="1"/>
      <dgm:spPr/>
      <dgm:t>
        <a:bodyPr/>
        <a:lstStyle/>
        <a:p>
          <a:r>
            <a:rPr lang="zh-TW" altLang="en-US" sz="2000" b="1" dirty="0" smtClean="0">
              <a:latin typeface="微軟正黑體" panose="020B0604030504040204" pitchFamily="34" charset="-120"/>
              <a:ea typeface="微軟正黑體" panose="020B0604030504040204" pitchFamily="34" charset="-120"/>
            </a:rPr>
            <a:t>分  機</a:t>
          </a:r>
          <a:endParaRPr lang="en-US" altLang="zh-TW" sz="2000" b="1" dirty="0" smtClean="0">
            <a:latin typeface="微軟正黑體" panose="020B0604030504040204" pitchFamily="34" charset="-120"/>
            <a:ea typeface="微軟正黑體" panose="020B0604030504040204" pitchFamily="34" charset="-120"/>
          </a:endParaRPr>
        </a:p>
        <a:p>
          <a:r>
            <a:rPr lang="en-US" altLang="zh-TW" sz="2000" b="1" dirty="0" smtClean="0">
              <a:latin typeface="微軟正黑體" panose="020B0604030504040204" pitchFamily="34" charset="-120"/>
              <a:ea typeface="微軟正黑體" panose="020B0604030504040204" pitchFamily="34" charset="-120"/>
            </a:rPr>
            <a:t>5360</a:t>
          </a:r>
        </a:p>
        <a:p>
          <a:r>
            <a:rPr lang="en-US" altLang="zh-TW" sz="2000" b="1" dirty="0" smtClean="0">
              <a:latin typeface="微軟正黑體" panose="020B0604030504040204" pitchFamily="34" charset="-120"/>
              <a:ea typeface="微軟正黑體" panose="020B0604030504040204" pitchFamily="34" charset="-120"/>
            </a:rPr>
            <a:t>5362</a:t>
          </a:r>
          <a:endParaRPr lang="zh-TW" altLang="en-US" sz="2000" dirty="0"/>
        </a:p>
      </dgm:t>
    </dgm:pt>
    <dgm:pt modelId="{54A71ACF-24B2-4941-9198-2407C891B85E}" type="parTrans" cxnId="{9E9C025D-5346-4468-B919-B507AEF41E64}">
      <dgm:prSet/>
      <dgm:spPr/>
      <dgm:t>
        <a:bodyPr/>
        <a:lstStyle/>
        <a:p>
          <a:endParaRPr lang="zh-TW" altLang="en-US"/>
        </a:p>
      </dgm:t>
    </dgm:pt>
    <dgm:pt modelId="{15B9B12C-74F9-4258-A001-57AB83F51473}" type="sibTrans" cxnId="{9E9C025D-5346-4468-B919-B507AEF41E64}">
      <dgm:prSet/>
      <dgm:spPr/>
      <dgm:t>
        <a:bodyPr/>
        <a:lstStyle/>
        <a:p>
          <a:endParaRPr lang="zh-TW" altLang="en-US"/>
        </a:p>
      </dgm:t>
    </dgm:pt>
    <dgm:pt modelId="{38C39E8F-8A45-4F89-88B6-A1C6F1547872}">
      <dgm:prSet phldrT="[文字]"/>
      <dgm:spPr/>
      <dgm:t>
        <a:bodyPr/>
        <a:lstStyle/>
        <a:p>
          <a:r>
            <a:rPr lang="zh-TW" altLang="en-US" b="1" dirty="0" smtClean="0">
              <a:latin typeface="微軟正黑體" panose="020B0604030504040204" pitchFamily="34" charset="-120"/>
              <a:ea typeface="微軟正黑體" panose="020B0604030504040204" pitchFamily="34" charset="-120"/>
              <a:cs typeface="+mj-cs"/>
            </a:rPr>
            <a:t>系統</a:t>
          </a:r>
          <a:endParaRPr lang="zh-TW" altLang="en-US" dirty="0"/>
        </a:p>
      </dgm:t>
    </dgm:pt>
    <dgm:pt modelId="{ED5E5C5D-FF08-4B02-A7FD-DAB35CD1EBEF}" type="parTrans" cxnId="{74BA0597-1EBB-4B47-9A87-EB990ABDB3C0}">
      <dgm:prSet/>
      <dgm:spPr/>
      <dgm:t>
        <a:bodyPr/>
        <a:lstStyle/>
        <a:p>
          <a:endParaRPr lang="zh-TW" altLang="en-US"/>
        </a:p>
      </dgm:t>
    </dgm:pt>
    <dgm:pt modelId="{B6424172-945E-44FB-A19C-FBB3D55AA063}" type="sibTrans" cxnId="{74BA0597-1EBB-4B47-9A87-EB990ABDB3C0}">
      <dgm:prSet/>
      <dgm:spPr/>
      <dgm:t>
        <a:bodyPr/>
        <a:lstStyle/>
        <a:p>
          <a:endParaRPr lang="zh-TW" altLang="en-US"/>
        </a:p>
      </dgm:t>
    </dgm:pt>
    <dgm:pt modelId="{B7D63836-1406-4C2C-9CEC-B3929C382305}">
      <dgm:prSet phldrT="[文字]" custT="1"/>
      <dgm:spPr/>
      <dgm:t>
        <a:bodyPr/>
        <a:lstStyle/>
        <a:p>
          <a:r>
            <a:rPr lang="zh-TW" altLang="en-US" sz="2000" b="1" dirty="0" smtClean="0">
              <a:latin typeface="微軟正黑體" panose="020B0604030504040204" pitchFamily="34" charset="-120"/>
              <a:ea typeface="微軟正黑體" panose="020B0604030504040204" pitchFamily="34" charset="-120"/>
            </a:rPr>
            <a:t>分  機</a:t>
          </a:r>
          <a:endParaRPr lang="en-US" altLang="zh-TW" sz="2000" b="1" dirty="0" smtClean="0">
            <a:latin typeface="微軟正黑體" panose="020B0604030504040204" pitchFamily="34" charset="-120"/>
            <a:ea typeface="微軟正黑體" panose="020B0604030504040204" pitchFamily="34" charset="-120"/>
          </a:endParaRPr>
        </a:p>
        <a:p>
          <a:r>
            <a:rPr lang="en-US" altLang="zh-TW" sz="2000" b="1" dirty="0" smtClean="0">
              <a:latin typeface="微軟正黑體" panose="020B0604030504040204" pitchFamily="34" charset="-120"/>
              <a:ea typeface="微軟正黑體" panose="020B0604030504040204" pitchFamily="34" charset="-120"/>
            </a:rPr>
            <a:t>5361</a:t>
          </a:r>
        </a:p>
        <a:p>
          <a:r>
            <a:rPr lang="en-US" altLang="zh-TW" sz="2000" b="1" dirty="0" smtClean="0">
              <a:latin typeface="微軟正黑體" panose="020B0604030504040204" pitchFamily="34" charset="-120"/>
              <a:ea typeface="微軟正黑體" panose="020B0604030504040204" pitchFamily="34" charset="-120"/>
            </a:rPr>
            <a:t>5363</a:t>
          </a:r>
          <a:endParaRPr lang="zh-TW" altLang="en-US" sz="2000" dirty="0"/>
        </a:p>
      </dgm:t>
    </dgm:pt>
    <dgm:pt modelId="{A6869562-6E6F-438D-9C96-F1ECD0BD77D1}" type="parTrans" cxnId="{5110E587-2EB1-4FC6-B08A-51F3A5DB6A0A}">
      <dgm:prSet/>
      <dgm:spPr/>
      <dgm:t>
        <a:bodyPr/>
        <a:lstStyle/>
        <a:p>
          <a:endParaRPr lang="zh-TW" altLang="en-US"/>
        </a:p>
      </dgm:t>
    </dgm:pt>
    <dgm:pt modelId="{14D1292C-961C-4740-8AAA-DF9C2C22FDA1}" type="sibTrans" cxnId="{5110E587-2EB1-4FC6-B08A-51F3A5DB6A0A}">
      <dgm:prSet/>
      <dgm:spPr/>
      <dgm:t>
        <a:bodyPr/>
        <a:lstStyle/>
        <a:p>
          <a:endParaRPr lang="zh-TW" altLang="en-US"/>
        </a:p>
      </dgm:t>
    </dgm:pt>
    <dgm:pt modelId="{E8AA9E5C-2018-477D-8ABC-C0B7599D2EE8}" type="pres">
      <dgm:prSet presAssocID="{8BDCA4B7-556B-4580-A686-ADCD35111D6F}" presName="list" presStyleCnt="0">
        <dgm:presLayoutVars>
          <dgm:dir/>
          <dgm:animLvl val="lvl"/>
        </dgm:presLayoutVars>
      </dgm:prSet>
      <dgm:spPr/>
      <dgm:t>
        <a:bodyPr/>
        <a:lstStyle/>
        <a:p>
          <a:endParaRPr lang="zh-TW" altLang="en-US"/>
        </a:p>
      </dgm:t>
    </dgm:pt>
    <dgm:pt modelId="{85D0857F-4B78-4EFF-B5CD-095DF4B4AFD3}" type="pres">
      <dgm:prSet presAssocID="{19986843-5D64-48AD-88C9-DB756AF46AED}" presName="posSpace" presStyleCnt="0"/>
      <dgm:spPr/>
    </dgm:pt>
    <dgm:pt modelId="{F49D1672-DAE6-411C-9004-3B957AFFE07D}" type="pres">
      <dgm:prSet presAssocID="{19986843-5D64-48AD-88C9-DB756AF46AED}" presName="vertFlow" presStyleCnt="0"/>
      <dgm:spPr/>
    </dgm:pt>
    <dgm:pt modelId="{E3030332-D45C-40D4-AF2E-21BACE04AC28}" type="pres">
      <dgm:prSet presAssocID="{19986843-5D64-48AD-88C9-DB756AF46AED}" presName="topSpace" presStyleCnt="0"/>
      <dgm:spPr/>
    </dgm:pt>
    <dgm:pt modelId="{392C974A-71F7-4F04-AC77-8E2890B28994}" type="pres">
      <dgm:prSet presAssocID="{19986843-5D64-48AD-88C9-DB756AF46AED}" presName="firstComp" presStyleCnt="0"/>
      <dgm:spPr/>
    </dgm:pt>
    <dgm:pt modelId="{876D27CF-9866-4F90-BC8B-B8D913939D74}" type="pres">
      <dgm:prSet presAssocID="{19986843-5D64-48AD-88C9-DB756AF46AED}" presName="firstChild" presStyleLbl="bgAccFollowNode1" presStyleIdx="0" presStyleCnt="2"/>
      <dgm:spPr/>
      <dgm:t>
        <a:bodyPr/>
        <a:lstStyle/>
        <a:p>
          <a:endParaRPr lang="zh-TW" altLang="en-US"/>
        </a:p>
      </dgm:t>
    </dgm:pt>
    <dgm:pt modelId="{980A0D82-1A2B-4C63-B551-C1D5A2441058}" type="pres">
      <dgm:prSet presAssocID="{19986843-5D64-48AD-88C9-DB756AF46AED}" presName="firstChildTx" presStyleLbl="bgAccFollowNode1" presStyleIdx="0" presStyleCnt="2">
        <dgm:presLayoutVars>
          <dgm:bulletEnabled val="1"/>
        </dgm:presLayoutVars>
      </dgm:prSet>
      <dgm:spPr/>
      <dgm:t>
        <a:bodyPr/>
        <a:lstStyle/>
        <a:p>
          <a:endParaRPr lang="zh-TW" altLang="en-US"/>
        </a:p>
      </dgm:t>
    </dgm:pt>
    <dgm:pt modelId="{42C4A210-4084-4A16-BB24-D397887CB771}" type="pres">
      <dgm:prSet presAssocID="{19986843-5D64-48AD-88C9-DB756AF46AED}" presName="negSpace" presStyleCnt="0"/>
      <dgm:spPr/>
    </dgm:pt>
    <dgm:pt modelId="{370FDB31-593F-4EFE-B45C-E23BD12BBB10}" type="pres">
      <dgm:prSet presAssocID="{19986843-5D64-48AD-88C9-DB756AF46AED}" presName="circle" presStyleLbl="node1" presStyleIdx="0" presStyleCnt="2"/>
      <dgm:spPr/>
      <dgm:t>
        <a:bodyPr/>
        <a:lstStyle/>
        <a:p>
          <a:endParaRPr lang="zh-TW" altLang="en-US"/>
        </a:p>
      </dgm:t>
    </dgm:pt>
    <dgm:pt modelId="{024D9C5F-183C-40E8-9F99-6C1FC6335217}" type="pres">
      <dgm:prSet presAssocID="{F4B3E600-DF43-42CA-9881-C2E29F47F39F}" presName="transSpace" presStyleCnt="0"/>
      <dgm:spPr/>
    </dgm:pt>
    <dgm:pt modelId="{5E43638C-5C7F-4ED9-ABA5-8328F53414FD}" type="pres">
      <dgm:prSet presAssocID="{38C39E8F-8A45-4F89-88B6-A1C6F1547872}" presName="posSpace" presStyleCnt="0"/>
      <dgm:spPr/>
    </dgm:pt>
    <dgm:pt modelId="{DC33E081-150E-46B4-A041-BEAD4ED183A7}" type="pres">
      <dgm:prSet presAssocID="{38C39E8F-8A45-4F89-88B6-A1C6F1547872}" presName="vertFlow" presStyleCnt="0"/>
      <dgm:spPr/>
    </dgm:pt>
    <dgm:pt modelId="{553A1131-FA90-45E6-A793-07DED13EB213}" type="pres">
      <dgm:prSet presAssocID="{38C39E8F-8A45-4F89-88B6-A1C6F1547872}" presName="topSpace" presStyleCnt="0"/>
      <dgm:spPr/>
    </dgm:pt>
    <dgm:pt modelId="{D72D3958-F5EF-4850-B0A1-EB9CD9DA71C6}" type="pres">
      <dgm:prSet presAssocID="{38C39E8F-8A45-4F89-88B6-A1C6F1547872}" presName="firstComp" presStyleCnt="0"/>
      <dgm:spPr/>
    </dgm:pt>
    <dgm:pt modelId="{D18D2105-BB5E-4E79-8F80-129498A32D29}" type="pres">
      <dgm:prSet presAssocID="{38C39E8F-8A45-4F89-88B6-A1C6F1547872}" presName="firstChild" presStyleLbl="bgAccFollowNode1" presStyleIdx="1" presStyleCnt="2"/>
      <dgm:spPr/>
      <dgm:t>
        <a:bodyPr/>
        <a:lstStyle/>
        <a:p>
          <a:endParaRPr lang="zh-TW" altLang="en-US"/>
        </a:p>
      </dgm:t>
    </dgm:pt>
    <dgm:pt modelId="{D60F5D93-74A9-4051-8AA1-308857A3323F}" type="pres">
      <dgm:prSet presAssocID="{38C39E8F-8A45-4F89-88B6-A1C6F1547872}" presName="firstChildTx" presStyleLbl="bgAccFollowNode1" presStyleIdx="1" presStyleCnt="2">
        <dgm:presLayoutVars>
          <dgm:bulletEnabled val="1"/>
        </dgm:presLayoutVars>
      </dgm:prSet>
      <dgm:spPr/>
      <dgm:t>
        <a:bodyPr/>
        <a:lstStyle/>
        <a:p>
          <a:endParaRPr lang="zh-TW" altLang="en-US"/>
        </a:p>
      </dgm:t>
    </dgm:pt>
    <dgm:pt modelId="{075C16C9-B602-4C72-8CF7-7B6F69100C75}" type="pres">
      <dgm:prSet presAssocID="{38C39E8F-8A45-4F89-88B6-A1C6F1547872}" presName="negSpace" presStyleCnt="0"/>
      <dgm:spPr/>
    </dgm:pt>
    <dgm:pt modelId="{CD0132C7-07F4-4AF5-BCC5-8CDF93EE011E}" type="pres">
      <dgm:prSet presAssocID="{38C39E8F-8A45-4F89-88B6-A1C6F1547872}" presName="circle" presStyleLbl="node1" presStyleIdx="1" presStyleCnt="2"/>
      <dgm:spPr/>
      <dgm:t>
        <a:bodyPr/>
        <a:lstStyle/>
        <a:p>
          <a:endParaRPr lang="zh-TW" altLang="en-US"/>
        </a:p>
      </dgm:t>
    </dgm:pt>
  </dgm:ptLst>
  <dgm:cxnLst>
    <dgm:cxn modelId="{74BA0597-1EBB-4B47-9A87-EB990ABDB3C0}" srcId="{8BDCA4B7-556B-4580-A686-ADCD35111D6F}" destId="{38C39E8F-8A45-4F89-88B6-A1C6F1547872}" srcOrd="1" destOrd="0" parTransId="{ED5E5C5D-FF08-4B02-A7FD-DAB35CD1EBEF}" sibTransId="{B6424172-945E-44FB-A19C-FBB3D55AA063}"/>
    <dgm:cxn modelId="{44B15D46-18B6-4C7F-B8E1-1A3CC11D89F7}" type="presOf" srcId="{FE19250B-A15A-416F-A47D-5FB3F20270CF}" destId="{876D27CF-9866-4F90-BC8B-B8D913939D74}" srcOrd="0" destOrd="0" presId="urn:microsoft.com/office/officeart/2005/8/layout/hList9"/>
    <dgm:cxn modelId="{9E9C025D-5346-4468-B919-B507AEF41E64}" srcId="{19986843-5D64-48AD-88C9-DB756AF46AED}" destId="{FE19250B-A15A-416F-A47D-5FB3F20270CF}" srcOrd="0" destOrd="0" parTransId="{54A71ACF-24B2-4941-9198-2407C891B85E}" sibTransId="{15B9B12C-74F9-4258-A001-57AB83F51473}"/>
    <dgm:cxn modelId="{8567C91F-EABC-4949-BE2E-1A983452A20C}" type="presOf" srcId="{B7D63836-1406-4C2C-9CEC-B3929C382305}" destId="{D18D2105-BB5E-4E79-8F80-129498A32D29}" srcOrd="0" destOrd="0" presId="urn:microsoft.com/office/officeart/2005/8/layout/hList9"/>
    <dgm:cxn modelId="{8ECF1F50-D52D-4663-8C10-1E38874AB2EC}" type="presOf" srcId="{B7D63836-1406-4C2C-9CEC-B3929C382305}" destId="{D60F5D93-74A9-4051-8AA1-308857A3323F}" srcOrd="1" destOrd="0" presId="urn:microsoft.com/office/officeart/2005/8/layout/hList9"/>
    <dgm:cxn modelId="{C6A708B7-7C33-4A88-92E9-CF4DEF40DE28}" type="presOf" srcId="{38C39E8F-8A45-4F89-88B6-A1C6F1547872}" destId="{CD0132C7-07F4-4AF5-BCC5-8CDF93EE011E}" srcOrd="0" destOrd="0" presId="urn:microsoft.com/office/officeart/2005/8/layout/hList9"/>
    <dgm:cxn modelId="{01507E0F-3D3D-4D27-A52E-4FFC49EE287D}" type="presOf" srcId="{8BDCA4B7-556B-4580-A686-ADCD35111D6F}" destId="{E8AA9E5C-2018-477D-8ABC-C0B7599D2EE8}" srcOrd="0" destOrd="0" presId="urn:microsoft.com/office/officeart/2005/8/layout/hList9"/>
    <dgm:cxn modelId="{9679278E-4DB7-4A9F-B61B-F5AC5E3B3A63}" type="presOf" srcId="{FE19250B-A15A-416F-A47D-5FB3F20270CF}" destId="{980A0D82-1A2B-4C63-B551-C1D5A2441058}" srcOrd="1" destOrd="0" presId="urn:microsoft.com/office/officeart/2005/8/layout/hList9"/>
    <dgm:cxn modelId="{5CB6381C-7F2C-4EBD-9934-B06C2AA05562}" type="presOf" srcId="{19986843-5D64-48AD-88C9-DB756AF46AED}" destId="{370FDB31-593F-4EFE-B45C-E23BD12BBB10}" srcOrd="0" destOrd="0" presId="urn:microsoft.com/office/officeart/2005/8/layout/hList9"/>
    <dgm:cxn modelId="{5110E587-2EB1-4FC6-B08A-51F3A5DB6A0A}" srcId="{38C39E8F-8A45-4F89-88B6-A1C6F1547872}" destId="{B7D63836-1406-4C2C-9CEC-B3929C382305}" srcOrd="0" destOrd="0" parTransId="{A6869562-6E6F-438D-9C96-F1ECD0BD77D1}" sibTransId="{14D1292C-961C-4740-8AAA-DF9C2C22FDA1}"/>
    <dgm:cxn modelId="{897C6CFE-3963-4DFA-8D01-4E2D05554662}" srcId="{8BDCA4B7-556B-4580-A686-ADCD35111D6F}" destId="{19986843-5D64-48AD-88C9-DB756AF46AED}" srcOrd="0" destOrd="0" parTransId="{4F8711D0-FEDC-4B63-B568-160676874A96}" sibTransId="{F4B3E600-DF43-42CA-9881-C2E29F47F39F}"/>
    <dgm:cxn modelId="{F5F83824-E5A9-438C-9258-A723116FDB15}" type="presParOf" srcId="{E8AA9E5C-2018-477D-8ABC-C0B7599D2EE8}" destId="{85D0857F-4B78-4EFF-B5CD-095DF4B4AFD3}" srcOrd="0" destOrd="0" presId="urn:microsoft.com/office/officeart/2005/8/layout/hList9"/>
    <dgm:cxn modelId="{D1802D53-78E9-43BF-BC5E-90CA5484644D}" type="presParOf" srcId="{E8AA9E5C-2018-477D-8ABC-C0B7599D2EE8}" destId="{F49D1672-DAE6-411C-9004-3B957AFFE07D}" srcOrd="1" destOrd="0" presId="urn:microsoft.com/office/officeart/2005/8/layout/hList9"/>
    <dgm:cxn modelId="{9D6DF95A-FD31-45D9-A68B-DF27A7629EFB}" type="presParOf" srcId="{F49D1672-DAE6-411C-9004-3B957AFFE07D}" destId="{E3030332-D45C-40D4-AF2E-21BACE04AC28}" srcOrd="0" destOrd="0" presId="urn:microsoft.com/office/officeart/2005/8/layout/hList9"/>
    <dgm:cxn modelId="{2A3A1278-EF14-470C-AE7E-46D4237949B3}" type="presParOf" srcId="{F49D1672-DAE6-411C-9004-3B957AFFE07D}" destId="{392C974A-71F7-4F04-AC77-8E2890B28994}" srcOrd="1" destOrd="0" presId="urn:microsoft.com/office/officeart/2005/8/layout/hList9"/>
    <dgm:cxn modelId="{045F811C-CBA8-4916-8187-D1AC97CB8569}" type="presParOf" srcId="{392C974A-71F7-4F04-AC77-8E2890B28994}" destId="{876D27CF-9866-4F90-BC8B-B8D913939D74}" srcOrd="0" destOrd="0" presId="urn:microsoft.com/office/officeart/2005/8/layout/hList9"/>
    <dgm:cxn modelId="{605358E8-015F-4C9B-91A4-52D2D4453E6D}" type="presParOf" srcId="{392C974A-71F7-4F04-AC77-8E2890B28994}" destId="{980A0D82-1A2B-4C63-B551-C1D5A2441058}" srcOrd="1" destOrd="0" presId="urn:microsoft.com/office/officeart/2005/8/layout/hList9"/>
    <dgm:cxn modelId="{75E96070-BFBC-46B2-9F7E-8D2BEF914C4F}" type="presParOf" srcId="{E8AA9E5C-2018-477D-8ABC-C0B7599D2EE8}" destId="{42C4A210-4084-4A16-BB24-D397887CB771}" srcOrd="2" destOrd="0" presId="urn:microsoft.com/office/officeart/2005/8/layout/hList9"/>
    <dgm:cxn modelId="{2E030513-A651-4C9B-A63E-D12EDCF299E4}" type="presParOf" srcId="{E8AA9E5C-2018-477D-8ABC-C0B7599D2EE8}" destId="{370FDB31-593F-4EFE-B45C-E23BD12BBB10}" srcOrd="3" destOrd="0" presId="urn:microsoft.com/office/officeart/2005/8/layout/hList9"/>
    <dgm:cxn modelId="{05A3ED13-328B-423A-88B2-0D8A8621D5A2}" type="presParOf" srcId="{E8AA9E5C-2018-477D-8ABC-C0B7599D2EE8}" destId="{024D9C5F-183C-40E8-9F99-6C1FC6335217}" srcOrd="4" destOrd="0" presId="urn:microsoft.com/office/officeart/2005/8/layout/hList9"/>
    <dgm:cxn modelId="{71F267AD-BD3A-49AF-B55B-A496450E4EED}" type="presParOf" srcId="{E8AA9E5C-2018-477D-8ABC-C0B7599D2EE8}" destId="{5E43638C-5C7F-4ED9-ABA5-8328F53414FD}" srcOrd="5" destOrd="0" presId="urn:microsoft.com/office/officeart/2005/8/layout/hList9"/>
    <dgm:cxn modelId="{FD5821D4-FD11-4024-89ED-B0346B426B14}" type="presParOf" srcId="{E8AA9E5C-2018-477D-8ABC-C0B7599D2EE8}" destId="{DC33E081-150E-46B4-A041-BEAD4ED183A7}" srcOrd="6" destOrd="0" presId="urn:microsoft.com/office/officeart/2005/8/layout/hList9"/>
    <dgm:cxn modelId="{2AB77B0A-2B9A-4751-A344-0EEF8FEDE40A}" type="presParOf" srcId="{DC33E081-150E-46B4-A041-BEAD4ED183A7}" destId="{553A1131-FA90-45E6-A793-07DED13EB213}" srcOrd="0" destOrd="0" presId="urn:microsoft.com/office/officeart/2005/8/layout/hList9"/>
    <dgm:cxn modelId="{C27899B7-9278-4A76-8044-5F8A4CB23B27}" type="presParOf" srcId="{DC33E081-150E-46B4-A041-BEAD4ED183A7}" destId="{D72D3958-F5EF-4850-B0A1-EB9CD9DA71C6}" srcOrd="1" destOrd="0" presId="urn:microsoft.com/office/officeart/2005/8/layout/hList9"/>
    <dgm:cxn modelId="{755221A8-7E58-4670-AF49-E3A0830825CE}" type="presParOf" srcId="{D72D3958-F5EF-4850-B0A1-EB9CD9DA71C6}" destId="{D18D2105-BB5E-4E79-8F80-129498A32D29}" srcOrd="0" destOrd="0" presId="urn:microsoft.com/office/officeart/2005/8/layout/hList9"/>
    <dgm:cxn modelId="{DC95445A-ADBD-4507-9725-4645DE38C5BC}" type="presParOf" srcId="{D72D3958-F5EF-4850-B0A1-EB9CD9DA71C6}" destId="{D60F5D93-74A9-4051-8AA1-308857A3323F}" srcOrd="1" destOrd="0" presId="urn:microsoft.com/office/officeart/2005/8/layout/hList9"/>
    <dgm:cxn modelId="{5849C205-43E5-4ECA-855C-CA1FE382967E}" type="presParOf" srcId="{E8AA9E5C-2018-477D-8ABC-C0B7599D2EE8}" destId="{075C16C9-B602-4C72-8CF7-7B6F69100C75}" srcOrd="7" destOrd="0" presId="urn:microsoft.com/office/officeart/2005/8/layout/hList9"/>
    <dgm:cxn modelId="{5CD07856-EB7E-4EA5-AD26-D08AF1852040}" type="presParOf" srcId="{E8AA9E5C-2018-477D-8ABC-C0B7599D2EE8}" destId="{CD0132C7-07F4-4AF5-BCC5-8CDF93EE011E}"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B8CDAC-87EE-4840-A3E7-8EA4C94C612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zh-TW" altLang="en-US"/>
        </a:p>
      </dgm:t>
    </dgm:pt>
    <dgm:pt modelId="{71B9D4BA-2358-41A5-966B-2A64A30A77CF}">
      <dgm:prSet phldrT="[文字]"/>
      <dgm:spPr/>
      <dgm:t>
        <a:bodyPr/>
        <a:lstStyle/>
        <a:p>
          <a:r>
            <a:rPr lang="zh-TW" altLang="en-US" b="1" dirty="0" smtClean="0">
              <a:latin typeface="微軟正黑體" panose="020B0604030504040204" pitchFamily="34" charset="-120"/>
              <a:ea typeface="微軟正黑體" panose="020B0604030504040204" pitchFamily="34" charset="-120"/>
            </a:rPr>
            <a:t>表冊問題：</a:t>
          </a:r>
          <a:r>
            <a:rPr kumimoji="0" lang="en-US" altLang="zh-TW" b="1" dirty="0" smtClean="0">
              <a:solidFill>
                <a:schemeClr val="bg2">
                  <a:lumMod val="10000"/>
                </a:schemeClr>
              </a:solidFill>
              <a:latin typeface="微軟正黑體" panose="020B0604030504040204" pitchFamily="34" charset="-120"/>
              <a:ea typeface="微軟正黑體" panose="020B0604030504040204" pitchFamily="34" charset="-120"/>
            </a:rPr>
            <a:t>tvedb@yuntech.edu.tw</a:t>
          </a:r>
          <a:endParaRPr lang="zh-TW" altLang="en-US" dirty="0"/>
        </a:p>
      </dgm:t>
    </dgm:pt>
    <dgm:pt modelId="{ECDBBCFE-CC83-41EB-8800-9A90C62E2FEB}" type="parTrans" cxnId="{1D699FD1-3009-4B02-852D-6316D7809669}">
      <dgm:prSet/>
      <dgm:spPr/>
      <dgm:t>
        <a:bodyPr/>
        <a:lstStyle/>
        <a:p>
          <a:endParaRPr lang="zh-TW" altLang="en-US"/>
        </a:p>
      </dgm:t>
    </dgm:pt>
    <dgm:pt modelId="{5B896464-1412-4ECC-843D-28BD78B916F4}" type="sibTrans" cxnId="{1D699FD1-3009-4B02-852D-6316D7809669}">
      <dgm:prSet/>
      <dgm:spPr/>
      <dgm:t>
        <a:bodyPr/>
        <a:lstStyle/>
        <a:p>
          <a:endParaRPr lang="zh-TW" altLang="en-US"/>
        </a:p>
      </dgm:t>
    </dgm:pt>
    <dgm:pt modelId="{6E24384F-01FB-4B7F-8768-502BA79AA0A9}">
      <dgm:prSet phldrT="[文字]"/>
      <dgm:spPr/>
      <dgm:t>
        <a:bodyPr/>
        <a:lstStyle/>
        <a:p>
          <a:r>
            <a:rPr lang="zh-TW" altLang="en-US" b="1" dirty="0" smtClean="0">
              <a:latin typeface="微軟正黑體" panose="020B0604030504040204" pitchFamily="34" charset="-120"/>
              <a:ea typeface="微軟正黑體" panose="020B0604030504040204" pitchFamily="34" charset="-120"/>
            </a:rPr>
            <a:t>系統問題：</a:t>
          </a:r>
          <a:r>
            <a:rPr kumimoji="0" lang="en-US" altLang="zh-TW" b="1" dirty="0" smtClean="0">
              <a:solidFill>
                <a:schemeClr val="bg2">
                  <a:lumMod val="10000"/>
                </a:schemeClr>
              </a:solidFill>
              <a:latin typeface="微軟正黑體" panose="020B0604030504040204" pitchFamily="34" charset="-120"/>
              <a:ea typeface="微軟正黑體" panose="020B0604030504040204" pitchFamily="34" charset="-120"/>
            </a:rPr>
            <a:t>tvedb3@yuntech.edu.tw</a:t>
          </a:r>
          <a:endParaRPr lang="zh-TW" altLang="en-US" dirty="0"/>
        </a:p>
      </dgm:t>
    </dgm:pt>
    <dgm:pt modelId="{50766DE9-377F-4F37-B3CE-5F13B35E8ADE}" type="parTrans" cxnId="{F9E78717-0141-4894-A9A7-B01F44722692}">
      <dgm:prSet/>
      <dgm:spPr/>
      <dgm:t>
        <a:bodyPr/>
        <a:lstStyle/>
        <a:p>
          <a:endParaRPr lang="zh-TW" altLang="en-US"/>
        </a:p>
      </dgm:t>
    </dgm:pt>
    <dgm:pt modelId="{5FD3853F-FE46-4D56-A8E8-7B236B1FFB13}" type="sibTrans" cxnId="{F9E78717-0141-4894-A9A7-B01F44722692}">
      <dgm:prSet/>
      <dgm:spPr/>
      <dgm:t>
        <a:bodyPr/>
        <a:lstStyle/>
        <a:p>
          <a:endParaRPr lang="zh-TW" altLang="en-US"/>
        </a:p>
      </dgm:t>
    </dgm:pt>
    <dgm:pt modelId="{4D1F8367-4FD7-4C7E-8165-3B474F515C77}">
      <dgm:prSet phldrT="[文字]"/>
      <dgm:spPr/>
      <dgm:t>
        <a:bodyPr/>
        <a:lstStyle/>
        <a:p>
          <a:r>
            <a:rPr lang="zh-TW" altLang="en-US" b="1" dirty="0" smtClean="0">
              <a:latin typeface="微軟正黑體" panose="020B0604030504040204" pitchFamily="34" charset="-120"/>
              <a:ea typeface="微軟正黑體" panose="020B0604030504040204" pitchFamily="34" charset="-120"/>
            </a:rPr>
            <a:t>系所設定：</a:t>
          </a:r>
          <a:r>
            <a:rPr kumimoji="0" lang="en-US" altLang="zh-TW" b="1" dirty="0" smtClean="0">
              <a:solidFill>
                <a:schemeClr val="bg2">
                  <a:lumMod val="10000"/>
                </a:schemeClr>
              </a:solidFill>
              <a:latin typeface="微軟正黑體" panose="020B0604030504040204" pitchFamily="34" charset="-120"/>
              <a:ea typeface="微軟正黑體" panose="020B0604030504040204" pitchFamily="34" charset="-120"/>
            </a:rPr>
            <a:t>tvedb2@yuntech.edu.tw</a:t>
          </a:r>
          <a:endParaRPr lang="zh-TW" altLang="en-US" dirty="0"/>
        </a:p>
      </dgm:t>
    </dgm:pt>
    <dgm:pt modelId="{5C915F6A-2573-488E-B5DF-FC95DEC06C4D}" type="parTrans" cxnId="{35F498E9-8E3E-4E66-A24A-20A62F079B27}">
      <dgm:prSet/>
      <dgm:spPr/>
      <dgm:t>
        <a:bodyPr/>
        <a:lstStyle/>
        <a:p>
          <a:endParaRPr lang="zh-TW" altLang="en-US"/>
        </a:p>
      </dgm:t>
    </dgm:pt>
    <dgm:pt modelId="{39987866-7409-4EF0-9B88-301AA35FE2D2}" type="sibTrans" cxnId="{35F498E9-8E3E-4E66-A24A-20A62F079B27}">
      <dgm:prSet/>
      <dgm:spPr/>
      <dgm:t>
        <a:bodyPr/>
        <a:lstStyle/>
        <a:p>
          <a:endParaRPr lang="zh-TW" altLang="en-US"/>
        </a:p>
      </dgm:t>
    </dgm:pt>
    <dgm:pt modelId="{8D8747F6-05B5-4B7C-ACAB-80AAE675F231}" type="pres">
      <dgm:prSet presAssocID="{5FB8CDAC-87EE-4840-A3E7-8EA4C94C6121}" presName="Name0" presStyleCnt="0">
        <dgm:presLayoutVars>
          <dgm:dir/>
        </dgm:presLayoutVars>
      </dgm:prSet>
      <dgm:spPr/>
      <dgm:t>
        <a:bodyPr/>
        <a:lstStyle/>
        <a:p>
          <a:endParaRPr lang="zh-TW" altLang="en-US"/>
        </a:p>
      </dgm:t>
    </dgm:pt>
    <dgm:pt modelId="{F8241D77-23E0-48E9-B703-6F1F8756EC53}" type="pres">
      <dgm:prSet presAssocID="{71B9D4BA-2358-41A5-966B-2A64A30A77CF}" presName="noChildren" presStyleCnt="0"/>
      <dgm:spPr/>
    </dgm:pt>
    <dgm:pt modelId="{535F3CC0-64CD-4C4F-BF2E-DEB0738F2A56}" type="pres">
      <dgm:prSet presAssocID="{71B9D4BA-2358-41A5-966B-2A64A30A77CF}" presName="gap" presStyleCnt="0"/>
      <dgm:spPr/>
    </dgm:pt>
    <dgm:pt modelId="{4B1FDA1C-A850-4A89-854F-325C64A83831}" type="pres">
      <dgm:prSet presAssocID="{71B9D4BA-2358-41A5-966B-2A64A30A77CF}" presName="medCircle2" presStyleLbl="vennNode1" presStyleIdx="0" presStyleCnt="3"/>
      <dgm:spPr/>
    </dgm:pt>
    <dgm:pt modelId="{A3439832-7850-4A45-BF70-63E0655E876C}" type="pres">
      <dgm:prSet presAssocID="{71B9D4BA-2358-41A5-966B-2A64A30A77CF}" presName="txLvlOnly1" presStyleLbl="revTx" presStyleIdx="0" presStyleCnt="3"/>
      <dgm:spPr/>
      <dgm:t>
        <a:bodyPr/>
        <a:lstStyle/>
        <a:p>
          <a:endParaRPr lang="zh-TW" altLang="en-US"/>
        </a:p>
      </dgm:t>
    </dgm:pt>
    <dgm:pt modelId="{72E223EE-5B41-4F7E-A522-89AF7231848F}" type="pres">
      <dgm:prSet presAssocID="{6E24384F-01FB-4B7F-8768-502BA79AA0A9}" presName="noChildren" presStyleCnt="0"/>
      <dgm:spPr/>
    </dgm:pt>
    <dgm:pt modelId="{596A0702-AF6F-4DB2-A230-93FB1908B865}" type="pres">
      <dgm:prSet presAssocID="{6E24384F-01FB-4B7F-8768-502BA79AA0A9}" presName="gap" presStyleCnt="0"/>
      <dgm:spPr/>
    </dgm:pt>
    <dgm:pt modelId="{65A83A2C-4FFF-4CDA-A8AB-D1583C620187}" type="pres">
      <dgm:prSet presAssocID="{6E24384F-01FB-4B7F-8768-502BA79AA0A9}" presName="medCircle2" presStyleLbl="vennNode1" presStyleIdx="1" presStyleCnt="3"/>
      <dgm:spPr/>
    </dgm:pt>
    <dgm:pt modelId="{DF1A6A35-CF29-4BA7-8C3F-10C48D197480}" type="pres">
      <dgm:prSet presAssocID="{6E24384F-01FB-4B7F-8768-502BA79AA0A9}" presName="txLvlOnly1" presStyleLbl="revTx" presStyleIdx="1" presStyleCnt="3"/>
      <dgm:spPr/>
      <dgm:t>
        <a:bodyPr/>
        <a:lstStyle/>
        <a:p>
          <a:endParaRPr lang="zh-TW" altLang="en-US"/>
        </a:p>
      </dgm:t>
    </dgm:pt>
    <dgm:pt modelId="{A073C406-748C-4F7A-9972-4B8CC1FE2DE9}" type="pres">
      <dgm:prSet presAssocID="{4D1F8367-4FD7-4C7E-8165-3B474F515C77}" presName="noChildren" presStyleCnt="0"/>
      <dgm:spPr/>
    </dgm:pt>
    <dgm:pt modelId="{2B894461-BEE1-4683-9FA8-7FE5BE0BF8D8}" type="pres">
      <dgm:prSet presAssocID="{4D1F8367-4FD7-4C7E-8165-3B474F515C77}" presName="gap" presStyleCnt="0"/>
      <dgm:spPr/>
    </dgm:pt>
    <dgm:pt modelId="{945AA9E9-3E10-426B-AF78-1EE733AED8BB}" type="pres">
      <dgm:prSet presAssocID="{4D1F8367-4FD7-4C7E-8165-3B474F515C77}" presName="medCircle2" presStyleLbl="vennNode1" presStyleIdx="2" presStyleCnt="3"/>
      <dgm:spPr/>
    </dgm:pt>
    <dgm:pt modelId="{0A697C0A-E982-4C2D-8ABF-D5019713EF48}" type="pres">
      <dgm:prSet presAssocID="{4D1F8367-4FD7-4C7E-8165-3B474F515C77}" presName="txLvlOnly1" presStyleLbl="revTx" presStyleIdx="2" presStyleCnt="3"/>
      <dgm:spPr/>
      <dgm:t>
        <a:bodyPr/>
        <a:lstStyle/>
        <a:p>
          <a:endParaRPr lang="zh-TW" altLang="en-US"/>
        </a:p>
      </dgm:t>
    </dgm:pt>
  </dgm:ptLst>
  <dgm:cxnLst>
    <dgm:cxn modelId="{690270D8-F629-4987-8FFE-9820EFE5FFA2}" type="presOf" srcId="{6E24384F-01FB-4B7F-8768-502BA79AA0A9}" destId="{DF1A6A35-CF29-4BA7-8C3F-10C48D197480}" srcOrd="0" destOrd="0" presId="urn:microsoft.com/office/officeart/2008/layout/VerticalCircleList"/>
    <dgm:cxn modelId="{4381A5D5-020D-49A1-986C-E81D0F69D9DC}" type="presOf" srcId="{4D1F8367-4FD7-4C7E-8165-3B474F515C77}" destId="{0A697C0A-E982-4C2D-8ABF-D5019713EF48}" srcOrd="0" destOrd="0" presId="urn:microsoft.com/office/officeart/2008/layout/VerticalCircleList"/>
    <dgm:cxn modelId="{1D699FD1-3009-4B02-852D-6316D7809669}" srcId="{5FB8CDAC-87EE-4840-A3E7-8EA4C94C6121}" destId="{71B9D4BA-2358-41A5-966B-2A64A30A77CF}" srcOrd="0" destOrd="0" parTransId="{ECDBBCFE-CC83-41EB-8800-9A90C62E2FEB}" sibTransId="{5B896464-1412-4ECC-843D-28BD78B916F4}"/>
    <dgm:cxn modelId="{F9E78717-0141-4894-A9A7-B01F44722692}" srcId="{5FB8CDAC-87EE-4840-A3E7-8EA4C94C6121}" destId="{6E24384F-01FB-4B7F-8768-502BA79AA0A9}" srcOrd="1" destOrd="0" parTransId="{50766DE9-377F-4F37-B3CE-5F13B35E8ADE}" sibTransId="{5FD3853F-FE46-4D56-A8E8-7B236B1FFB13}"/>
    <dgm:cxn modelId="{609F967B-AE3F-4D80-8273-A29627AA93A5}" type="presOf" srcId="{5FB8CDAC-87EE-4840-A3E7-8EA4C94C6121}" destId="{8D8747F6-05B5-4B7C-ACAB-80AAE675F231}" srcOrd="0" destOrd="0" presId="urn:microsoft.com/office/officeart/2008/layout/VerticalCircleList"/>
    <dgm:cxn modelId="{5564BA1B-73EC-4B26-B9D3-9E5F370F7AEE}" type="presOf" srcId="{71B9D4BA-2358-41A5-966B-2A64A30A77CF}" destId="{A3439832-7850-4A45-BF70-63E0655E876C}" srcOrd="0" destOrd="0" presId="urn:microsoft.com/office/officeart/2008/layout/VerticalCircleList"/>
    <dgm:cxn modelId="{35F498E9-8E3E-4E66-A24A-20A62F079B27}" srcId="{5FB8CDAC-87EE-4840-A3E7-8EA4C94C6121}" destId="{4D1F8367-4FD7-4C7E-8165-3B474F515C77}" srcOrd="2" destOrd="0" parTransId="{5C915F6A-2573-488E-B5DF-FC95DEC06C4D}" sibTransId="{39987866-7409-4EF0-9B88-301AA35FE2D2}"/>
    <dgm:cxn modelId="{13F6AF0F-A7B1-4202-A384-222CC0661503}" type="presParOf" srcId="{8D8747F6-05B5-4B7C-ACAB-80AAE675F231}" destId="{F8241D77-23E0-48E9-B703-6F1F8756EC53}" srcOrd="0" destOrd="0" presId="urn:microsoft.com/office/officeart/2008/layout/VerticalCircleList"/>
    <dgm:cxn modelId="{0B61CA5A-949F-43D5-BBEB-78F3A1BF6E9B}" type="presParOf" srcId="{F8241D77-23E0-48E9-B703-6F1F8756EC53}" destId="{535F3CC0-64CD-4C4F-BF2E-DEB0738F2A56}" srcOrd="0" destOrd="0" presId="urn:microsoft.com/office/officeart/2008/layout/VerticalCircleList"/>
    <dgm:cxn modelId="{5474ABA4-9E6E-49E0-A52D-71107C541BA4}" type="presParOf" srcId="{F8241D77-23E0-48E9-B703-6F1F8756EC53}" destId="{4B1FDA1C-A850-4A89-854F-325C64A83831}" srcOrd="1" destOrd="0" presId="urn:microsoft.com/office/officeart/2008/layout/VerticalCircleList"/>
    <dgm:cxn modelId="{327F583C-F2D6-4DB5-9774-2ACEDA504B3B}" type="presParOf" srcId="{F8241D77-23E0-48E9-B703-6F1F8756EC53}" destId="{A3439832-7850-4A45-BF70-63E0655E876C}" srcOrd="2" destOrd="0" presId="urn:microsoft.com/office/officeart/2008/layout/VerticalCircleList"/>
    <dgm:cxn modelId="{1DEB619B-A00E-4EE9-9AD6-339E5F0FB96F}" type="presParOf" srcId="{8D8747F6-05B5-4B7C-ACAB-80AAE675F231}" destId="{72E223EE-5B41-4F7E-A522-89AF7231848F}" srcOrd="1" destOrd="0" presId="urn:microsoft.com/office/officeart/2008/layout/VerticalCircleList"/>
    <dgm:cxn modelId="{94C2131E-6BA5-4F99-9857-345C9D7FA88F}" type="presParOf" srcId="{72E223EE-5B41-4F7E-A522-89AF7231848F}" destId="{596A0702-AF6F-4DB2-A230-93FB1908B865}" srcOrd="0" destOrd="0" presId="urn:microsoft.com/office/officeart/2008/layout/VerticalCircleList"/>
    <dgm:cxn modelId="{BC9E015A-B348-41D1-AC4F-8AB03A73BE3C}" type="presParOf" srcId="{72E223EE-5B41-4F7E-A522-89AF7231848F}" destId="{65A83A2C-4FFF-4CDA-A8AB-D1583C620187}" srcOrd="1" destOrd="0" presId="urn:microsoft.com/office/officeart/2008/layout/VerticalCircleList"/>
    <dgm:cxn modelId="{C42AD4DB-242D-4486-A464-BD3F7DE397F1}" type="presParOf" srcId="{72E223EE-5B41-4F7E-A522-89AF7231848F}" destId="{DF1A6A35-CF29-4BA7-8C3F-10C48D197480}" srcOrd="2" destOrd="0" presId="urn:microsoft.com/office/officeart/2008/layout/VerticalCircleList"/>
    <dgm:cxn modelId="{58B36AA4-806B-4E81-B468-7E64CE1413E3}" type="presParOf" srcId="{8D8747F6-05B5-4B7C-ACAB-80AAE675F231}" destId="{A073C406-748C-4F7A-9972-4B8CC1FE2DE9}" srcOrd="2" destOrd="0" presId="urn:microsoft.com/office/officeart/2008/layout/VerticalCircleList"/>
    <dgm:cxn modelId="{35B8AB9A-FABC-4D09-8D00-0C758A9A3786}" type="presParOf" srcId="{A073C406-748C-4F7A-9972-4B8CC1FE2DE9}" destId="{2B894461-BEE1-4683-9FA8-7FE5BE0BF8D8}" srcOrd="0" destOrd="0" presId="urn:microsoft.com/office/officeart/2008/layout/VerticalCircleList"/>
    <dgm:cxn modelId="{EA43D773-D3B4-4545-A9AE-1EF441AD0CBE}" type="presParOf" srcId="{A073C406-748C-4F7A-9972-4B8CC1FE2DE9}" destId="{945AA9E9-3E10-426B-AF78-1EE733AED8BB}" srcOrd="1" destOrd="0" presId="urn:microsoft.com/office/officeart/2008/layout/VerticalCircleList"/>
    <dgm:cxn modelId="{FE7A7DCF-C568-4AF5-81F3-E18043EDB276}" type="presParOf" srcId="{A073C406-748C-4F7A-9972-4B8CC1FE2DE9}" destId="{0A697C0A-E982-4C2D-8ABF-D5019713EF48}"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C98DA-BA06-4F97-B360-7278396B7B8A}">
      <dsp:nvSpPr>
        <dsp:cNvPr id="0" name=""/>
        <dsp:cNvSpPr/>
      </dsp:nvSpPr>
      <dsp:spPr>
        <a:xfrm>
          <a:off x="0" y="1522"/>
          <a:ext cx="6569075" cy="87873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zh-TW" altLang="en-US" sz="3000" b="1" kern="1200" dirty="0" smtClean="0">
              <a:latin typeface="微軟正黑體" panose="020B0604030504040204" pitchFamily="34" charset="-120"/>
              <a:ea typeface="微軟正黑體" panose="020B0604030504040204" pitchFamily="34" charset="-120"/>
            </a:rPr>
            <a:t>壹、作業時程</a:t>
          </a:r>
          <a:endParaRPr lang="zh-TW" altLang="en-US" sz="3000" b="1" kern="1200" dirty="0">
            <a:latin typeface="微軟正黑體" panose="020B0604030504040204" pitchFamily="34" charset="-120"/>
            <a:ea typeface="微軟正黑體" panose="020B0604030504040204" pitchFamily="34" charset="-120"/>
          </a:endParaRPr>
        </a:p>
      </dsp:txBody>
      <dsp:txXfrm>
        <a:off x="42896" y="44418"/>
        <a:ext cx="6483283" cy="792941"/>
      </dsp:txXfrm>
    </dsp:sp>
    <dsp:sp modelId="{89E17AF8-32E1-4C80-9460-8D8FEA2B273C}">
      <dsp:nvSpPr>
        <dsp:cNvPr id="0" name=""/>
        <dsp:cNvSpPr/>
      </dsp:nvSpPr>
      <dsp:spPr>
        <a:xfrm>
          <a:off x="0" y="894122"/>
          <a:ext cx="6569075" cy="87873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zh-TW" altLang="en-US" sz="3000" b="1" kern="1200" dirty="0" smtClean="0">
              <a:latin typeface="微軟正黑體" panose="020B0604030504040204" pitchFamily="34" charset="-120"/>
              <a:ea typeface="微軟正黑體" panose="020B0604030504040204" pitchFamily="34" charset="-120"/>
            </a:rPr>
            <a:t>貳、來文修正排行榜</a:t>
          </a:r>
          <a:endParaRPr lang="zh-TW" altLang="en-US" sz="3000" b="1" kern="1200" dirty="0">
            <a:latin typeface="微軟正黑體" panose="020B0604030504040204" pitchFamily="34" charset="-120"/>
            <a:ea typeface="微軟正黑體" panose="020B0604030504040204" pitchFamily="34" charset="-120"/>
          </a:endParaRPr>
        </a:p>
      </dsp:txBody>
      <dsp:txXfrm>
        <a:off x="42896" y="937018"/>
        <a:ext cx="6483283" cy="792941"/>
      </dsp:txXfrm>
    </dsp:sp>
    <dsp:sp modelId="{E5499BB4-3F85-4021-AA69-8B0B791A47B0}">
      <dsp:nvSpPr>
        <dsp:cNvPr id="0" name=""/>
        <dsp:cNvSpPr/>
      </dsp:nvSpPr>
      <dsp:spPr>
        <a:xfrm>
          <a:off x="0" y="1786722"/>
          <a:ext cx="6569075" cy="87873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zh-TW" altLang="en-US" sz="3000" b="1" kern="1200" dirty="0" smtClean="0">
              <a:latin typeface="微軟正黑體" panose="020B0604030504040204" pitchFamily="34" charset="-120"/>
              <a:ea typeface="微軟正黑體" panose="020B0604030504040204" pitchFamily="34" charset="-120"/>
            </a:rPr>
            <a:t>參、表冊異動</a:t>
          </a:r>
          <a:endParaRPr lang="zh-TW" altLang="en-US" sz="3000" b="1" kern="1200" dirty="0">
            <a:latin typeface="微軟正黑體" panose="020B0604030504040204" pitchFamily="34" charset="-120"/>
            <a:ea typeface="微軟正黑體" panose="020B0604030504040204" pitchFamily="34" charset="-120"/>
          </a:endParaRPr>
        </a:p>
      </dsp:txBody>
      <dsp:txXfrm>
        <a:off x="42896" y="1829618"/>
        <a:ext cx="6483283" cy="792941"/>
      </dsp:txXfrm>
    </dsp:sp>
    <dsp:sp modelId="{1369E0AD-D0A0-4F66-B03C-269304DD7B75}">
      <dsp:nvSpPr>
        <dsp:cNvPr id="0" name=""/>
        <dsp:cNvSpPr/>
      </dsp:nvSpPr>
      <dsp:spPr>
        <a:xfrm>
          <a:off x="0" y="2679321"/>
          <a:ext cx="6569075" cy="87873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zh-TW" altLang="en-US" sz="3000" b="1" kern="1200" dirty="0" smtClean="0">
              <a:latin typeface="微軟正黑體" panose="020B0604030504040204" pitchFamily="34" charset="-120"/>
              <a:ea typeface="微軟正黑體" panose="020B0604030504040204" pitchFamily="34" charset="-120"/>
            </a:rPr>
            <a:t>肆、下期表冊異動預告</a:t>
          </a:r>
          <a:endParaRPr lang="zh-TW" altLang="en-US" sz="3000" b="1" kern="1200" dirty="0">
            <a:latin typeface="微軟正黑體" panose="020B0604030504040204" pitchFamily="34" charset="-120"/>
            <a:ea typeface="微軟正黑體" panose="020B0604030504040204" pitchFamily="34" charset="-120"/>
          </a:endParaRPr>
        </a:p>
      </dsp:txBody>
      <dsp:txXfrm>
        <a:off x="42896" y="2722217"/>
        <a:ext cx="6483283" cy="792941"/>
      </dsp:txXfrm>
    </dsp:sp>
    <dsp:sp modelId="{EEC10798-26A0-4791-9BBD-F367C101DF08}">
      <dsp:nvSpPr>
        <dsp:cNvPr id="0" name=""/>
        <dsp:cNvSpPr/>
      </dsp:nvSpPr>
      <dsp:spPr>
        <a:xfrm>
          <a:off x="0" y="3571921"/>
          <a:ext cx="6569075" cy="87873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zh-TW" altLang="en-US" sz="3000" b="1" kern="1200" dirty="0" smtClean="0">
              <a:latin typeface="微軟正黑體" panose="020B0604030504040204" pitchFamily="34" charset="-120"/>
              <a:ea typeface="微軟正黑體" panose="020B0604030504040204" pitchFamily="34" charset="-120"/>
            </a:rPr>
            <a:t>伍、聯絡資訊</a:t>
          </a:r>
          <a:endParaRPr lang="zh-TW" altLang="en-US" sz="3000" b="1" kern="1200" dirty="0">
            <a:latin typeface="微軟正黑體" panose="020B0604030504040204" pitchFamily="34" charset="-120"/>
            <a:ea typeface="微軟正黑體" panose="020B0604030504040204" pitchFamily="34" charset="-120"/>
          </a:endParaRPr>
        </a:p>
      </dsp:txBody>
      <dsp:txXfrm>
        <a:off x="42896" y="3614817"/>
        <a:ext cx="6483283" cy="792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6CDD07DE-FFC0-48B0-AE7C-42C2A6DE6EB5}" type="datetimeFigureOut">
              <a:rPr lang="zh-TW" altLang="en-US" smtClean="0"/>
              <a:t>2017/2/14</a:t>
            </a:fld>
            <a:endParaRPr lang="zh-TW" altLang="en-US"/>
          </a:p>
        </p:txBody>
      </p:sp>
      <p:sp>
        <p:nvSpPr>
          <p:cNvPr id="4" name="頁尾版面配置區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F07FA12D-CD24-4B73-AEC0-379709941092}" type="slidenum">
              <a:rPr lang="zh-TW" altLang="en-US" smtClean="0"/>
              <a:t>‹#›</a:t>
            </a:fld>
            <a:endParaRPr lang="zh-TW" altLang="en-US"/>
          </a:p>
        </p:txBody>
      </p:sp>
    </p:spTree>
    <p:extLst>
      <p:ext uri="{BB962C8B-B14F-4D97-AF65-F5344CB8AC3E}">
        <p14:creationId xmlns:p14="http://schemas.microsoft.com/office/powerpoint/2010/main" val="13207455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576DF58B-B067-43D0-A62A-CE954334BDA1}" type="datetimeFigureOut">
              <a:rPr lang="zh-TW" altLang="en-US" smtClean="0"/>
              <a:t>2017/2/14</a:t>
            </a:fld>
            <a:endParaRPr lang="zh-TW" altLang="en-US"/>
          </a:p>
        </p:txBody>
      </p:sp>
      <p:sp>
        <p:nvSpPr>
          <p:cNvPr id="4" name="投影片圖像版面配置區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522532F3-E668-4D98-9642-1D81C68911F8}" type="slidenum">
              <a:rPr lang="zh-TW" altLang="en-US" smtClean="0"/>
              <a:t>‹#›</a:t>
            </a:fld>
            <a:endParaRPr lang="zh-TW" altLang="en-US"/>
          </a:p>
        </p:txBody>
      </p:sp>
    </p:spTree>
    <p:extLst>
      <p:ext uri="{BB962C8B-B14F-4D97-AF65-F5344CB8AC3E}">
        <p14:creationId xmlns:p14="http://schemas.microsoft.com/office/powerpoint/2010/main" val="30358188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19938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4346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例：</a:t>
            </a:r>
            <a:r>
              <a:rPr lang="en-US" altLang="zh-TW" dirty="0" smtClean="0"/>
              <a:t>3+2</a:t>
            </a:r>
            <a:r>
              <a:rPr lang="zh-TW" altLang="en-US" dirty="0" smtClean="0"/>
              <a:t>（學士</a:t>
            </a:r>
            <a:r>
              <a:rPr lang="en-US" altLang="zh-TW" dirty="0" smtClean="0"/>
              <a:t>+</a:t>
            </a:r>
            <a:r>
              <a:rPr lang="zh-TW" altLang="en-US" dirty="0" smtClean="0"/>
              <a:t>碩士），</a:t>
            </a:r>
            <a:r>
              <a:rPr lang="en-US" altLang="zh-TW" dirty="0" smtClean="0"/>
              <a:t>50</a:t>
            </a:r>
            <a:r>
              <a:rPr lang="zh-TW" altLang="en-US" dirty="0" smtClean="0"/>
              <a:t>學分</a:t>
            </a:r>
            <a:endParaRPr lang="zh-TW" altLang="en-US" dirty="0"/>
          </a:p>
        </p:txBody>
      </p:sp>
    </p:spTree>
    <p:extLst>
      <p:ext uri="{BB962C8B-B14F-4D97-AF65-F5344CB8AC3E}">
        <p14:creationId xmlns:p14="http://schemas.microsoft.com/office/powerpoint/2010/main" val="300123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校長代號為</a:t>
            </a:r>
            <a:r>
              <a:rPr lang="en-US" altLang="zh-TW" dirty="0" smtClean="0"/>
              <a:t>1</a:t>
            </a:r>
            <a:r>
              <a:rPr lang="zh-TW" altLang="en-US" dirty="0" smtClean="0"/>
              <a:t>；</a:t>
            </a:r>
            <a:endParaRPr lang="en-US" altLang="zh-TW" dirty="0" smtClean="0"/>
          </a:p>
          <a:p>
            <a:r>
              <a:rPr lang="zh-TW" altLang="en-US" dirty="0" smtClean="0"/>
              <a:t>專業人士係指對校務基金投資或運作，有實務經驗或相關專業背景之人士，依校內或校外人士分別歸類於代號</a:t>
            </a:r>
            <a:r>
              <a:rPr lang="en-US" altLang="zh-TW" dirty="0" smtClean="0"/>
              <a:t>2</a:t>
            </a:r>
            <a:r>
              <a:rPr lang="zh-TW" altLang="en-US" dirty="0" smtClean="0"/>
              <a:t>、</a:t>
            </a:r>
            <a:r>
              <a:rPr lang="en-US" altLang="zh-TW" dirty="0" smtClean="0"/>
              <a:t>3</a:t>
            </a:r>
            <a:r>
              <a:rPr lang="zh-TW" altLang="en-US" dirty="0" smtClean="0"/>
              <a:t>；</a:t>
            </a:r>
            <a:endParaRPr lang="en-US" altLang="zh-TW" dirty="0" smtClean="0"/>
          </a:p>
          <a:p>
            <a:r>
              <a:rPr lang="zh-TW" altLang="en-US" dirty="0" smtClean="0"/>
              <a:t>校內教職員代號為</a:t>
            </a:r>
            <a:r>
              <a:rPr lang="en-US" altLang="zh-TW" dirty="0" smtClean="0"/>
              <a:t>4</a:t>
            </a:r>
            <a:r>
              <a:rPr lang="zh-TW" altLang="en-US" dirty="0" smtClean="0"/>
              <a:t>；</a:t>
            </a:r>
            <a:endParaRPr lang="en-US" altLang="zh-TW" dirty="0" smtClean="0"/>
          </a:p>
          <a:p>
            <a:r>
              <a:rPr lang="zh-TW" altLang="en-US" dirty="0" smtClean="0"/>
              <a:t>無法歸類於上述</a:t>
            </a:r>
            <a:r>
              <a:rPr lang="en-US" altLang="zh-TW" dirty="0" smtClean="0"/>
              <a:t>4</a:t>
            </a:r>
            <a:r>
              <a:rPr lang="zh-TW" altLang="en-US" dirty="0" smtClean="0"/>
              <a:t>類身分者，其代號為</a:t>
            </a:r>
            <a:r>
              <a:rPr lang="en-US" altLang="zh-TW" dirty="0" smtClean="0"/>
              <a:t>5</a:t>
            </a:r>
            <a:endParaRPr lang="zh-TW" altLang="en-US" dirty="0"/>
          </a:p>
        </p:txBody>
      </p:sp>
    </p:spTree>
    <p:extLst>
      <p:ext uri="{BB962C8B-B14F-4D97-AF65-F5344CB8AC3E}">
        <p14:creationId xmlns:p14="http://schemas.microsoft.com/office/powerpoint/2010/main" val="2110579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2400" b="1" dirty="0" smtClean="0"/>
              <a:t>指</a:t>
            </a:r>
            <a:r>
              <a:rPr lang="en-US" altLang="zh-TW" sz="2400" b="1" dirty="0" smtClean="0"/>
              <a:t>50%</a:t>
            </a:r>
            <a:r>
              <a:rPr lang="zh-TW" altLang="en-US" sz="2400" b="1" dirty="0" smtClean="0"/>
              <a:t>以上學分是以全外文授課即可認列雙語學位學程。</a:t>
            </a:r>
            <a:endParaRPr lang="zh-TW" altLang="en-US" sz="2400" b="1" dirty="0"/>
          </a:p>
        </p:txBody>
      </p:sp>
    </p:spTree>
    <p:extLst>
      <p:ext uri="{BB962C8B-B14F-4D97-AF65-F5344CB8AC3E}">
        <p14:creationId xmlns:p14="http://schemas.microsoft.com/office/powerpoint/2010/main" val="2962927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情況一</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學費減免</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每月零用金</a:t>
            </a:r>
            <a:r>
              <a:rPr lang="en-US" altLang="zh-TW" sz="1200" kern="1200" dirty="0" smtClean="0">
                <a:solidFill>
                  <a:schemeClr val="tx1"/>
                </a:solidFill>
                <a:effectLst/>
                <a:latin typeface="+mn-lt"/>
                <a:ea typeface="+mn-ea"/>
                <a:cs typeface="+mn-cs"/>
              </a:rPr>
              <a:t>10000</a:t>
            </a:r>
            <a:r>
              <a:rPr lang="zh-TW" altLang="zh-TW" sz="1200" kern="1200" dirty="0" smtClean="0">
                <a:solidFill>
                  <a:schemeClr val="tx1"/>
                </a:solidFill>
                <a:effectLst/>
                <a:latin typeface="+mn-lt"/>
                <a:ea typeface="+mn-ea"/>
                <a:cs typeface="+mn-cs"/>
              </a:rPr>
              <a:t>元</a:t>
            </a: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情況二</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學費減免</a:t>
            </a:r>
            <a:r>
              <a:rPr lang="en-US" altLang="zh-TW" sz="1200" kern="1200" dirty="0" smtClean="0">
                <a:solidFill>
                  <a:schemeClr val="tx1"/>
                </a:solidFill>
                <a:effectLst/>
                <a:latin typeface="+mn-lt"/>
                <a:ea typeface="+mn-ea"/>
                <a:cs typeface="+mn-cs"/>
              </a:rPr>
              <a:t>1/2+</a:t>
            </a:r>
            <a:r>
              <a:rPr lang="zh-TW" altLang="zh-TW" sz="1200" kern="1200" dirty="0" smtClean="0">
                <a:solidFill>
                  <a:schemeClr val="tx1"/>
                </a:solidFill>
                <a:effectLst/>
                <a:latin typeface="+mn-lt"/>
                <a:ea typeface="+mn-ea"/>
                <a:cs typeface="+mn-cs"/>
              </a:rPr>
              <a:t>每月零用金</a:t>
            </a:r>
            <a:r>
              <a:rPr lang="en-US" altLang="zh-TW" sz="1200" kern="1200" dirty="0" smtClean="0">
                <a:solidFill>
                  <a:schemeClr val="tx1"/>
                </a:solidFill>
                <a:effectLst/>
                <a:latin typeface="+mn-lt"/>
                <a:ea typeface="+mn-ea"/>
                <a:cs typeface="+mn-cs"/>
              </a:rPr>
              <a:t>5000</a:t>
            </a:r>
            <a:r>
              <a:rPr lang="zh-TW" altLang="zh-TW" sz="1200" kern="1200" dirty="0" smtClean="0">
                <a:solidFill>
                  <a:schemeClr val="tx1"/>
                </a:solidFill>
                <a:effectLst/>
                <a:latin typeface="+mn-lt"/>
                <a:ea typeface="+mn-ea"/>
                <a:cs typeface="+mn-cs"/>
              </a:rPr>
              <a:t>元</a:t>
            </a: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情況三</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學雜費減免</a:t>
            </a:r>
            <a:r>
              <a:rPr lang="en-US" altLang="zh-TW" sz="1200" kern="1200" dirty="0" smtClean="0">
                <a:solidFill>
                  <a:schemeClr val="tx1"/>
                </a:solidFill>
                <a:effectLst/>
                <a:latin typeface="+mn-lt"/>
                <a:ea typeface="+mn-ea"/>
                <a:cs typeface="+mn-cs"/>
              </a:rPr>
              <a:t>1/2</a:t>
            </a:r>
            <a:endParaRPr lang="zh-TW" altLang="en-US" dirty="0"/>
          </a:p>
        </p:txBody>
      </p:sp>
    </p:spTree>
    <p:extLst>
      <p:ext uri="{BB962C8B-B14F-4D97-AF65-F5344CB8AC3E}">
        <p14:creationId xmlns:p14="http://schemas.microsoft.com/office/powerpoint/2010/main" val="169253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77526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【範例說明】印尼政府補助。</a:t>
            </a:r>
            <a:endParaRPr lang="zh-TW" altLang="en-US" dirty="0"/>
          </a:p>
        </p:txBody>
      </p:sp>
    </p:spTree>
    <p:extLst>
      <p:ext uri="{BB962C8B-B14F-4D97-AF65-F5344CB8AC3E}">
        <p14:creationId xmlns:p14="http://schemas.microsoft.com/office/powerpoint/2010/main" val="955252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【範例說明】對於專業技術提升有興趣者、高中畢業、已持國外護理師執照等。</a:t>
            </a:r>
            <a:endParaRPr lang="zh-TW" altLang="en-US" dirty="0"/>
          </a:p>
        </p:txBody>
      </p:sp>
    </p:spTree>
    <p:extLst>
      <p:ext uri="{BB962C8B-B14F-4D97-AF65-F5344CB8AC3E}">
        <p14:creationId xmlns:p14="http://schemas.microsoft.com/office/powerpoint/2010/main" val="603176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640932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14380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93167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zh-TW" altLang="en-US" dirty="0"/>
          </a:p>
        </p:txBody>
      </p:sp>
    </p:spTree>
    <p:extLst>
      <p:ext uri="{BB962C8B-B14F-4D97-AF65-F5344CB8AC3E}">
        <p14:creationId xmlns:p14="http://schemas.microsoft.com/office/powerpoint/2010/main" val="3882428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1186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範例說明</a:t>
            </a:r>
            <a:r>
              <a:rPr lang="en-US" altLang="zh-TW" dirty="0" smtClean="0"/>
              <a:t>】:</a:t>
            </a:r>
            <a:r>
              <a:rPr lang="zh-TW" altLang="en-US" dirty="0" smtClean="0"/>
              <a:t>第一學期、第二學期、暑假。</a:t>
            </a:r>
            <a:endParaRPr lang="zh-TW" altLang="en-US" dirty="0"/>
          </a:p>
        </p:txBody>
      </p:sp>
    </p:spTree>
    <p:extLst>
      <p:ext uri="{BB962C8B-B14F-4D97-AF65-F5344CB8AC3E}">
        <p14:creationId xmlns:p14="http://schemas.microsoft.com/office/powerpoint/2010/main" val="2285528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06649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7050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3204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64036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07019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3488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90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01555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EF89A4F-F4F8-4D6A-9B8D-9114A03C6FF4}" type="datetime1">
              <a:rPr lang="en-US" altLang="zh-TW" smtClean="0"/>
              <a:t>2/14/2017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B6B8300-D901-42CA-BE37-664AB54C54FA}" type="datetime1">
              <a:rPr lang="en-US" altLang="zh-TW" smtClean="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8B21D43-CE7E-4398-9FE8-E229FCE07CB9}" type="datetime1">
              <a:rPr lang="en-US" altLang="zh-TW" smtClean="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66700" y="293909"/>
            <a:ext cx="9875520" cy="1356360"/>
          </a:xfrm>
        </p:spPr>
        <p:txBody>
          <a:bodyPr/>
          <a:lstStyle/>
          <a:p>
            <a:r>
              <a:rPr lang="zh-TW" altLang="en-US" dirty="0" smtClean="0"/>
              <a:t>按一下以編輯母片標題樣式</a:t>
            </a:r>
            <a:endParaRPr lang="en-US" dirty="0"/>
          </a:p>
        </p:txBody>
      </p:sp>
      <p:sp>
        <p:nvSpPr>
          <p:cNvPr id="3" name="Content Placeholder 2"/>
          <p:cNvSpPr>
            <a:spLocks noGrp="1"/>
          </p:cNvSpPr>
          <p:nvPr>
            <p:ph idx="1"/>
          </p:nvPr>
        </p:nvSpPr>
        <p:spPr>
          <a:xfrm>
            <a:off x="1143000" y="4457700"/>
            <a:ext cx="9872871" cy="1638300"/>
          </a:xfrm>
        </p:spPr>
        <p:txBody>
          <a:bodyPr/>
          <a:lstStyle>
            <a:lvl1pPr>
              <a:defRPr sz="2400"/>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ADFAC06E-6623-4276-9F21-FC15A75B854A}" type="datetime1">
              <a:rPr lang="en-US" altLang="zh-TW" smtClean="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marL="0" algn="r" defTabSz="457200" rtl="0" eaLnBrk="1" latinLnBrk="0" hangingPunct="1">
              <a:defRPr lang="en-US" sz="18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4FAB73BC-B049-4115-A692-8D63A059BFB8}" type="slidenum">
              <a:rPr lang="en-US" altLang="zh-TW" smtClean="0"/>
              <a:pPr/>
              <a:t>‹#›</a:t>
            </a:fld>
            <a:endParaRPr lang="zh-TW"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3E1CF51-EF23-42B8-BB75-99CC6E7B6AC1}" type="datetime1">
              <a:rPr lang="en-US" altLang="zh-TW" smtClean="0"/>
              <a:t>2/14/2017</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10485783" y="6503131"/>
            <a:ext cx="1706217" cy="365125"/>
          </a:xfrm>
        </p:spPr>
        <p:txBody>
          <a:bodyPr/>
          <a:lstStyle>
            <a:lvl1pPr>
              <a:defRPr b="1">
                <a:latin typeface="微軟正黑體" panose="020B0604030504040204" pitchFamily="34" charset="-120"/>
                <a:ea typeface="微軟正黑體" panose="020B0604030504040204" pitchFamily="34" charset="-120"/>
              </a:defRPr>
            </a:lvl1pPr>
          </a:lstStyle>
          <a:p>
            <a:fld id="{4FAB73BC-B049-4115-A692-8D63A059BF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26CCC63-B84A-4EA5-BA7C-4D1A68B36BCA}" type="datetime1">
              <a:rPr lang="en-US" altLang="zh-TW" smtClean="0"/>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marL="0" algn="r" defTabSz="457200" rtl="0" eaLnBrk="1" latinLnBrk="0" hangingPunct="1">
              <a:defRPr lang="en-US" sz="18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4FAB73BC-B049-4115-A692-8D63A059BFB8}" type="slidenum">
              <a:rPr lang="en-US" altLang="zh-TW" smtClean="0"/>
              <a:pPr/>
              <a:t>‹#›</a:t>
            </a:fld>
            <a:endParaRPr lang="zh-TW"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2E8D9AE-A3AA-4D53-B1A9-04A57B96D798}" type="datetime1">
              <a:rPr lang="en-US" altLang="zh-TW" smtClean="0"/>
              <a:t>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lang="en-US" sz="1800" b="1" kern="1200" dirty="0">
                <a:solidFill>
                  <a:schemeClr val="tx1"/>
                </a:solidFill>
                <a:latin typeface="微軟正黑體" panose="020B0604030504040204" pitchFamily="34" charset="-120"/>
                <a:ea typeface="微軟正黑體" panose="020B0604030504040204" pitchFamily="34" charset="-120"/>
                <a:cs typeface="+mn-cs"/>
              </a:defRPr>
            </a:lvl1pPr>
          </a:lstStyle>
          <a:p>
            <a:fld id="{4FAB73BC-B049-4115-A692-8D63A059BFB8}" type="slidenum">
              <a:rPr lang="en-US" altLang="zh-TW" smtClean="0"/>
              <a:pPr/>
              <a:t>‹#›</a:t>
            </a:fld>
            <a:endParaRPr lang="zh-TW"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FB134CC3-522C-4745-9163-781A96321047}" type="datetime1">
              <a:rPr lang="en-US" altLang="zh-TW" smtClean="0"/>
              <a:t>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8"/>
          <p:cNvSpPr>
            <a:spLocks noGrp="1"/>
          </p:cNvSpPr>
          <p:nvPr>
            <p:ph type="sldNum" sz="quarter" idx="12"/>
          </p:nvPr>
        </p:nvSpPr>
        <p:spPr>
          <a:xfrm>
            <a:off x="10485783" y="6503131"/>
            <a:ext cx="1706217" cy="365125"/>
          </a:xfrm>
        </p:spPr>
        <p:txBody>
          <a:bodyPr/>
          <a:lstStyle>
            <a:lvl1pPr>
              <a:defRPr lang="en-US" sz="1800" b="1" kern="1200" dirty="0">
                <a:solidFill>
                  <a:schemeClr val="tx1"/>
                </a:solidFill>
                <a:latin typeface="微軟正黑體" panose="020B0604030504040204" pitchFamily="34" charset="-120"/>
                <a:ea typeface="微軟正黑體" panose="020B0604030504040204" pitchFamily="34" charset="-120"/>
                <a:cs typeface="+mn-cs"/>
              </a:defRPr>
            </a:lvl1pPr>
          </a:lstStyle>
          <a:p>
            <a:fld id="{4FAB73BC-B049-4115-A692-8D63A059BFB8}" type="slidenum">
              <a:rPr lang="en-US" altLang="zh-TW" smtClean="0"/>
              <a:pPr/>
              <a:t>‹#›</a:t>
            </a:fld>
            <a:endParaRPr lang="zh-TW"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EAD42-7580-47B7-A48D-35CB8F078494}" type="datetime1">
              <a:rPr lang="en-US" altLang="zh-TW" smtClean="0"/>
              <a:t>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marL="0" algn="r" defTabSz="457200" rtl="0" eaLnBrk="1" latinLnBrk="0" hangingPunct="1">
              <a:defRPr lang="en-US" sz="1800" b="1" kern="1200" smtClean="0">
                <a:solidFill>
                  <a:schemeClr val="tx1"/>
                </a:solidFill>
                <a:latin typeface="微軟正黑體" panose="020B0604030504040204" pitchFamily="34" charset="-120"/>
                <a:ea typeface="微軟正黑體" panose="020B0604030504040204" pitchFamily="34" charset="-120"/>
                <a:cs typeface="+mn-cs"/>
              </a:defRPr>
            </a:lvl1pPr>
          </a:lstStyle>
          <a:p>
            <a:fld id="{4FAB73BC-B049-4115-A692-8D63A059BFB8}" type="slidenum">
              <a:rPr lang="en-US" altLang="zh-TW" smtClean="0"/>
              <a:pPr/>
              <a:t>‹#›</a:t>
            </a:fld>
            <a:endParaRPr lang="zh-TW"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A725D82-BE91-4EAF-B70B-3C2DB16727CC}" type="datetime1">
              <a:rPr lang="en-US" altLang="zh-TW" smtClean="0"/>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FE2416E-5657-4ABE-BA96-93FBA26E3402}" type="datetime1">
              <a:rPr lang="en-US" altLang="zh-TW" smtClean="0"/>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4044EB5-D836-47EF-81AA-84E5E8F78E4E}" type="datetime1">
              <a:rPr lang="en-US" altLang="zh-TW" smtClean="0"/>
              <a:t>2/14/2017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10485783" y="6503131"/>
            <a:ext cx="1706217" cy="365125"/>
          </a:xfrm>
          <a:prstGeom prst="rect">
            <a:avLst/>
          </a:prstGeom>
        </p:spPr>
        <p:txBody>
          <a:bodyPr vert="horz" lIns="91440" tIns="45720" rIns="91440" bIns="45720" rtlCol="0" anchor="ctr"/>
          <a:lstStyle>
            <a:lvl1pPr algn="r">
              <a:defRPr sz="1800">
                <a:solidFill>
                  <a:schemeClr val="tx1"/>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5000" kern="1200" baseline="0">
          <a:solidFill>
            <a:schemeClr val="tx1"/>
          </a:solidFill>
          <a:latin typeface="Calibri" panose="020F0502020204030204" pitchFamily="34" charset="0"/>
          <a:ea typeface="微軟正黑體" panose="020B0604030504040204" pitchFamily="34" charset="-120"/>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baseline="0">
          <a:solidFill>
            <a:schemeClr val="accent1"/>
          </a:solidFill>
          <a:latin typeface="Calibri" panose="020F0502020204030204" pitchFamily="34" charset="0"/>
          <a:ea typeface="微軟正黑體" panose="020B0604030504040204" pitchFamily="34" charset="-120"/>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baseline="0">
          <a:solidFill>
            <a:schemeClr val="accent1"/>
          </a:solidFill>
          <a:latin typeface="Calibri" panose="020F0502020204030204" pitchFamily="34" charset="0"/>
          <a:ea typeface="微軟正黑體" panose="020B0604030504040204" pitchFamily="34" charset="-120"/>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baseline="0">
          <a:solidFill>
            <a:schemeClr val="accent1"/>
          </a:solidFill>
          <a:latin typeface="Calibri" panose="020F0502020204030204" pitchFamily="34" charset="0"/>
          <a:ea typeface="微軟正黑體" panose="020B0604030504040204" pitchFamily="34" charset="-120"/>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baseline="0">
          <a:solidFill>
            <a:schemeClr val="accent1"/>
          </a:solidFill>
          <a:latin typeface="Calibri" panose="020F0502020204030204" pitchFamily="34" charset="0"/>
          <a:ea typeface="微軟正黑體" panose="020B0604030504040204" pitchFamily="34" charset="-120"/>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baseline="0">
          <a:solidFill>
            <a:schemeClr val="accent1"/>
          </a:solidFill>
          <a:latin typeface="Calibri" panose="020F0502020204030204" pitchFamily="34" charset="0"/>
          <a:ea typeface="微軟正黑體" panose="020B0604030504040204" pitchFamily="34" charset="-12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09980" y="1965960"/>
            <a:ext cx="9966960" cy="2926080"/>
          </a:xfrm>
        </p:spPr>
        <p:txBody>
          <a:bodyPr anchor="ctr">
            <a:normAutofit fontScale="90000"/>
          </a:bodyPr>
          <a:lstStyle/>
          <a:p>
            <a:pPr>
              <a:lnSpc>
                <a:spcPct val="150000"/>
              </a:lnSpc>
            </a:pPr>
            <a:r>
              <a:rPr lang="zh-TW" altLang="en-US" sz="6600" dirty="0"/>
              <a:t>技專校院校務資料庫</a:t>
            </a:r>
            <a:br>
              <a:rPr lang="zh-TW" altLang="en-US" sz="6600" dirty="0"/>
            </a:br>
            <a:r>
              <a:rPr lang="en-US" altLang="zh-TW" sz="6600" dirty="0"/>
              <a:t>106</a:t>
            </a:r>
            <a:r>
              <a:rPr lang="zh-TW" altLang="en-US" sz="6600" dirty="0"/>
              <a:t>年</a:t>
            </a:r>
            <a:r>
              <a:rPr lang="en-US" altLang="zh-TW" sz="6600" dirty="0"/>
              <a:t>03</a:t>
            </a:r>
            <a:r>
              <a:rPr lang="zh-TW" altLang="en-US" sz="6600" dirty="0"/>
              <a:t>月份填表說明會</a:t>
            </a:r>
          </a:p>
        </p:txBody>
      </p:sp>
    </p:spTree>
    <p:extLst>
      <p:ext uri="{BB962C8B-B14F-4D97-AF65-F5344CB8AC3E}">
        <p14:creationId xmlns:p14="http://schemas.microsoft.com/office/powerpoint/2010/main" val="359818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275" y="1093136"/>
            <a:ext cx="11114087" cy="954107"/>
          </a:xfrm>
          <a:prstGeom prst="rect">
            <a:avLst/>
          </a:prstGeom>
        </p:spPr>
        <p:txBody>
          <a:bodyPr wrap="square">
            <a:spAutoFit/>
          </a:bodyPr>
          <a:lstStyle/>
          <a:p>
            <a:pPr marL="457200" indent="-457200">
              <a:buFont typeface="Wingdings" panose="05000000000000000000" pitchFamily="2" charset="2"/>
              <a:buChar char="u"/>
            </a:pPr>
            <a:r>
              <a:rPr lang="zh-TW" altLang="en-US" sz="2800" b="1" kern="100" dirty="0">
                <a:latin typeface="微軟正黑體" panose="020B0604030504040204" pitchFamily="34" charset="-120"/>
                <a:ea typeface="微軟正黑體" panose="020B0604030504040204" pitchFamily="34" charset="-120"/>
              </a:rPr>
              <a:t>受評學校函文及寄送修正表冊光碟</a:t>
            </a:r>
            <a:r>
              <a:rPr lang="zh-TW" altLang="en-US" sz="2800" b="1" kern="100" dirty="0" smtClean="0">
                <a:latin typeface="微軟正黑體" panose="020B0604030504040204" pitchFamily="34" charset="-120"/>
                <a:ea typeface="微軟正黑體" panose="020B0604030504040204" pitchFamily="34" charset="-120"/>
              </a:rPr>
              <a:t>檔：</a:t>
            </a:r>
            <a:endParaRPr lang="en-US" altLang="zh-TW" sz="2800" b="1" kern="100" dirty="0" smtClean="0">
              <a:latin typeface="微軟正黑體" panose="020B0604030504040204" pitchFamily="34" charset="-120"/>
              <a:ea typeface="微軟正黑體" panose="020B0604030504040204" pitchFamily="34" charset="-120"/>
            </a:endParaRPr>
          </a:p>
          <a:p>
            <a:r>
              <a:rPr lang="en-US" altLang="zh-TW" sz="2800" kern="100" smtClean="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03/17</a:t>
            </a:r>
            <a:r>
              <a:rPr lang="zh-TW" altLang="en-US" sz="2800" kern="100" dirty="0" smtClean="0">
                <a:latin typeface="微軟正黑體" panose="020B0604030504040204" pitchFamily="34" charset="-120"/>
                <a:ea typeface="微軟正黑體" panose="020B0604030504040204" pitchFamily="34" charset="-120"/>
              </a:rPr>
              <a:t>前</a:t>
            </a:r>
            <a:r>
              <a:rPr lang="en-US" altLang="zh-TW" sz="2800" b="1" kern="100" dirty="0" smtClean="0">
                <a:solidFill>
                  <a:srgbClr val="FF0000"/>
                </a:solidFill>
                <a:latin typeface="微軟正黑體" panose="020B0604030504040204" pitchFamily="34" charset="-120"/>
                <a:ea typeface="微軟正黑體" panose="020B0604030504040204" pitchFamily="34" charset="-120"/>
              </a:rPr>
              <a:t>	(</a:t>
            </a:r>
            <a:r>
              <a:rPr lang="zh-TW" altLang="en-US" sz="2800" b="1" kern="100" dirty="0" smtClean="0">
                <a:solidFill>
                  <a:srgbClr val="FF0000"/>
                </a:solidFill>
                <a:latin typeface="微軟正黑體" panose="020B0604030504040204" pitchFamily="34" charset="-120"/>
                <a:ea typeface="微軟正黑體" panose="020B0604030504040204" pitchFamily="34" charset="-120"/>
              </a:rPr>
              <a:t>以郵戳為憑</a:t>
            </a:r>
            <a:r>
              <a:rPr lang="en-US" altLang="zh-TW" sz="2800" b="1" kern="100" dirty="0" smtClean="0">
                <a:solidFill>
                  <a:srgbClr val="FF0000"/>
                </a:solidFill>
                <a:latin typeface="微軟正黑體" panose="020B0604030504040204" pitchFamily="34" charset="-120"/>
                <a:ea typeface="微軟正黑體" panose="020B0604030504040204" pitchFamily="34" charset="-120"/>
              </a:rPr>
              <a:t>)</a:t>
            </a:r>
            <a:endParaRPr lang="zh-TW" altLang="en-US" sz="2800" b="1" kern="100" dirty="0">
              <a:solidFill>
                <a:srgbClr val="FF0000"/>
              </a:solidFill>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202406" y="0"/>
            <a:ext cx="12237244" cy="1356360"/>
          </a:xfrm>
        </p:spPr>
        <p:txBody>
          <a:bodyPr>
            <a:noAutofit/>
          </a:bodyPr>
          <a:lstStyle/>
          <a:p>
            <a:r>
              <a:rPr lang="en-US" altLang="zh-TW" sz="4800" b="1" dirty="0">
                <a:solidFill>
                  <a:schemeClr val="tx1">
                    <a:lumMod val="75000"/>
                    <a:lumOff val="25000"/>
                  </a:schemeClr>
                </a:solidFill>
                <a:latin typeface="微軟正黑體" panose="020B0604030504040204" pitchFamily="34" charset="-120"/>
              </a:rPr>
              <a:t>2</a:t>
            </a:r>
            <a:r>
              <a:rPr lang="zh-TW" altLang="en-US" sz="4800" b="1" dirty="0" smtClean="0">
                <a:solidFill>
                  <a:schemeClr val="tx1">
                    <a:lumMod val="75000"/>
                    <a:lumOff val="25000"/>
                  </a:schemeClr>
                </a:solidFill>
                <a:latin typeface="微軟正黑體" panose="020B0604030504040204" pitchFamily="34" charset="-120"/>
              </a:rPr>
              <a:t>、</a:t>
            </a:r>
            <a:r>
              <a:rPr lang="zh-TW" altLang="en-US" sz="4800" b="1" dirty="0">
                <a:solidFill>
                  <a:schemeClr val="tx1">
                    <a:lumMod val="75000"/>
                    <a:lumOff val="25000"/>
                  </a:schemeClr>
                </a:solidFill>
                <a:latin typeface="微軟正黑體" panose="020B0604030504040204" pitchFamily="34" charset="-120"/>
              </a:rPr>
              <a:t>作業時程</a:t>
            </a:r>
            <a:r>
              <a:rPr lang="en-US" altLang="zh-TW" sz="4800" b="1" dirty="0">
                <a:solidFill>
                  <a:schemeClr val="tx1">
                    <a:lumMod val="75000"/>
                    <a:lumOff val="25000"/>
                  </a:schemeClr>
                </a:solidFill>
                <a:latin typeface="微軟正黑體" panose="020B0604030504040204" pitchFamily="34" charset="-120"/>
              </a:rPr>
              <a:t>- 106</a:t>
            </a:r>
            <a:r>
              <a:rPr lang="zh-TW" altLang="en-US" sz="4800" b="1" dirty="0">
                <a:solidFill>
                  <a:schemeClr val="tx1">
                    <a:lumMod val="75000"/>
                    <a:lumOff val="25000"/>
                  </a:schemeClr>
                </a:solidFill>
                <a:latin typeface="微軟正黑體" panose="020B0604030504040204" pitchFamily="34" charset="-120"/>
              </a:rPr>
              <a:t>年度校務評鑑時程</a:t>
            </a:r>
            <a:endParaRPr lang="zh-TW" altLang="en-US" sz="4800" dirty="0">
              <a:latin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9</a:t>
            </a:fld>
            <a:endParaRPr lang="en-US" dirty="0"/>
          </a:p>
        </p:txBody>
      </p:sp>
      <p:graphicFrame>
        <p:nvGraphicFramePr>
          <p:cNvPr id="10" name="表格 9"/>
          <p:cNvGraphicFramePr>
            <a:graphicFrameLocks noGrp="1"/>
          </p:cNvGraphicFramePr>
          <p:nvPr>
            <p:extLst>
              <p:ext uri="{D42A27DB-BD31-4B8C-83A1-F6EECF244321}">
                <p14:modId xmlns:p14="http://schemas.microsoft.com/office/powerpoint/2010/main" val="1377180987"/>
              </p:ext>
            </p:extLst>
          </p:nvPr>
        </p:nvGraphicFramePr>
        <p:xfrm>
          <a:off x="3460752" y="2423810"/>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3</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12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26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latin typeface="微軟正黑體" panose="020B0604030504040204" pitchFamily="34" charset="-120"/>
                          <a:ea typeface="微軟正黑體" panose="020B0604030504040204" pitchFamily="34" charset="-120"/>
                        </a:rPr>
                        <a:t>31</a:t>
                      </a: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1114598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smtClean="0"/>
              <a:t>99</a:t>
            </a:fld>
            <a:endParaRPr lang="en-US" dirty="0"/>
          </a:p>
        </p:txBody>
      </p:sp>
      <p:graphicFrame>
        <p:nvGraphicFramePr>
          <p:cNvPr id="9" name="表格 8"/>
          <p:cNvGraphicFramePr>
            <a:graphicFrameLocks noGrp="1"/>
          </p:cNvGraphicFramePr>
          <p:nvPr>
            <p:extLst>
              <p:ext uri="{D42A27DB-BD31-4B8C-83A1-F6EECF244321}">
                <p14:modId xmlns:p14="http://schemas.microsoft.com/office/powerpoint/2010/main" val="312080543"/>
              </p:ext>
            </p:extLst>
          </p:nvPr>
        </p:nvGraphicFramePr>
        <p:xfrm>
          <a:off x="490801" y="1225550"/>
          <a:ext cx="11210399" cy="1620000"/>
        </p:xfrm>
        <a:graphic>
          <a:graphicData uri="http://schemas.openxmlformats.org/drawingml/2006/table">
            <a:tbl>
              <a:tblPr firstRow="1" firstCol="1" bandRow="1">
                <a:tableStyleId>{5940675A-B579-460E-94D1-54222C63F5DA}</a:tableStyleId>
              </a:tblPr>
              <a:tblGrid>
                <a:gridCol w="1558141">
                  <a:extLst>
                    <a:ext uri="{9D8B030D-6E8A-4147-A177-3AD203B41FA5}">
                      <a16:colId xmlns:a16="http://schemas.microsoft.com/office/drawing/2014/main" xmlns="" val="20000"/>
                    </a:ext>
                  </a:extLst>
                </a:gridCol>
                <a:gridCol w="1558141">
                  <a:extLst>
                    <a:ext uri="{9D8B030D-6E8A-4147-A177-3AD203B41FA5}">
                      <a16:colId xmlns:a16="http://schemas.microsoft.com/office/drawing/2014/main" xmlns="" val="20001"/>
                    </a:ext>
                  </a:extLst>
                </a:gridCol>
                <a:gridCol w="1558141">
                  <a:extLst>
                    <a:ext uri="{9D8B030D-6E8A-4147-A177-3AD203B41FA5}">
                      <a16:colId xmlns:a16="http://schemas.microsoft.com/office/drawing/2014/main" xmlns="" val="20002"/>
                    </a:ext>
                  </a:extLst>
                </a:gridCol>
                <a:gridCol w="1558141">
                  <a:extLst>
                    <a:ext uri="{9D8B030D-6E8A-4147-A177-3AD203B41FA5}">
                      <a16:colId xmlns:a16="http://schemas.microsoft.com/office/drawing/2014/main" xmlns="" val="20003"/>
                    </a:ext>
                  </a:extLst>
                </a:gridCol>
                <a:gridCol w="1558141">
                  <a:extLst>
                    <a:ext uri="{9D8B030D-6E8A-4147-A177-3AD203B41FA5}">
                      <a16:colId xmlns:a16="http://schemas.microsoft.com/office/drawing/2014/main" xmlns="" val="20004"/>
                    </a:ext>
                  </a:extLst>
                </a:gridCol>
                <a:gridCol w="1558141">
                  <a:extLst>
                    <a:ext uri="{9D8B030D-6E8A-4147-A177-3AD203B41FA5}">
                      <a16:colId xmlns:a16="http://schemas.microsoft.com/office/drawing/2014/main" xmlns="" val="20005"/>
                    </a:ext>
                  </a:extLst>
                </a:gridCol>
                <a:gridCol w="1861553">
                  <a:extLst>
                    <a:ext uri="{9D8B030D-6E8A-4147-A177-3AD203B41FA5}">
                      <a16:colId xmlns:a16="http://schemas.microsoft.com/office/drawing/2014/main" xmlns="" val="20006"/>
                    </a:ext>
                  </a:extLst>
                </a:gridCol>
              </a:tblGrid>
              <a:tr h="1620000">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學年度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本屆屆數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本屆任期起日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本屆任期迄日</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姓名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pPr>
                      <a:r>
                        <a:rPr lang="zh-TW" sz="1800" dirty="0">
                          <a:solidFill>
                            <a:schemeClr val="tx1"/>
                          </a:solidFill>
                          <a:effectLst/>
                          <a:latin typeface="微軟正黑體" panose="020B0604030504040204" pitchFamily="34" charset="-120"/>
                          <a:ea typeface="微軟正黑體" panose="020B0604030504040204" pitchFamily="34" charset="-120"/>
                        </a:rPr>
                        <a:t>性別</a:t>
                      </a: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lnSpc>
                          <a:spcPts val="1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委員代表身分別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bl>
          </a:graphicData>
        </a:graphic>
      </p:graphicFrame>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標題 1"/>
          <p:cNvSpPr txBox="1">
            <a:spLocks/>
          </p:cNvSpPr>
          <p:nvPr/>
        </p:nvSpPr>
        <p:spPr>
          <a:xfrm>
            <a:off x="4126187" y="400049"/>
            <a:ext cx="7575014" cy="10001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9-3 </a:t>
            </a:r>
            <a:r>
              <a:rPr lang="zh-TW" altLang="en-US" sz="3000" dirty="0">
                <a:solidFill>
                  <a:schemeClr val="tx1"/>
                </a:solidFill>
                <a:latin typeface="微軟正黑體" panose="020B0604030504040204" pitchFamily="34" charset="-120"/>
                <a:ea typeface="微軟正黑體" panose="020B0604030504040204" pitchFamily="34" charset="-120"/>
              </a:rPr>
              <a:t>國立大專校院校務基金管理委員會資料表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姓名</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本</a:t>
            </a:r>
            <a:r>
              <a:rPr lang="zh-TW" altLang="en-US" sz="2400" dirty="0">
                <a:latin typeface="微軟正黑體" panose="020B0604030504040204" pitchFamily="34" charset="-120"/>
                <a:ea typeface="微軟正黑體" panose="020B0604030504040204" pitchFamily="34" charset="-120"/>
              </a:rPr>
              <a:t>表僅國立大學填報，其餘臺北市立大學、私立大學、高雄市立空中大學等，毋須填報。</a:t>
            </a: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填報學校現任「校務基金管理委員會」委員</a:t>
            </a:r>
            <a:r>
              <a:rPr lang="zh-TW" altLang="en-US" sz="2400" dirty="0" smtClean="0">
                <a:latin typeface="微軟正黑體" panose="020B0604030504040204" pitchFamily="34" charset="-120"/>
                <a:ea typeface="微軟正黑體" panose="020B0604030504040204" pitchFamily="34" charset="-120"/>
              </a:rPr>
              <a:t>之姓名，</a:t>
            </a:r>
            <a:r>
              <a:rPr lang="zh-TW" altLang="en-US" sz="2400" dirty="0">
                <a:latin typeface="微軟正黑體" panose="020B0604030504040204" pitchFamily="34" charset="-120"/>
                <a:ea typeface="微軟正黑體" panose="020B0604030504040204" pitchFamily="34" charset="-120"/>
              </a:rPr>
              <a:t>每一名委員請填</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筆資料</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統計</a:t>
            </a:r>
            <a:r>
              <a:rPr lang="zh-TW" altLang="en-US" sz="1600" dirty="0" smtClean="0">
                <a:latin typeface="微軟正黑體" panose="020B0604030504040204" pitchFamily="34" charset="-120"/>
                <a:ea typeface="微軟正黑體" panose="020B0604030504040204" pitchFamily="34" charset="-120"/>
              </a:rPr>
              <a:t>處」需求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761416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smtClean="0"/>
              <a:t>100</a:t>
            </a:fld>
            <a:endParaRPr lang="en-US" dirty="0"/>
          </a:p>
        </p:txBody>
      </p:sp>
      <p:graphicFrame>
        <p:nvGraphicFramePr>
          <p:cNvPr id="9" name="表格 8"/>
          <p:cNvGraphicFramePr>
            <a:graphicFrameLocks noGrp="1"/>
          </p:cNvGraphicFramePr>
          <p:nvPr>
            <p:extLst>
              <p:ext uri="{D42A27DB-BD31-4B8C-83A1-F6EECF244321}">
                <p14:modId xmlns:p14="http://schemas.microsoft.com/office/powerpoint/2010/main" val="4281454674"/>
              </p:ext>
            </p:extLst>
          </p:nvPr>
        </p:nvGraphicFramePr>
        <p:xfrm>
          <a:off x="490801" y="1225550"/>
          <a:ext cx="11210399" cy="1620000"/>
        </p:xfrm>
        <a:graphic>
          <a:graphicData uri="http://schemas.openxmlformats.org/drawingml/2006/table">
            <a:tbl>
              <a:tblPr firstRow="1" firstCol="1" bandRow="1">
                <a:tableStyleId>{5940675A-B579-460E-94D1-54222C63F5DA}</a:tableStyleId>
              </a:tblPr>
              <a:tblGrid>
                <a:gridCol w="1558141">
                  <a:extLst>
                    <a:ext uri="{9D8B030D-6E8A-4147-A177-3AD203B41FA5}">
                      <a16:colId xmlns:a16="http://schemas.microsoft.com/office/drawing/2014/main" xmlns="" val="20000"/>
                    </a:ext>
                  </a:extLst>
                </a:gridCol>
                <a:gridCol w="1558141">
                  <a:extLst>
                    <a:ext uri="{9D8B030D-6E8A-4147-A177-3AD203B41FA5}">
                      <a16:colId xmlns:a16="http://schemas.microsoft.com/office/drawing/2014/main" xmlns="" val="20001"/>
                    </a:ext>
                  </a:extLst>
                </a:gridCol>
                <a:gridCol w="1558141">
                  <a:extLst>
                    <a:ext uri="{9D8B030D-6E8A-4147-A177-3AD203B41FA5}">
                      <a16:colId xmlns:a16="http://schemas.microsoft.com/office/drawing/2014/main" xmlns="" val="20002"/>
                    </a:ext>
                  </a:extLst>
                </a:gridCol>
                <a:gridCol w="1558141">
                  <a:extLst>
                    <a:ext uri="{9D8B030D-6E8A-4147-A177-3AD203B41FA5}">
                      <a16:colId xmlns:a16="http://schemas.microsoft.com/office/drawing/2014/main" xmlns="" val="20003"/>
                    </a:ext>
                  </a:extLst>
                </a:gridCol>
                <a:gridCol w="1558141">
                  <a:extLst>
                    <a:ext uri="{9D8B030D-6E8A-4147-A177-3AD203B41FA5}">
                      <a16:colId xmlns:a16="http://schemas.microsoft.com/office/drawing/2014/main" xmlns="" val="20004"/>
                    </a:ext>
                  </a:extLst>
                </a:gridCol>
                <a:gridCol w="1558141">
                  <a:extLst>
                    <a:ext uri="{9D8B030D-6E8A-4147-A177-3AD203B41FA5}">
                      <a16:colId xmlns:a16="http://schemas.microsoft.com/office/drawing/2014/main" xmlns="" val="20005"/>
                    </a:ext>
                  </a:extLst>
                </a:gridCol>
                <a:gridCol w="1861553">
                  <a:extLst>
                    <a:ext uri="{9D8B030D-6E8A-4147-A177-3AD203B41FA5}">
                      <a16:colId xmlns:a16="http://schemas.microsoft.com/office/drawing/2014/main" xmlns="" val="20006"/>
                    </a:ext>
                  </a:extLst>
                </a:gridCol>
              </a:tblGrid>
              <a:tr h="1620000">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學年度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本屆屆數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本屆任期起日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本屆任期迄日</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姓名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ctr">
                        <a:lnSpc>
                          <a:spcPts val="1800"/>
                        </a:lnSpc>
                      </a:pPr>
                      <a:r>
                        <a:rPr lang="zh-TW" sz="1800" dirty="0">
                          <a:solidFill>
                            <a:schemeClr val="tx1"/>
                          </a:solidFill>
                          <a:effectLst/>
                          <a:latin typeface="微軟正黑體" panose="020B0604030504040204" pitchFamily="34" charset="-120"/>
                          <a:ea typeface="微軟正黑體" panose="020B0604030504040204" pitchFamily="34" charset="-120"/>
                        </a:rPr>
                        <a:t>性別</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委員代表身分別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標題 1"/>
          <p:cNvSpPr txBox="1">
            <a:spLocks/>
          </p:cNvSpPr>
          <p:nvPr/>
        </p:nvSpPr>
        <p:spPr>
          <a:xfrm>
            <a:off x="4126187" y="400049"/>
            <a:ext cx="7575014" cy="10001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9-3 </a:t>
            </a:r>
            <a:r>
              <a:rPr lang="zh-TW" altLang="en-US" sz="3000" dirty="0">
                <a:solidFill>
                  <a:schemeClr val="tx1"/>
                </a:solidFill>
                <a:latin typeface="微軟正黑體" panose="020B0604030504040204" pitchFamily="34" charset="-120"/>
                <a:ea typeface="微軟正黑體" panose="020B0604030504040204" pitchFamily="34" charset="-120"/>
              </a:rPr>
              <a:t>國立大專校院校務基金管理委員會資料表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性別</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填報學校現任「校務基金管理委員會」委員之性別。</a:t>
            </a:r>
            <a:endParaRPr lang="en-US" altLang="zh-TW" sz="2400" dirty="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統計</a:t>
            </a:r>
            <a:r>
              <a:rPr lang="zh-TW" altLang="en-US" sz="1600" dirty="0" smtClean="0">
                <a:latin typeface="微軟正黑體" panose="020B0604030504040204" pitchFamily="34" charset="-120"/>
                <a:ea typeface="微軟正黑體" panose="020B0604030504040204" pitchFamily="34" charset="-120"/>
              </a:rPr>
              <a:t>處」需求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9284381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101</a:t>
            </a:fld>
            <a:endParaRPr lang="en-US" dirty="0"/>
          </a:p>
        </p:txBody>
      </p:sp>
      <p:graphicFrame>
        <p:nvGraphicFramePr>
          <p:cNvPr id="8" name="表格 7"/>
          <p:cNvGraphicFramePr>
            <a:graphicFrameLocks noGrp="1"/>
          </p:cNvGraphicFramePr>
          <p:nvPr>
            <p:extLst>
              <p:ext uri="{D42A27DB-BD31-4B8C-83A1-F6EECF244321}">
                <p14:modId xmlns:p14="http://schemas.microsoft.com/office/powerpoint/2010/main" val="2376266783"/>
              </p:ext>
            </p:extLst>
          </p:nvPr>
        </p:nvGraphicFramePr>
        <p:xfrm>
          <a:off x="490801" y="1225550"/>
          <a:ext cx="11210399" cy="1620000"/>
        </p:xfrm>
        <a:graphic>
          <a:graphicData uri="http://schemas.openxmlformats.org/drawingml/2006/table">
            <a:tbl>
              <a:tblPr firstRow="1" firstCol="1" bandRow="1">
                <a:tableStyleId>{5940675A-B579-460E-94D1-54222C63F5DA}</a:tableStyleId>
              </a:tblPr>
              <a:tblGrid>
                <a:gridCol w="1558141">
                  <a:extLst>
                    <a:ext uri="{9D8B030D-6E8A-4147-A177-3AD203B41FA5}">
                      <a16:colId xmlns:a16="http://schemas.microsoft.com/office/drawing/2014/main" xmlns="" val="20000"/>
                    </a:ext>
                  </a:extLst>
                </a:gridCol>
                <a:gridCol w="1558141">
                  <a:extLst>
                    <a:ext uri="{9D8B030D-6E8A-4147-A177-3AD203B41FA5}">
                      <a16:colId xmlns:a16="http://schemas.microsoft.com/office/drawing/2014/main" xmlns="" val="20001"/>
                    </a:ext>
                  </a:extLst>
                </a:gridCol>
                <a:gridCol w="1558141">
                  <a:extLst>
                    <a:ext uri="{9D8B030D-6E8A-4147-A177-3AD203B41FA5}">
                      <a16:colId xmlns:a16="http://schemas.microsoft.com/office/drawing/2014/main" xmlns="" val="20002"/>
                    </a:ext>
                  </a:extLst>
                </a:gridCol>
                <a:gridCol w="1558141">
                  <a:extLst>
                    <a:ext uri="{9D8B030D-6E8A-4147-A177-3AD203B41FA5}">
                      <a16:colId xmlns:a16="http://schemas.microsoft.com/office/drawing/2014/main" xmlns="" val="20003"/>
                    </a:ext>
                  </a:extLst>
                </a:gridCol>
                <a:gridCol w="1558141">
                  <a:extLst>
                    <a:ext uri="{9D8B030D-6E8A-4147-A177-3AD203B41FA5}">
                      <a16:colId xmlns:a16="http://schemas.microsoft.com/office/drawing/2014/main" xmlns="" val="20004"/>
                    </a:ext>
                  </a:extLst>
                </a:gridCol>
                <a:gridCol w="1558141">
                  <a:extLst>
                    <a:ext uri="{9D8B030D-6E8A-4147-A177-3AD203B41FA5}">
                      <a16:colId xmlns:a16="http://schemas.microsoft.com/office/drawing/2014/main" xmlns="" val="20005"/>
                    </a:ext>
                  </a:extLst>
                </a:gridCol>
                <a:gridCol w="1861553">
                  <a:extLst>
                    <a:ext uri="{9D8B030D-6E8A-4147-A177-3AD203B41FA5}">
                      <a16:colId xmlns:a16="http://schemas.microsoft.com/office/drawing/2014/main" xmlns="" val="20006"/>
                    </a:ext>
                  </a:extLst>
                </a:gridCol>
              </a:tblGrid>
              <a:tr h="1620000">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學年度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本屆屆數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本屆任期起日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本屆任期迄日</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姓名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1800"/>
                        </a:lnSpc>
                      </a:pPr>
                      <a:r>
                        <a:rPr lang="zh-TW" sz="1800" dirty="0">
                          <a:solidFill>
                            <a:schemeClr val="tx1"/>
                          </a:solidFill>
                          <a:effectLst/>
                          <a:latin typeface="微軟正黑體" panose="020B0604030504040204" pitchFamily="34" charset="-120"/>
                          <a:ea typeface="微軟正黑體" panose="020B0604030504040204" pitchFamily="34" charset="-120"/>
                        </a:rPr>
                        <a:t>性別</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ctr">
                        <a:lnSpc>
                          <a:spcPts val="1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委員代表身分別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49"/>
            <a:ext cx="7575014" cy="10001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9-3 </a:t>
            </a:r>
            <a:r>
              <a:rPr lang="zh-TW" altLang="en-US" sz="3000" dirty="0">
                <a:solidFill>
                  <a:schemeClr val="tx1"/>
                </a:solidFill>
                <a:latin typeface="微軟正黑體" panose="020B0604030504040204" pitchFamily="34" charset="-120"/>
                <a:ea typeface="微軟正黑體" panose="020B0604030504040204" pitchFamily="34" charset="-120"/>
              </a:rPr>
              <a:t>國立大專校院校務基金管理委員會資料表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368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ts val="35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委員</a:t>
            </a:r>
            <a:r>
              <a:rPr kumimoji="0" lang="zh-TW" altLang="en-US" sz="2400" b="1" dirty="0">
                <a:solidFill>
                  <a:srgbClr val="FF0000"/>
                </a:solidFill>
                <a:latin typeface="微軟正黑體" panose="020B0604030504040204" pitchFamily="34" charset="-120"/>
                <a:ea typeface="微軟正黑體" panose="020B0604030504040204" pitchFamily="34" charset="-120"/>
              </a:rPr>
              <a:t>代表身分別</a:t>
            </a:r>
          </a:p>
          <a:p>
            <a:pPr marL="342900" indent="-342900" eaLnBrk="1" hangingPunct="1">
              <a:lnSpc>
                <a:spcPts val="35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填報學校現任「校務基金管理委員會」委員身分別</a:t>
            </a:r>
            <a:r>
              <a:rPr lang="en-US" altLang="zh-TW" sz="2400" dirty="0">
                <a:latin typeface="微軟正黑體" panose="020B0604030504040204" pitchFamily="34" charset="-120"/>
                <a:ea typeface="微軟正黑體" panose="020B0604030504040204" pitchFamily="34" charset="-120"/>
              </a:rPr>
              <a:t>【0</a:t>
            </a:r>
            <a:r>
              <a:rPr lang="zh-TW" altLang="en-US" sz="2400" dirty="0">
                <a:latin typeface="微軟正黑體" panose="020B0604030504040204" pitchFamily="34" charset="-120"/>
                <a:ea typeface="微軟正黑體" panose="020B0604030504040204" pitchFamily="34" charset="-120"/>
              </a:rPr>
              <a:t>、校長</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、校內專業</a:t>
            </a:r>
            <a:r>
              <a:rPr lang="zh-TW" altLang="en-US" sz="2400" dirty="0" smtClean="0">
                <a:latin typeface="微軟正黑體" panose="020B0604030504040204" pitchFamily="34" charset="-120"/>
                <a:ea typeface="微軟正黑體" panose="020B0604030504040204" pitchFamily="34" charset="-120"/>
              </a:rPr>
              <a:t>人士</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、校外專業</a:t>
            </a:r>
            <a:r>
              <a:rPr lang="zh-TW" altLang="en-US" sz="2400" dirty="0" smtClean="0">
                <a:latin typeface="微軟正黑體" panose="020B0604030504040204" pitchFamily="34" charset="-120"/>
                <a:ea typeface="微軟正黑體" panose="020B0604030504040204" pitchFamily="34" charset="-120"/>
              </a:rPr>
              <a:t>人士</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、校內</a:t>
            </a:r>
            <a:r>
              <a:rPr lang="zh-TW" altLang="en-US" sz="2400" dirty="0" smtClean="0">
                <a:latin typeface="微軟正黑體" panose="020B0604030504040204" pitchFamily="34" charset="-120"/>
                <a:ea typeface="微軟正黑體" panose="020B0604030504040204" pitchFamily="34" charset="-120"/>
              </a:rPr>
              <a:t>教職員</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、其他</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ts val="35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校內、校外專業人士</a:t>
            </a:r>
            <a:r>
              <a:rPr lang="zh-TW" altLang="en-US" sz="2400" dirty="0" smtClean="0">
                <a:latin typeface="微軟正黑體" panose="020B0604030504040204" pitchFamily="34" charset="-120"/>
                <a:ea typeface="微軟正黑體" panose="020B0604030504040204" pitchFamily="34" charset="-120"/>
              </a:rPr>
              <a:t>」係</a:t>
            </a:r>
            <a:r>
              <a:rPr lang="zh-TW" altLang="en-US" sz="2400" dirty="0">
                <a:latin typeface="微軟正黑體" panose="020B0604030504040204" pitchFamily="34" charset="-120"/>
                <a:ea typeface="微軟正黑體" panose="020B0604030504040204" pitchFamily="34" charset="-120"/>
              </a:rPr>
              <a:t>指對校務基金投資或運作，有實務經驗或相關專業背景之人士，依校內或校外人士分別歸類於代號</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pPr marL="342900" indent="-342900" eaLnBrk="1" hangingPunct="1">
              <a:lnSpc>
                <a:spcPts val="35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委員</a:t>
            </a:r>
            <a:r>
              <a:rPr lang="zh-TW" altLang="en-US" sz="2400" dirty="0">
                <a:latin typeface="微軟正黑體" panose="020B0604030504040204" pitchFamily="34" charset="-120"/>
                <a:ea typeface="微軟正黑體" panose="020B0604030504040204" pitchFamily="34" charset="-120"/>
              </a:rPr>
              <a:t>若兼具</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種身分，請以塡表代號編列前面之身份優先填報，</a:t>
            </a:r>
            <a:r>
              <a:rPr lang="zh-TW" altLang="en-US" sz="2400" dirty="0" smtClean="0">
                <a:latin typeface="微軟正黑體" panose="020B0604030504040204" pitchFamily="34" charset="-120"/>
                <a:ea typeface="微軟正黑體" panose="020B0604030504040204" pitchFamily="34" charset="-120"/>
              </a:rPr>
              <a:t>例如：兼具</a:t>
            </a:r>
            <a:r>
              <a:rPr lang="zh-TW" altLang="en-US" sz="2400" dirty="0">
                <a:latin typeface="微軟正黑體" panose="020B0604030504040204" pitchFamily="34" charset="-120"/>
                <a:ea typeface="微軟正黑體" panose="020B0604030504040204" pitchFamily="34" charset="-120"/>
              </a:rPr>
              <a:t>校內專業人士</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代號：</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及校內教職員身分者</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代號：</a:t>
            </a:r>
            <a:r>
              <a:rPr lang="en-US" altLang="zh-TW" sz="2400" dirty="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，其填表代號請填報為</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a:t>
            </a:r>
          </a:p>
          <a:p>
            <a:pPr eaLnBrk="1" hangingPunct="1">
              <a:lnSpc>
                <a:spcPts val="35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統計</a:t>
            </a:r>
            <a:r>
              <a:rPr lang="zh-TW" altLang="en-US" sz="1600" dirty="0" smtClean="0">
                <a:latin typeface="微軟正黑體" panose="020B0604030504040204" pitchFamily="34" charset="-120"/>
                <a:ea typeface="微軟正黑體" panose="020B0604030504040204" pitchFamily="34" charset="-120"/>
              </a:rPr>
              <a:t>處」需求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5411266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635609013"/>
              </p:ext>
            </p:extLst>
          </p:nvPr>
        </p:nvGraphicFramePr>
        <p:xfrm>
          <a:off x="490802" y="1226333"/>
          <a:ext cx="11377346" cy="1868338"/>
        </p:xfrm>
        <a:graphic>
          <a:graphicData uri="http://schemas.openxmlformats.org/drawingml/2006/table">
            <a:tbl>
              <a:tblPr firstRow="1" firstCol="1" bandRow="1">
                <a:tableStyleId>{5940675A-B579-460E-94D1-54222C63F5DA}</a:tableStyleId>
              </a:tblPr>
              <a:tblGrid>
                <a:gridCol w="896540">
                  <a:extLst>
                    <a:ext uri="{9D8B030D-6E8A-4147-A177-3AD203B41FA5}">
                      <a16:colId xmlns:a16="http://schemas.microsoft.com/office/drawing/2014/main" xmlns="" val="20000"/>
                    </a:ext>
                  </a:extLst>
                </a:gridCol>
                <a:gridCol w="564247">
                  <a:extLst>
                    <a:ext uri="{9D8B030D-6E8A-4147-A177-3AD203B41FA5}">
                      <a16:colId xmlns:a16="http://schemas.microsoft.com/office/drawing/2014/main" xmlns="" val="20001"/>
                    </a:ext>
                  </a:extLst>
                </a:gridCol>
                <a:gridCol w="1510231">
                  <a:extLst>
                    <a:ext uri="{9D8B030D-6E8A-4147-A177-3AD203B41FA5}">
                      <a16:colId xmlns:a16="http://schemas.microsoft.com/office/drawing/2014/main" xmlns="" val="20002"/>
                    </a:ext>
                  </a:extLst>
                </a:gridCol>
                <a:gridCol w="798807">
                  <a:extLst>
                    <a:ext uri="{9D8B030D-6E8A-4147-A177-3AD203B41FA5}">
                      <a16:colId xmlns:a16="http://schemas.microsoft.com/office/drawing/2014/main" xmlns="" val="20003"/>
                    </a:ext>
                  </a:extLst>
                </a:gridCol>
                <a:gridCol w="659737">
                  <a:extLst>
                    <a:ext uri="{9D8B030D-6E8A-4147-A177-3AD203B41FA5}">
                      <a16:colId xmlns:a16="http://schemas.microsoft.com/office/drawing/2014/main" xmlns="" val="20004"/>
                    </a:ext>
                  </a:extLst>
                </a:gridCol>
                <a:gridCol w="578982">
                  <a:extLst>
                    <a:ext uri="{9D8B030D-6E8A-4147-A177-3AD203B41FA5}">
                      <a16:colId xmlns:a16="http://schemas.microsoft.com/office/drawing/2014/main" xmlns="" val="20005"/>
                    </a:ext>
                  </a:extLst>
                </a:gridCol>
                <a:gridCol w="578982">
                  <a:extLst>
                    <a:ext uri="{9D8B030D-6E8A-4147-A177-3AD203B41FA5}">
                      <a16:colId xmlns:a16="http://schemas.microsoft.com/office/drawing/2014/main" xmlns="" val="20006"/>
                    </a:ext>
                  </a:extLst>
                </a:gridCol>
                <a:gridCol w="578982">
                  <a:extLst>
                    <a:ext uri="{9D8B030D-6E8A-4147-A177-3AD203B41FA5}">
                      <a16:colId xmlns:a16="http://schemas.microsoft.com/office/drawing/2014/main" xmlns="" val="20007"/>
                    </a:ext>
                  </a:extLst>
                </a:gridCol>
                <a:gridCol w="578982">
                  <a:extLst>
                    <a:ext uri="{9D8B030D-6E8A-4147-A177-3AD203B41FA5}">
                      <a16:colId xmlns:a16="http://schemas.microsoft.com/office/drawing/2014/main" xmlns="" val="20008"/>
                    </a:ext>
                  </a:extLst>
                </a:gridCol>
                <a:gridCol w="578982">
                  <a:extLst>
                    <a:ext uri="{9D8B030D-6E8A-4147-A177-3AD203B41FA5}">
                      <a16:colId xmlns:a16="http://schemas.microsoft.com/office/drawing/2014/main" xmlns="" val="20009"/>
                    </a:ext>
                  </a:extLst>
                </a:gridCol>
                <a:gridCol w="578982">
                  <a:extLst>
                    <a:ext uri="{9D8B030D-6E8A-4147-A177-3AD203B41FA5}">
                      <a16:colId xmlns:a16="http://schemas.microsoft.com/office/drawing/2014/main" xmlns="" val="20010"/>
                    </a:ext>
                  </a:extLst>
                </a:gridCol>
                <a:gridCol w="578982">
                  <a:extLst>
                    <a:ext uri="{9D8B030D-6E8A-4147-A177-3AD203B41FA5}">
                      <a16:colId xmlns:a16="http://schemas.microsoft.com/office/drawing/2014/main" xmlns="" val="20011"/>
                    </a:ext>
                  </a:extLst>
                </a:gridCol>
                <a:gridCol w="578982">
                  <a:extLst>
                    <a:ext uri="{9D8B030D-6E8A-4147-A177-3AD203B41FA5}">
                      <a16:colId xmlns:a16="http://schemas.microsoft.com/office/drawing/2014/main" xmlns="" val="20012"/>
                    </a:ext>
                  </a:extLst>
                </a:gridCol>
                <a:gridCol w="578982">
                  <a:extLst>
                    <a:ext uri="{9D8B030D-6E8A-4147-A177-3AD203B41FA5}">
                      <a16:colId xmlns:a16="http://schemas.microsoft.com/office/drawing/2014/main" xmlns="" val="20013"/>
                    </a:ext>
                  </a:extLst>
                </a:gridCol>
                <a:gridCol w="578982">
                  <a:extLst>
                    <a:ext uri="{9D8B030D-6E8A-4147-A177-3AD203B41FA5}">
                      <a16:colId xmlns:a16="http://schemas.microsoft.com/office/drawing/2014/main" xmlns="" val="20014"/>
                    </a:ext>
                  </a:extLst>
                </a:gridCol>
                <a:gridCol w="578982">
                  <a:extLst>
                    <a:ext uri="{9D8B030D-6E8A-4147-A177-3AD203B41FA5}">
                      <a16:colId xmlns:a16="http://schemas.microsoft.com/office/drawing/2014/main" xmlns="" val="20015"/>
                    </a:ext>
                  </a:extLst>
                </a:gridCol>
                <a:gridCol w="578982">
                  <a:extLst>
                    <a:ext uri="{9D8B030D-6E8A-4147-A177-3AD203B41FA5}">
                      <a16:colId xmlns:a16="http://schemas.microsoft.com/office/drawing/2014/main" xmlns="" val="20016"/>
                    </a:ext>
                  </a:extLst>
                </a:gridCol>
              </a:tblGrid>
              <a:tr h="1034583">
                <a:tc rowSpan="3">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學年</a:t>
                      </a:r>
                      <a:r>
                        <a:rPr lang="zh-TW" sz="1800" kern="0" smtClean="0">
                          <a:solidFill>
                            <a:schemeClr val="tx1"/>
                          </a:solidFill>
                          <a:effectLst/>
                          <a:latin typeface="微軟正黑體" panose="020B0604030504040204" pitchFamily="34" charset="-120"/>
                          <a:ea typeface="微軟正黑體" panose="020B0604030504040204" pitchFamily="34" charset="-120"/>
                        </a:rPr>
                        <a:t>度</a:t>
                      </a:r>
                      <a:r>
                        <a:rPr lang="en-US" sz="1800" kern="0" smtClean="0">
                          <a:solidFill>
                            <a:schemeClr val="tx1"/>
                          </a:solidFill>
                          <a:effectLst/>
                          <a:latin typeface="微軟正黑體" panose="020B0604030504040204" pitchFamily="34" charset="-120"/>
                          <a:ea typeface="微軟正黑體" panose="020B0604030504040204" pitchFamily="34" charset="-120"/>
                        </a:rPr>
                        <a:t>/</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系所</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全英語授課</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班級數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證書類型</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gridSpan="4">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教師</a:t>
                      </a:r>
                      <a:r>
                        <a:rPr lang="zh-TW" sz="1800" kern="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以英文為母語之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教師人數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gridSpan="4">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全英語學位學程修</a:t>
                      </a:r>
                      <a:r>
                        <a:rPr lang="zh-TW" sz="1800" kern="0" dirty="0" smtClean="0">
                          <a:solidFill>
                            <a:schemeClr val="tx1"/>
                          </a:solidFill>
                          <a:effectLst/>
                          <a:latin typeface="微軟正黑體" panose="020B0604030504040204" pitchFamily="34" charset="-120"/>
                          <a:ea typeface="微軟正黑體" panose="020B0604030504040204" pitchFamily="34" charset="-120"/>
                        </a:rPr>
                        <a:t>習</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851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本國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外國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1"/>
                  </a:ext>
                </a:extLst>
              </a:tr>
              <a:tr h="2851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男</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男</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10002"/>
                  </a:ext>
                </a:extLst>
              </a:tr>
            </a:tbl>
          </a:graphicData>
        </a:graphic>
      </p:graphicFrame>
      <p:sp>
        <p:nvSpPr>
          <p:cNvPr id="6" name="投影片編號版面配置區 5"/>
          <p:cNvSpPr>
            <a:spLocks noGrp="1"/>
          </p:cNvSpPr>
          <p:nvPr>
            <p:ph type="sldNum" sz="quarter" idx="12"/>
          </p:nvPr>
        </p:nvSpPr>
        <p:spPr/>
        <p:txBody>
          <a:bodyPr/>
          <a:lstStyle/>
          <a:p>
            <a:fld id="{4FAB73BC-B049-4115-A692-8D63A059BFB8}" type="slidenum">
              <a:rPr lang="en-US" smtClean="0"/>
              <a:t>102</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a:t>
            </a:r>
            <a:r>
              <a:rPr lang="zh-TW" altLang="en-US" sz="3000" dirty="0">
                <a:solidFill>
                  <a:schemeClr val="tx1"/>
                </a:solidFill>
                <a:latin typeface="微軟正黑體" panose="020B0604030504040204" pitchFamily="34" charset="-120"/>
                <a:ea typeface="微軟正黑體" panose="020B0604030504040204" pitchFamily="34" charset="-120"/>
              </a:rPr>
              <a:t>全英語授課學位學程資料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0" name="矩形 15"/>
          <p:cNvSpPr>
            <a:spLocks noChangeArrowheads="1"/>
          </p:cNvSpPr>
          <p:nvPr/>
        </p:nvSpPr>
        <p:spPr bwMode="auto">
          <a:xfrm>
            <a:off x="941406" y="3055919"/>
            <a:ext cx="109267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全</a:t>
            </a:r>
            <a:r>
              <a:rPr kumimoji="0" lang="zh-TW" altLang="en-US" sz="2400" b="1" dirty="0">
                <a:solidFill>
                  <a:srgbClr val="FF0000"/>
                </a:solidFill>
                <a:latin typeface="微軟正黑體" panose="020B0604030504040204" pitchFamily="34" charset="-120"/>
                <a:ea typeface="微軟正黑體" panose="020B0604030504040204" pitchFamily="34" charset="-120"/>
              </a:rPr>
              <a:t>英語授課學位學程名稱</a:t>
            </a:r>
          </a:p>
          <a:p>
            <a:pPr marL="285750" indent="-28575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請以該</a:t>
            </a:r>
            <a:r>
              <a:rPr lang="zh-TW" altLang="en-US" sz="2400">
                <a:latin typeface="微軟正黑體" panose="020B0604030504040204" pitchFamily="34" charset="-120"/>
                <a:ea typeface="微軟正黑體" panose="020B0604030504040204" pitchFamily="34" charset="-120"/>
              </a:rPr>
              <a:t>學年</a:t>
            </a:r>
            <a:r>
              <a:rPr lang="zh-TW" altLang="en-US" sz="2400" smtClean="0">
                <a:latin typeface="微軟正黑體" panose="020B0604030504040204" pitchFamily="34" charset="-120"/>
                <a:ea typeface="微軟正黑體" panose="020B0604030504040204" pitchFamily="34" charset="-120"/>
              </a:rPr>
              <a:t>度</a:t>
            </a:r>
            <a:r>
              <a:rPr lang="en-US" altLang="zh-TW" sz="2400" smtClean="0">
                <a:latin typeface="微軟正黑體" panose="020B0604030504040204" pitchFamily="34" charset="-120"/>
                <a:ea typeface="微軟正黑體" panose="020B0604030504040204" pitchFamily="34" charset="-120"/>
              </a:rPr>
              <a:t>/</a:t>
            </a:r>
            <a:r>
              <a:rPr lang="zh-TW" altLang="en-US" sz="2400" smtClean="0">
                <a:latin typeface="微軟正黑體" panose="020B0604030504040204" pitchFamily="34" charset="-120"/>
                <a:ea typeface="微軟正黑體" panose="020B0604030504040204" pitchFamily="34" charset="-120"/>
              </a:rPr>
              <a:t>學期</a:t>
            </a:r>
            <a:r>
              <a:rPr lang="zh-TW" altLang="en-US" sz="2400" dirty="0">
                <a:latin typeface="微軟正黑體" panose="020B0604030504040204" pitchFamily="34" charset="-120"/>
                <a:ea typeface="微軟正黑體" panose="020B0604030504040204" pitchFamily="34" charset="-120"/>
              </a:rPr>
              <a:t>新增或持續開設之全英語學位學程填報。</a:t>
            </a:r>
          </a:p>
          <a:p>
            <a:pPr marL="285750" indent="-28575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全英語學位學程定義</a:t>
            </a:r>
            <a:r>
              <a:rPr lang="zh-TW" altLang="en-US" sz="2400" dirty="0" smtClean="0">
                <a:latin typeface="微軟正黑體" panose="020B0604030504040204" pitchFamily="34" charset="-120"/>
                <a:ea typeface="微軟正黑體" panose="020B0604030504040204" pitchFamily="34" charset="-120"/>
              </a:rPr>
              <a:t>為「以</a:t>
            </a:r>
            <a:r>
              <a:rPr lang="zh-TW" altLang="en-US" sz="2400" dirty="0">
                <a:latin typeface="微軟正黑體" panose="020B0604030504040204" pitchFamily="34" charset="-120"/>
                <a:ea typeface="微軟正黑體" panose="020B0604030504040204" pitchFamily="34" charset="-120"/>
              </a:rPr>
              <a:t>英語為授課語言之學位學</a:t>
            </a:r>
            <a:r>
              <a:rPr lang="zh-TW" altLang="en-US" sz="2400" dirty="0" smtClean="0">
                <a:latin typeface="微軟正黑體" panose="020B0604030504040204" pitchFamily="34" charset="-120"/>
                <a:ea typeface="微軟正黑體" panose="020B0604030504040204" pitchFamily="34" charset="-120"/>
              </a:rPr>
              <a:t>程」。</a:t>
            </a:r>
            <a:endParaRPr lang="zh-TW" altLang="en-US" sz="2400" dirty="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a:t>
            </a:r>
            <a:r>
              <a:rPr lang="zh-TW" altLang="en-US" sz="1600" dirty="0" smtClean="0">
                <a:latin typeface="微軟正黑體" panose="020B0604030504040204" pitchFamily="34" charset="-120"/>
                <a:ea typeface="微軟正黑體" panose="020B0604030504040204" pitchFamily="34" charset="-120"/>
              </a:rPr>
              <a:t>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069580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103</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a:t>
            </a:r>
            <a:r>
              <a:rPr lang="zh-TW" altLang="en-US" sz="3000" dirty="0">
                <a:solidFill>
                  <a:schemeClr val="tx1"/>
                </a:solidFill>
                <a:latin typeface="微軟正黑體" panose="020B0604030504040204" pitchFamily="34" charset="-120"/>
                <a:ea typeface="微軟正黑體" panose="020B0604030504040204" pitchFamily="34" charset="-120"/>
              </a:rPr>
              <a:t>全英語授課學位學程資料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班級</a:t>
            </a:r>
            <a:r>
              <a:rPr kumimoji="0" lang="zh-TW" altLang="en-US" sz="2400" b="1" dirty="0">
                <a:solidFill>
                  <a:srgbClr val="FF0000"/>
                </a:solidFill>
                <a:latin typeface="微軟正黑體" panose="020B0604030504040204" pitchFamily="34" charset="-120"/>
                <a:ea typeface="微軟正黑體" panose="020B0604030504040204" pitchFamily="34" charset="-120"/>
              </a:rPr>
              <a:t>數</a:t>
            </a:r>
          </a:p>
          <a:p>
            <a:pPr marL="285750" indent="-28575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a:t>
            </a:r>
            <a:r>
              <a:rPr lang="zh-TW" altLang="en-US" sz="2400" dirty="0" smtClean="0">
                <a:latin typeface="微軟正黑體" panose="020B0604030504040204" pitchFamily="34" charset="-120"/>
                <a:ea typeface="微軟正黑體" panose="020B0604030504040204" pitchFamily="34" charset="-120"/>
              </a:rPr>
              <a:t>填寫該學年度</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學期新增</a:t>
            </a:r>
            <a:r>
              <a:rPr lang="zh-TW" altLang="en-US" sz="2400" dirty="0">
                <a:latin typeface="微軟正黑體" panose="020B0604030504040204" pitchFamily="34" charset="-120"/>
                <a:ea typeface="微軟正黑體" panose="020B0604030504040204" pitchFamily="34" charset="-120"/>
              </a:rPr>
              <a:t>或持續開設之全英語學位學</a:t>
            </a:r>
            <a:r>
              <a:rPr lang="zh-TW" altLang="en-US" sz="2400" dirty="0" smtClean="0">
                <a:latin typeface="微軟正黑體" panose="020B0604030504040204" pitchFamily="34" charset="-120"/>
                <a:ea typeface="微軟正黑體" panose="020B0604030504040204" pitchFamily="34" charset="-120"/>
              </a:rPr>
              <a:t>程班級數。</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a:t>
            </a:r>
            <a:r>
              <a:rPr lang="zh-TW" altLang="en-US" sz="1600" dirty="0" smtClean="0">
                <a:latin typeface="微軟正黑體" panose="020B0604030504040204" pitchFamily="34" charset="-120"/>
                <a:ea typeface="微軟正黑體" panose="020B0604030504040204" pitchFamily="34" charset="-120"/>
              </a:rPr>
              <a:t>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4" name="表格 13"/>
          <p:cNvGraphicFramePr>
            <a:graphicFrameLocks noGrp="1"/>
          </p:cNvGraphicFramePr>
          <p:nvPr>
            <p:extLst>
              <p:ext uri="{D42A27DB-BD31-4B8C-83A1-F6EECF244321}">
                <p14:modId xmlns:p14="http://schemas.microsoft.com/office/powerpoint/2010/main" val="2578889545"/>
              </p:ext>
            </p:extLst>
          </p:nvPr>
        </p:nvGraphicFramePr>
        <p:xfrm>
          <a:off x="490802" y="1226333"/>
          <a:ext cx="11377346" cy="1868338"/>
        </p:xfrm>
        <a:graphic>
          <a:graphicData uri="http://schemas.openxmlformats.org/drawingml/2006/table">
            <a:tbl>
              <a:tblPr firstRow="1" firstCol="1" bandRow="1">
                <a:tableStyleId>{5940675A-B579-460E-94D1-54222C63F5DA}</a:tableStyleId>
              </a:tblPr>
              <a:tblGrid>
                <a:gridCol w="896540">
                  <a:extLst>
                    <a:ext uri="{9D8B030D-6E8A-4147-A177-3AD203B41FA5}">
                      <a16:colId xmlns:a16="http://schemas.microsoft.com/office/drawing/2014/main" xmlns="" val="20000"/>
                    </a:ext>
                  </a:extLst>
                </a:gridCol>
                <a:gridCol w="564247">
                  <a:extLst>
                    <a:ext uri="{9D8B030D-6E8A-4147-A177-3AD203B41FA5}">
                      <a16:colId xmlns:a16="http://schemas.microsoft.com/office/drawing/2014/main" xmlns="" val="20001"/>
                    </a:ext>
                  </a:extLst>
                </a:gridCol>
                <a:gridCol w="1510231">
                  <a:extLst>
                    <a:ext uri="{9D8B030D-6E8A-4147-A177-3AD203B41FA5}">
                      <a16:colId xmlns:a16="http://schemas.microsoft.com/office/drawing/2014/main" xmlns="" val="20002"/>
                    </a:ext>
                  </a:extLst>
                </a:gridCol>
                <a:gridCol w="798807">
                  <a:extLst>
                    <a:ext uri="{9D8B030D-6E8A-4147-A177-3AD203B41FA5}">
                      <a16:colId xmlns:a16="http://schemas.microsoft.com/office/drawing/2014/main" xmlns="" val="20003"/>
                    </a:ext>
                  </a:extLst>
                </a:gridCol>
                <a:gridCol w="659737">
                  <a:extLst>
                    <a:ext uri="{9D8B030D-6E8A-4147-A177-3AD203B41FA5}">
                      <a16:colId xmlns:a16="http://schemas.microsoft.com/office/drawing/2014/main" xmlns="" val="20004"/>
                    </a:ext>
                  </a:extLst>
                </a:gridCol>
                <a:gridCol w="578982">
                  <a:extLst>
                    <a:ext uri="{9D8B030D-6E8A-4147-A177-3AD203B41FA5}">
                      <a16:colId xmlns:a16="http://schemas.microsoft.com/office/drawing/2014/main" xmlns="" val="20005"/>
                    </a:ext>
                  </a:extLst>
                </a:gridCol>
                <a:gridCol w="578982">
                  <a:extLst>
                    <a:ext uri="{9D8B030D-6E8A-4147-A177-3AD203B41FA5}">
                      <a16:colId xmlns:a16="http://schemas.microsoft.com/office/drawing/2014/main" xmlns="" val="20006"/>
                    </a:ext>
                  </a:extLst>
                </a:gridCol>
                <a:gridCol w="578982">
                  <a:extLst>
                    <a:ext uri="{9D8B030D-6E8A-4147-A177-3AD203B41FA5}">
                      <a16:colId xmlns:a16="http://schemas.microsoft.com/office/drawing/2014/main" xmlns="" val="20007"/>
                    </a:ext>
                  </a:extLst>
                </a:gridCol>
                <a:gridCol w="578982">
                  <a:extLst>
                    <a:ext uri="{9D8B030D-6E8A-4147-A177-3AD203B41FA5}">
                      <a16:colId xmlns:a16="http://schemas.microsoft.com/office/drawing/2014/main" xmlns="" val="20008"/>
                    </a:ext>
                  </a:extLst>
                </a:gridCol>
                <a:gridCol w="578982">
                  <a:extLst>
                    <a:ext uri="{9D8B030D-6E8A-4147-A177-3AD203B41FA5}">
                      <a16:colId xmlns:a16="http://schemas.microsoft.com/office/drawing/2014/main" xmlns="" val="20009"/>
                    </a:ext>
                  </a:extLst>
                </a:gridCol>
                <a:gridCol w="578982">
                  <a:extLst>
                    <a:ext uri="{9D8B030D-6E8A-4147-A177-3AD203B41FA5}">
                      <a16:colId xmlns:a16="http://schemas.microsoft.com/office/drawing/2014/main" xmlns="" val="20010"/>
                    </a:ext>
                  </a:extLst>
                </a:gridCol>
                <a:gridCol w="578982">
                  <a:extLst>
                    <a:ext uri="{9D8B030D-6E8A-4147-A177-3AD203B41FA5}">
                      <a16:colId xmlns:a16="http://schemas.microsoft.com/office/drawing/2014/main" xmlns="" val="20011"/>
                    </a:ext>
                  </a:extLst>
                </a:gridCol>
                <a:gridCol w="578982">
                  <a:extLst>
                    <a:ext uri="{9D8B030D-6E8A-4147-A177-3AD203B41FA5}">
                      <a16:colId xmlns:a16="http://schemas.microsoft.com/office/drawing/2014/main" xmlns="" val="20012"/>
                    </a:ext>
                  </a:extLst>
                </a:gridCol>
                <a:gridCol w="578982">
                  <a:extLst>
                    <a:ext uri="{9D8B030D-6E8A-4147-A177-3AD203B41FA5}">
                      <a16:colId xmlns:a16="http://schemas.microsoft.com/office/drawing/2014/main" xmlns="" val="20013"/>
                    </a:ext>
                  </a:extLst>
                </a:gridCol>
                <a:gridCol w="578982">
                  <a:extLst>
                    <a:ext uri="{9D8B030D-6E8A-4147-A177-3AD203B41FA5}">
                      <a16:colId xmlns:a16="http://schemas.microsoft.com/office/drawing/2014/main" xmlns="" val="20014"/>
                    </a:ext>
                  </a:extLst>
                </a:gridCol>
                <a:gridCol w="578982">
                  <a:extLst>
                    <a:ext uri="{9D8B030D-6E8A-4147-A177-3AD203B41FA5}">
                      <a16:colId xmlns:a16="http://schemas.microsoft.com/office/drawing/2014/main" xmlns="" val="20015"/>
                    </a:ext>
                  </a:extLst>
                </a:gridCol>
                <a:gridCol w="578982">
                  <a:extLst>
                    <a:ext uri="{9D8B030D-6E8A-4147-A177-3AD203B41FA5}">
                      <a16:colId xmlns:a16="http://schemas.microsoft.com/office/drawing/2014/main" xmlns="" val="20016"/>
                    </a:ext>
                  </a:extLst>
                </a:gridCol>
              </a:tblGrid>
              <a:tr h="1034583">
                <a:tc rowSpan="3">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學年</a:t>
                      </a:r>
                      <a:r>
                        <a:rPr lang="zh-TW" sz="1800" kern="0" smtClean="0">
                          <a:solidFill>
                            <a:schemeClr val="tx1"/>
                          </a:solidFill>
                          <a:effectLst/>
                          <a:latin typeface="微軟正黑體" panose="020B0604030504040204" pitchFamily="34" charset="-120"/>
                          <a:ea typeface="微軟正黑體" panose="020B0604030504040204" pitchFamily="34" charset="-120"/>
                        </a:rPr>
                        <a:t>度</a:t>
                      </a:r>
                      <a:r>
                        <a:rPr lang="en-US" sz="1800" kern="0" smtClean="0">
                          <a:solidFill>
                            <a:schemeClr val="tx1"/>
                          </a:solidFill>
                          <a:effectLst/>
                          <a:latin typeface="微軟正黑體" panose="020B0604030504040204" pitchFamily="34" charset="-120"/>
                          <a:ea typeface="微軟正黑體" panose="020B0604030504040204" pitchFamily="34" charset="-120"/>
                        </a:rPr>
                        <a:t>/</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系所</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12700" cap="flat" cmpd="sng" algn="ctr">
                      <a:solidFill>
                        <a:schemeClr val="tx1"/>
                      </a:solidFill>
                      <a:prstDash val="solid"/>
                      <a:round/>
                      <a:headEnd type="none" w="med" len="med"/>
                      <a:tailEnd type="none" w="med" len="med"/>
                    </a:lnR>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全英語授課</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班級數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證書類型</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gridSpan="4">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教師</a:t>
                      </a:r>
                      <a:r>
                        <a:rPr lang="zh-TW" sz="1800" kern="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以英文為母語之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教師人數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gridSpan="4">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全英語學位學程修</a:t>
                      </a:r>
                      <a:r>
                        <a:rPr lang="zh-TW" sz="1800" kern="0" dirty="0" smtClean="0">
                          <a:solidFill>
                            <a:schemeClr val="tx1"/>
                          </a:solidFill>
                          <a:effectLst/>
                          <a:latin typeface="微軟正黑體" panose="020B0604030504040204" pitchFamily="34" charset="-120"/>
                          <a:ea typeface="微軟正黑體" panose="020B0604030504040204" pitchFamily="34" charset="-120"/>
                        </a:rPr>
                        <a:t>習</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851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本國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外國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1"/>
                  </a:ext>
                </a:extLst>
              </a:tr>
              <a:tr h="2851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男</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男</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76390306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104</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a:t>
            </a:r>
            <a:r>
              <a:rPr lang="zh-TW" altLang="en-US" sz="3000" dirty="0">
                <a:solidFill>
                  <a:schemeClr val="tx1"/>
                </a:solidFill>
                <a:latin typeface="微軟正黑體" panose="020B0604030504040204" pitchFamily="34" charset="-120"/>
                <a:ea typeface="微軟正黑體" panose="020B0604030504040204" pitchFamily="34" charset="-120"/>
              </a:rPr>
              <a:t>全英語授課學位學程資料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證書</a:t>
            </a:r>
            <a:r>
              <a:rPr kumimoji="0" lang="zh-TW" altLang="en-US" sz="2400" b="1" dirty="0">
                <a:solidFill>
                  <a:srgbClr val="FF0000"/>
                </a:solidFill>
                <a:latin typeface="微軟正黑體" panose="020B0604030504040204" pitchFamily="34" charset="-120"/>
                <a:ea typeface="微軟正黑體" panose="020B0604030504040204" pitchFamily="34" charset="-120"/>
              </a:rPr>
              <a:t>類型</a:t>
            </a:r>
          </a:p>
          <a:p>
            <a:pPr marL="285750" indent="-28575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指學生修畢該學位學程後，取得學位之</a:t>
            </a:r>
            <a:r>
              <a:rPr lang="zh-TW" altLang="en-US" sz="2400" dirty="0" smtClean="0">
                <a:latin typeface="微軟正黑體" panose="020B0604030504040204" pitchFamily="34" charset="-120"/>
                <a:ea typeface="微軟正黑體" panose="020B0604030504040204" pitchFamily="34" charset="-120"/>
              </a:rPr>
              <a:t>種類：</a:t>
            </a:r>
            <a:endParaRPr lang="en-US" altLang="zh-TW" sz="2400" dirty="0" smtClean="0">
              <a:latin typeface="微軟正黑體" panose="020B0604030504040204" pitchFamily="34" charset="-120"/>
              <a:ea typeface="微軟正黑體" panose="020B0604030504040204" pitchFamily="34" charset="-120"/>
            </a:endParaRPr>
          </a:p>
          <a:p>
            <a:pPr marL="360000" eaLnBrk="1" hangingPunct="1">
              <a:lnSpc>
                <a:spcPct val="15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博士</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碩士</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學士</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副學士</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其他</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a:t>
            </a:r>
            <a:r>
              <a:rPr lang="zh-TW" altLang="en-US" sz="1600" dirty="0" smtClean="0">
                <a:latin typeface="微軟正黑體" panose="020B0604030504040204" pitchFamily="34" charset="-120"/>
                <a:ea typeface="微軟正黑體" panose="020B0604030504040204" pitchFamily="34" charset="-120"/>
              </a:rPr>
              <a:t>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4" name="表格 13"/>
          <p:cNvGraphicFramePr>
            <a:graphicFrameLocks noGrp="1"/>
          </p:cNvGraphicFramePr>
          <p:nvPr>
            <p:extLst/>
          </p:nvPr>
        </p:nvGraphicFramePr>
        <p:xfrm>
          <a:off x="490802" y="1226333"/>
          <a:ext cx="11377346" cy="1868338"/>
        </p:xfrm>
        <a:graphic>
          <a:graphicData uri="http://schemas.openxmlformats.org/drawingml/2006/table">
            <a:tbl>
              <a:tblPr firstRow="1" firstCol="1" bandRow="1">
                <a:tableStyleId>{5940675A-B579-460E-94D1-54222C63F5DA}</a:tableStyleId>
              </a:tblPr>
              <a:tblGrid>
                <a:gridCol w="896540">
                  <a:extLst>
                    <a:ext uri="{9D8B030D-6E8A-4147-A177-3AD203B41FA5}">
                      <a16:colId xmlns:a16="http://schemas.microsoft.com/office/drawing/2014/main" xmlns="" val="20000"/>
                    </a:ext>
                  </a:extLst>
                </a:gridCol>
                <a:gridCol w="564247">
                  <a:extLst>
                    <a:ext uri="{9D8B030D-6E8A-4147-A177-3AD203B41FA5}">
                      <a16:colId xmlns:a16="http://schemas.microsoft.com/office/drawing/2014/main" xmlns="" val="20001"/>
                    </a:ext>
                  </a:extLst>
                </a:gridCol>
                <a:gridCol w="1510231">
                  <a:extLst>
                    <a:ext uri="{9D8B030D-6E8A-4147-A177-3AD203B41FA5}">
                      <a16:colId xmlns:a16="http://schemas.microsoft.com/office/drawing/2014/main" xmlns="" val="20002"/>
                    </a:ext>
                  </a:extLst>
                </a:gridCol>
                <a:gridCol w="798807">
                  <a:extLst>
                    <a:ext uri="{9D8B030D-6E8A-4147-A177-3AD203B41FA5}">
                      <a16:colId xmlns:a16="http://schemas.microsoft.com/office/drawing/2014/main" xmlns="" val="20003"/>
                    </a:ext>
                  </a:extLst>
                </a:gridCol>
                <a:gridCol w="659737">
                  <a:extLst>
                    <a:ext uri="{9D8B030D-6E8A-4147-A177-3AD203B41FA5}">
                      <a16:colId xmlns:a16="http://schemas.microsoft.com/office/drawing/2014/main" xmlns="" val="20004"/>
                    </a:ext>
                  </a:extLst>
                </a:gridCol>
                <a:gridCol w="578982">
                  <a:extLst>
                    <a:ext uri="{9D8B030D-6E8A-4147-A177-3AD203B41FA5}">
                      <a16:colId xmlns:a16="http://schemas.microsoft.com/office/drawing/2014/main" xmlns="" val="20005"/>
                    </a:ext>
                  </a:extLst>
                </a:gridCol>
                <a:gridCol w="578982">
                  <a:extLst>
                    <a:ext uri="{9D8B030D-6E8A-4147-A177-3AD203B41FA5}">
                      <a16:colId xmlns:a16="http://schemas.microsoft.com/office/drawing/2014/main" xmlns="" val="20006"/>
                    </a:ext>
                  </a:extLst>
                </a:gridCol>
                <a:gridCol w="578982">
                  <a:extLst>
                    <a:ext uri="{9D8B030D-6E8A-4147-A177-3AD203B41FA5}">
                      <a16:colId xmlns:a16="http://schemas.microsoft.com/office/drawing/2014/main" xmlns="" val="20007"/>
                    </a:ext>
                  </a:extLst>
                </a:gridCol>
                <a:gridCol w="578982">
                  <a:extLst>
                    <a:ext uri="{9D8B030D-6E8A-4147-A177-3AD203B41FA5}">
                      <a16:colId xmlns:a16="http://schemas.microsoft.com/office/drawing/2014/main" xmlns="" val="20008"/>
                    </a:ext>
                  </a:extLst>
                </a:gridCol>
                <a:gridCol w="578982">
                  <a:extLst>
                    <a:ext uri="{9D8B030D-6E8A-4147-A177-3AD203B41FA5}">
                      <a16:colId xmlns:a16="http://schemas.microsoft.com/office/drawing/2014/main" xmlns="" val="20009"/>
                    </a:ext>
                  </a:extLst>
                </a:gridCol>
                <a:gridCol w="578982">
                  <a:extLst>
                    <a:ext uri="{9D8B030D-6E8A-4147-A177-3AD203B41FA5}">
                      <a16:colId xmlns:a16="http://schemas.microsoft.com/office/drawing/2014/main" xmlns="" val="20010"/>
                    </a:ext>
                  </a:extLst>
                </a:gridCol>
                <a:gridCol w="578982">
                  <a:extLst>
                    <a:ext uri="{9D8B030D-6E8A-4147-A177-3AD203B41FA5}">
                      <a16:colId xmlns:a16="http://schemas.microsoft.com/office/drawing/2014/main" xmlns="" val="20011"/>
                    </a:ext>
                  </a:extLst>
                </a:gridCol>
                <a:gridCol w="578982">
                  <a:extLst>
                    <a:ext uri="{9D8B030D-6E8A-4147-A177-3AD203B41FA5}">
                      <a16:colId xmlns:a16="http://schemas.microsoft.com/office/drawing/2014/main" xmlns="" val="20012"/>
                    </a:ext>
                  </a:extLst>
                </a:gridCol>
                <a:gridCol w="578982">
                  <a:extLst>
                    <a:ext uri="{9D8B030D-6E8A-4147-A177-3AD203B41FA5}">
                      <a16:colId xmlns:a16="http://schemas.microsoft.com/office/drawing/2014/main" xmlns="" val="20013"/>
                    </a:ext>
                  </a:extLst>
                </a:gridCol>
                <a:gridCol w="578982">
                  <a:extLst>
                    <a:ext uri="{9D8B030D-6E8A-4147-A177-3AD203B41FA5}">
                      <a16:colId xmlns:a16="http://schemas.microsoft.com/office/drawing/2014/main" xmlns="" val="20014"/>
                    </a:ext>
                  </a:extLst>
                </a:gridCol>
                <a:gridCol w="578982">
                  <a:extLst>
                    <a:ext uri="{9D8B030D-6E8A-4147-A177-3AD203B41FA5}">
                      <a16:colId xmlns:a16="http://schemas.microsoft.com/office/drawing/2014/main" xmlns="" val="20015"/>
                    </a:ext>
                  </a:extLst>
                </a:gridCol>
                <a:gridCol w="578982">
                  <a:extLst>
                    <a:ext uri="{9D8B030D-6E8A-4147-A177-3AD203B41FA5}">
                      <a16:colId xmlns:a16="http://schemas.microsoft.com/office/drawing/2014/main" xmlns="" val="20016"/>
                    </a:ext>
                  </a:extLst>
                </a:gridCol>
              </a:tblGrid>
              <a:tr h="1034583">
                <a:tc rowSpan="3">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學年</a:t>
                      </a:r>
                      <a:r>
                        <a:rPr lang="zh-TW" sz="1800" kern="0" smtClean="0">
                          <a:solidFill>
                            <a:schemeClr val="tx1"/>
                          </a:solidFill>
                          <a:effectLst/>
                          <a:latin typeface="微軟正黑體" panose="020B0604030504040204" pitchFamily="34" charset="-120"/>
                          <a:ea typeface="微軟正黑體" panose="020B0604030504040204" pitchFamily="34" charset="-120"/>
                        </a:rPr>
                        <a:t>度</a:t>
                      </a:r>
                      <a:r>
                        <a:rPr lang="en-US" sz="1800" kern="0" smtClean="0">
                          <a:solidFill>
                            <a:schemeClr val="tx1"/>
                          </a:solidFill>
                          <a:effectLst/>
                          <a:latin typeface="微軟正黑體" panose="020B0604030504040204" pitchFamily="34" charset="-120"/>
                          <a:ea typeface="微軟正黑體" panose="020B0604030504040204" pitchFamily="34" charset="-120"/>
                        </a:rPr>
                        <a:t>/</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系所</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12700" cap="flat" cmpd="sng" algn="ctr">
                      <a:solidFill>
                        <a:schemeClr val="tx1"/>
                      </a:solidFill>
                      <a:prstDash val="solid"/>
                      <a:round/>
                      <a:headEnd type="none" w="med" len="med"/>
                      <a:tailEnd type="none" w="med" len="med"/>
                    </a:lnR>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全英語授課</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班級數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證書類型</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4">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教師</a:t>
                      </a:r>
                      <a:r>
                        <a:rPr lang="zh-TW" sz="1800" kern="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以英文為母語之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教師人數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gridSpan="4">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全英語學位學程修</a:t>
                      </a:r>
                      <a:r>
                        <a:rPr lang="zh-TW" sz="1800" kern="0" dirty="0" smtClean="0">
                          <a:solidFill>
                            <a:schemeClr val="tx1"/>
                          </a:solidFill>
                          <a:effectLst/>
                          <a:latin typeface="微軟正黑體" panose="020B0604030504040204" pitchFamily="34" charset="-120"/>
                          <a:ea typeface="微軟正黑體" panose="020B0604030504040204" pitchFamily="34" charset="-120"/>
                        </a:rPr>
                        <a:t>習</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851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本國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外國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1"/>
                  </a:ext>
                </a:extLst>
              </a:tr>
              <a:tr h="2851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男</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男</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399137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105</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a:t>
            </a:r>
            <a:r>
              <a:rPr lang="zh-TW" altLang="en-US" sz="3000" dirty="0">
                <a:solidFill>
                  <a:schemeClr val="tx1"/>
                </a:solidFill>
                <a:latin typeface="微軟正黑體" panose="020B0604030504040204" pitchFamily="34" charset="-120"/>
                <a:ea typeface="微軟正黑體" panose="020B0604030504040204" pitchFamily="34" charset="-120"/>
              </a:rPr>
              <a:t>全英語授課學位學程資料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全</a:t>
            </a:r>
            <a:r>
              <a:rPr kumimoji="0" lang="zh-TW" altLang="en-US" sz="2400" b="1" dirty="0">
                <a:solidFill>
                  <a:srgbClr val="FF0000"/>
                </a:solidFill>
                <a:latin typeface="微軟正黑體" panose="020B0604030504040204" pitchFamily="34" charset="-120"/>
                <a:ea typeface="微軟正黑體" panose="020B0604030504040204" pitchFamily="34" charset="-120"/>
              </a:rPr>
              <a:t>英語學位學程教師</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人數</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填寫</a:t>
            </a:r>
            <a:r>
              <a:rPr lang="zh-TW" altLang="en-US" sz="2400" dirty="0" smtClean="0">
                <a:latin typeface="微軟正黑體" panose="020B0604030504040204" pitchFamily="34" charset="-120"/>
                <a:ea typeface="微軟正黑體" panose="020B0604030504040204" pitchFamily="34" charset="-120"/>
              </a:rPr>
              <a:t>實際教授該</a:t>
            </a:r>
            <a:r>
              <a:rPr lang="zh-TW" altLang="en-US" sz="2400" dirty="0">
                <a:latin typeface="微軟正黑體" panose="020B0604030504040204" pitchFamily="34" charset="-120"/>
                <a:ea typeface="微軟正黑體" panose="020B0604030504040204" pitchFamily="34" charset="-120"/>
              </a:rPr>
              <a:t>全英語學位學程</a:t>
            </a:r>
            <a:r>
              <a:rPr lang="zh-TW" altLang="en-US" sz="2400" dirty="0" smtClean="0">
                <a:latin typeface="微軟正黑體" panose="020B0604030504040204" pitchFamily="34" charset="-120"/>
                <a:ea typeface="微軟正黑體" panose="020B0604030504040204" pitchFamily="34" charset="-120"/>
              </a:rPr>
              <a:t>之</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專任</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兼任</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教師</a:t>
            </a:r>
            <a:r>
              <a:rPr lang="zh-TW" altLang="en-US" sz="2400" dirty="0">
                <a:latin typeface="微軟正黑體" panose="020B0604030504040204" pitchFamily="34" charset="-120"/>
                <a:ea typeface="微軟正黑體" panose="020B0604030504040204" pitchFamily="34" charset="-120"/>
              </a:rPr>
              <a:t>人數</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授課教師分</a:t>
            </a:r>
            <a:r>
              <a:rPr lang="zh-TW" altLang="en-US" sz="2400" dirty="0" smtClean="0">
                <a:latin typeface="微軟正黑體" panose="020B0604030504040204" pitchFamily="34" charset="-120"/>
                <a:ea typeface="微軟正黑體" panose="020B0604030504040204" pitchFamily="34" charset="-120"/>
              </a:rPr>
              <a:t>列</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男</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女</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進行統計。</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a:t>
            </a:r>
            <a:r>
              <a:rPr lang="zh-TW" altLang="en-US" sz="1600" dirty="0" smtClean="0">
                <a:latin typeface="微軟正黑體" panose="020B0604030504040204" pitchFamily="34" charset="-120"/>
                <a:ea typeface="微軟正黑體" panose="020B0604030504040204" pitchFamily="34" charset="-120"/>
              </a:rPr>
              <a:t>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4" name="表格 13"/>
          <p:cNvGraphicFramePr>
            <a:graphicFrameLocks noGrp="1"/>
          </p:cNvGraphicFramePr>
          <p:nvPr>
            <p:extLst>
              <p:ext uri="{D42A27DB-BD31-4B8C-83A1-F6EECF244321}">
                <p14:modId xmlns:p14="http://schemas.microsoft.com/office/powerpoint/2010/main" val="3015359231"/>
              </p:ext>
            </p:extLst>
          </p:nvPr>
        </p:nvGraphicFramePr>
        <p:xfrm>
          <a:off x="490802" y="1226333"/>
          <a:ext cx="11377346" cy="1868338"/>
        </p:xfrm>
        <a:graphic>
          <a:graphicData uri="http://schemas.openxmlformats.org/drawingml/2006/table">
            <a:tbl>
              <a:tblPr firstRow="1" firstCol="1" bandRow="1">
                <a:tableStyleId>{5940675A-B579-460E-94D1-54222C63F5DA}</a:tableStyleId>
              </a:tblPr>
              <a:tblGrid>
                <a:gridCol w="896540">
                  <a:extLst>
                    <a:ext uri="{9D8B030D-6E8A-4147-A177-3AD203B41FA5}">
                      <a16:colId xmlns:a16="http://schemas.microsoft.com/office/drawing/2014/main" xmlns="" val="20000"/>
                    </a:ext>
                  </a:extLst>
                </a:gridCol>
                <a:gridCol w="564247">
                  <a:extLst>
                    <a:ext uri="{9D8B030D-6E8A-4147-A177-3AD203B41FA5}">
                      <a16:colId xmlns:a16="http://schemas.microsoft.com/office/drawing/2014/main" xmlns="" val="20001"/>
                    </a:ext>
                  </a:extLst>
                </a:gridCol>
                <a:gridCol w="1510231">
                  <a:extLst>
                    <a:ext uri="{9D8B030D-6E8A-4147-A177-3AD203B41FA5}">
                      <a16:colId xmlns:a16="http://schemas.microsoft.com/office/drawing/2014/main" xmlns="" val="20002"/>
                    </a:ext>
                  </a:extLst>
                </a:gridCol>
                <a:gridCol w="798807">
                  <a:extLst>
                    <a:ext uri="{9D8B030D-6E8A-4147-A177-3AD203B41FA5}">
                      <a16:colId xmlns:a16="http://schemas.microsoft.com/office/drawing/2014/main" xmlns="" val="20003"/>
                    </a:ext>
                  </a:extLst>
                </a:gridCol>
                <a:gridCol w="659737">
                  <a:extLst>
                    <a:ext uri="{9D8B030D-6E8A-4147-A177-3AD203B41FA5}">
                      <a16:colId xmlns:a16="http://schemas.microsoft.com/office/drawing/2014/main" xmlns="" val="20004"/>
                    </a:ext>
                  </a:extLst>
                </a:gridCol>
                <a:gridCol w="578982">
                  <a:extLst>
                    <a:ext uri="{9D8B030D-6E8A-4147-A177-3AD203B41FA5}">
                      <a16:colId xmlns:a16="http://schemas.microsoft.com/office/drawing/2014/main" xmlns="" val="20005"/>
                    </a:ext>
                  </a:extLst>
                </a:gridCol>
                <a:gridCol w="578982">
                  <a:extLst>
                    <a:ext uri="{9D8B030D-6E8A-4147-A177-3AD203B41FA5}">
                      <a16:colId xmlns:a16="http://schemas.microsoft.com/office/drawing/2014/main" xmlns="" val="20006"/>
                    </a:ext>
                  </a:extLst>
                </a:gridCol>
                <a:gridCol w="578982">
                  <a:extLst>
                    <a:ext uri="{9D8B030D-6E8A-4147-A177-3AD203B41FA5}">
                      <a16:colId xmlns:a16="http://schemas.microsoft.com/office/drawing/2014/main" xmlns="" val="20007"/>
                    </a:ext>
                  </a:extLst>
                </a:gridCol>
                <a:gridCol w="578982">
                  <a:extLst>
                    <a:ext uri="{9D8B030D-6E8A-4147-A177-3AD203B41FA5}">
                      <a16:colId xmlns:a16="http://schemas.microsoft.com/office/drawing/2014/main" xmlns="" val="20008"/>
                    </a:ext>
                  </a:extLst>
                </a:gridCol>
                <a:gridCol w="578982">
                  <a:extLst>
                    <a:ext uri="{9D8B030D-6E8A-4147-A177-3AD203B41FA5}">
                      <a16:colId xmlns:a16="http://schemas.microsoft.com/office/drawing/2014/main" xmlns="" val="20009"/>
                    </a:ext>
                  </a:extLst>
                </a:gridCol>
                <a:gridCol w="578982">
                  <a:extLst>
                    <a:ext uri="{9D8B030D-6E8A-4147-A177-3AD203B41FA5}">
                      <a16:colId xmlns:a16="http://schemas.microsoft.com/office/drawing/2014/main" xmlns="" val="20010"/>
                    </a:ext>
                  </a:extLst>
                </a:gridCol>
                <a:gridCol w="578982">
                  <a:extLst>
                    <a:ext uri="{9D8B030D-6E8A-4147-A177-3AD203B41FA5}">
                      <a16:colId xmlns:a16="http://schemas.microsoft.com/office/drawing/2014/main" xmlns="" val="20011"/>
                    </a:ext>
                  </a:extLst>
                </a:gridCol>
                <a:gridCol w="578982">
                  <a:extLst>
                    <a:ext uri="{9D8B030D-6E8A-4147-A177-3AD203B41FA5}">
                      <a16:colId xmlns:a16="http://schemas.microsoft.com/office/drawing/2014/main" xmlns="" val="20012"/>
                    </a:ext>
                  </a:extLst>
                </a:gridCol>
                <a:gridCol w="578982">
                  <a:extLst>
                    <a:ext uri="{9D8B030D-6E8A-4147-A177-3AD203B41FA5}">
                      <a16:colId xmlns:a16="http://schemas.microsoft.com/office/drawing/2014/main" xmlns="" val="20013"/>
                    </a:ext>
                  </a:extLst>
                </a:gridCol>
                <a:gridCol w="578982">
                  <a:extLst>
                    <a:ext uri="{9D8B030D-6E8A-4147-A177-3AD203B41FA5}">
                      <a16:colId xmlns:a16="http://schemas.microsoft.com/office/drawing/2014/main" xmlns="" val="20014"/>
                    </a:ext>
                  </a:extLst>
                </a:gridCol>
                <a:gridCol w="578982">
                  <a:extLst>
                    <a:ext uri="{9D8B030D-6E8A-4147-A177-3AD203B41FA5}">
                      <a16:colId xmlns:a16="http://schemas.microsoft.com/office/drawing/2014/main" xmlns="" val="20015"/>
                    </a:ext>
                  </a:extLst>
                </a:gridCol>
                <a:gridCol w="578982">
                  <a:extLst>
                    <a:ext uri="{9D8B030D-6E8A-4147-A177-3AD203B41FA5}">
                      <a16:colId xmlns:a16="http://schemas.microsoft.com/office/drawing/2014/main" xmlns="" val="20016"/>
                    </a:ext>
                  </a:extLst>
                </a:gridCol>
              </a:tblGrid>
              <a:tr h="1034583">
                <a:tc rowSpan="3">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學年</a:t>
                      </a:r>
                      <a:r>
                        <a:rPr lang="zh-TW" sz="1800" kern="0" smtClean="0">
                          <a:solidFill>
                            <a:schemeClr val="tx1"/>
                          </a:solidFill>
                          <a:effectLst/>
                          <a:latin typeface="微軟正黑體" panose="020B0604030504040204" pitchFamily="34" charset="-120"/>
                          <a:ea typeface="微軟正黑體" panose="020B0604030504040204" pitchFamily="34" charset="-120"/>
                        </a:rPr>
                        <a:t>度</a:t>
                      </a:r>
                      <a:r>
                        <a:rPr lang="en-US" sz="1800" kern="0" smtClean="0">
                          <a:solidFill>
                            <a:schemeClr val="tx1"/>
                          </a:solidFill>
                          <a:effectLst/>
                          <a:latin typeface="微軟正黑體" panose="020B0604030504040204" pitchFamily="34" charset="-120"/>
                          <a:ea typeface="微軟正黑體" panose="020B0604030504040204" pitchFamily="34" charset="-120"/>
                        </a:rPr>
                        <a:t>/</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系所</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12700" cap="flat" cmpd="sng" algn="ctr">
                      <a:solidFill>
                        <a:schemeClr val="tx1"/>
                      </a:solidFill>
                      <a:prstDash val="solid"/>
                      <a:round/>
                      <a:headEnd type="none" w="med" len="med"/>
                      <a:tailEnd type="none" w="med" len="med"/>
                    </a:lnR>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全英語授課</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班級數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證書類型</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gridSpan="4">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教師</a:t>
                      </a:r>
                      <a:r>
                        <a:rPr lang="zh-TW" sz="1800" kern="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以英文為母語之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教師人數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gridSpan="4">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全英語學位學程修</a:t>
                      </a:r>
                      <a:r>
                        <a:rPr lang="zh-TW" sz="1800" kern="0" dirty="0" smtClean="0">
                          <a:solidFill>
                            <a:schemeClr val="tx1"/>
                          </a:solidFill>
                          <a:effectLst/>
                          <a:latin typeface="微軟正黑體" panose="020B0604030504040204" pitchFamily="34" charset="-120"/>
                          <a:ea typeface="微軟正黑體" panose="020B0604030504040204" pitchFamily="34" charset="-120"/>
                        </a:rPr>
                        <a:t>習</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851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solidFill>
                      <a:srgbClr val="FFFF00"/>
                    </a:solidFill>
                  </a:tcP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solidFill>
                      <a:srgbClr val="FFFF00"/>
                    </a:solidFill>
                  </a:tcP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本國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外國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1"/>
                  </a:ext>
                </a:extLst>
              </a:tr>
              <a:tr h="2851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男</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778762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106</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a:t>
            </a:r>
            <a:r>
              <a:rPr lang="zh-TW" altLang="en-US" sz="3000" dirty="0">
                <a:solidFill>
                  <a:schemeClr val="tx1"/>
                </a:solidFill>
                <a:latin typeface="微軟正黑體" panose="020B0604030504040204" pitchFamily="34" charset="-120"/>
                <a:ea typeface="微軟正黑體" panose="020B0604030504040204" pitchFamily="34" charset="-120"/>
              </a:rPr>
              <a:t>全英語授課學位學程資料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以英文為母語之教師人數</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填寫以英文為母語</a:t>
            </a:r>
            <a:r>
              <a:rPr lang="zh-TW" altLang="en-US" sz="2400" dirty="0" smtClean="0">
                <a:latin typeface="微軟正黑體" panose="020B0604030504040204" pitchFamily="34" charset="-120"/>
                <a:ea typeface="微軟正黑體" panose="020B0604030504040204" pitchFamily="34" charset="-120"/>
              </a:rPr>
              <a:t>之</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專</a:t>
            </a:r>
            <a:r>
              <a:rPr lang="zh-TW" altLang="en-US" sz="2400" dirty="0">
                <a:latin typeface="微軟正黑體" panose="020B0604030504040204" pitchFamily="34" charset="-120"/>
                <a:ea typeface="微軟正黑體" panose="020B0604030504040204" pitchFamily="34" charset="-120"/>
              </a:rPr>
              <a:t>任</a:t>
            </a:r>
            <a:r>
              <a:rPr lang="en-US" altLang="zh-TW" sz="24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兼任</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教師</a:t>
            </a:r>
            <a:r>
              <a:rPr lang="zh-TW" altLang="en-US" sz="2400" dirty="0">
                <a:latin typeface="微軟正黑體" panose="020B0604030504040204" pitchFamily="34" charset="-120"/>
                <a:ea typeface="微軟正黑體" panose="020B0604030504040204" pitchFamily="34" charset="-120"/>
              </a:rPr>
              <a:t>人數</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授課</a:t>
            </a:r>
            <a:r>
              <a:rPr lang="zh-TW" altLang="en-US" sz="2400" dirty="0">
                <a:latin typeface="微軟正黑體" panose="020B0604030504040204" pitchFamily="34" charset="-120"/>
                <a:ea typeface="微軟正黑體" panose="020B0604030504040204" pitchFamily="34" charset="-120"/>
              </a:rPr>
              <a:t>教師分</a:t>
            </a:r>
            <a:r>
              <a:rPr lang="zh-TW" altLang="en-US" sz="2400" dirty="0" smtClean="0">
                <a:latin typeface="微軟正黑體" panose="020B0604030504040204" pitchFamily="34" charset="-120"/>
                <a:ea typeface="微軟正黑體" panose="020B0604030504040204" pitchFamily="34" charset="-120"/>
              </a:rPr>
              <a:t>列</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男</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女</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進行統計。</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a:t>
            </a:r>
            <a:r>
              <a:rPr lang="zh-TW" altLang="en-US" sz="1600" dirty="0" smtClean="0">
                <a:latin typeface="微軟正黑體" panose="020B0604030504040204" pitchFamily="34" charset="-120"/>
                <a:ea typeface="微軟正黑體" panose="020B0604030504040204" pitchFamily="34" charset="-120"/>
              </a:rPr>
              <a:t>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1363877807"/>
              </p:ext>
            </p:extLst>
          </p:nvPr>
        </p:nvGraphicFramePr>
        <p:xfrm>
          <a:off x="490802" y="1226333"/>
          <a:ext cx="11377346" cy="1868338"/>
        </p:xfrm>
        <a:graphic>
          <a:graphicData uri="http://schemas.openxmlformats.org/drawingml/2006/table">
            <a:tbl>
              <a:tblPr firstRow="1" firstCol="1" bandRow="1">
                <a:tableStyleId>{5940675A-B579-460E-94D1-54222C63F5DA}</a:tableStyleId>
              </a:tblPr>
              <a:tblGrid>
                <a:gridCol w="896540">
                  <a:extLst>
                    <a:ext uri="{9D8B030D-6E8A-4147-A177-3AD203B41FA5}">
                      <a16:colId xmlns:a16="http://schemas.microsoft.com/office/drawing/2014/main" xmlns="" val="20000"/>
                    </a:ext>
                  </a:extLst>
                </a:gridCol>
                <a:gridCol w="564247">
                  <a:extLst>
                    <a:ext uri="{9D8B030D-6E8A-4147-A177-3AD203B41FA5}">
                      <a16:colId xmlns:a16="http://schemas.microsoft.com/office/drawing/2014/main" xmlns="" val="20001"/>
                    </a:ext>
                  </a:extLst>
                </a:gridCol>
                <a:gridCol w="1510231">
                  <a:extLst>
                    <a:ext uri="{9D8B030D-6E8A-4147-A177-3AD203B41FA5}">
                      <a16:colId xmlns:a16="http://schemas.microsoft.com/office/drawing/2014/main" xmlns="" val="20002"/>
                    </a:ext>
                  </a:extLst>
                </a:gridCol>
                <a:gridCol w="798807">
                  <a:extLst>
                    <a:ext uri="{9D8B030D-6E8A-4147-A177-3AD203B41FA5}">
                      <a16:colId xmlns:a16="http://schemas.microsoft.com/office/drawing/2014/main" xmlns="" val="20003"/>
                    </a:ext>
                  </a:extLst>
                </a:gridCol>
                <a:gridCol w="659737">
                  <a:extLst>
                    <a:ext uri="{9D8B030D-6E8A-4147-A177-3AD203B41FA5}">
                      <a16:colId xmlns:a16="http://schemas.microsoft.com/office/drawing/2014/main" xmlns="" val="20004"/>
                    </a:ext>
                  </a:extLst>
                </a:gridCol>
                <a:gridCol w="578982">
                  <a:extLst>
                    <a:ext uri="{9D8B030D-6E8A-4147-A177-3AD203B41FA5}">
                      <a16:colId xmlns:a16="http://schemas.microsoft.com/office/drawing/2014/main" xmlns="" val="20005"/>
                    </a:ext>
                  </a:extLst>
                </a:gridCol>
                <a:gridCol w="578982">
                  <a:extLst>
                    <a:ext uri="{9D8B030D-6E8A-4147-A177-3AD203B41FA5}">
                      <a16:colId xmlns:a16="http://schemas.microsoft.com/office/drawing/2014/main" xmlns="" val="20006"/>
                    </a:ext>
                  </a:extLst>
                </a:gridCol>
                <a:gridCol w="578982">
                  <a:extLst>
                    <a:ext uri="{9D8B030D-6E8A-4147-A177-3AD203B41FA5}">
                      <a16:colId xmlns:a16="http://schemas.microsoft.com/office/drawing/2014/main" xmlns="" val="20007"/>
                    </a:ext>
                  </a:extLst>
                </a:gridCol>
                <a:gridCol w="578982">
                  <a:extLst>
                    <a:ext uri="{9D8B030D-6E8A-4147-A177-3AD203B41FA5}">
                      <a16:colId xmlns:a16="http://schemas.microsoft.com/office/drawing/2014/main" xmlns="" val="20008"/>
                    </a:ext>
                  </a:extLst>
                </a:gridCol>
                <a:gridCol w="578982">
                  <a:extLst>
                    <a:ext uri="{9D8B030D-6E8A-4147-A177-3AD203B41FA5}">
                      <a16:colId xmlns:a16="http://schemas.microsoft.com/office/drawing/2014/main" xmlns="" val="20009"/>
                    </a:ext>
                  </a:extLst>
                </a:gridCol>
                <a:gridCol w="578982">
                  <a:extLst>
                    <a:ext uri="{9D8B030D-6E8A-4147-A177-3AD203B41FA5}">
                      <a16:colId xmlns:a16="http://schemas.microsoft.com/office/drawing/2014/main" xmlns="" val="20010"/>
                    </a:ext>
                  </a:extLst>
                </a:gridCol>
                <a:gridCol w="578982">
                  <a:extLst>
                    <a:ext uri="{9D8B030D-6E8A-4147-A177-3AD203B41FA5}">
                      <a16:colId xmlns:a16="http://schemas.microsoft.com/office/drawing/2014/main" xmlns="" val="20011"/>
                    </a:ext>
                  </a:extLst>
                </a:gridCol>
                <a:gridCol w="578982">
                  <a:extLst>
                    <a:ext uri="{9D8B030D-6E8A-4147-A177-3AD203B41FA5}">
                      <a16:colId xmlns:a16="http://schemas.microsoft.com/office/drawing/2014/main" xmlns="" val="20012"/>
                    </a:ext>
                  </a:extLst>
                </a:gridCol>
                <a:gridCol w="578982">
                  <a:extLst>
                    <a:ext uri="{9D8B030D-6E8A-4147-A177-3AD203B41FA5}">
                      <a16:colId xmlns:a16="http://schemas.microsoft.com/office/drawing/2014/main" xmlns="" val="20013"/>
                    </a:ext>
                  </a:extLst>
                </a:gridCol>
                <a:gridCol w="578982">
                  <a:extLst>
                    <a:ext uri="{9D8B030D-6E8A-4147-A177-3AD203B41FA5}">
                      <a16:colId xmlns:a16="http://schemas.microsoft.com/office/drawing/2014/main" xmlns="" val="20014"/>
                    </a:ext>
                  </a:extLst>
                </a:gridCol>
                <a:gridCol w="578982">
                  <a:extLst>
                    <a:ext uri="{9D8B030D-6E8A-4147-A177-3AD203B41FA5}">
                      <a16:colId xmlns:a16="http://schemas.microsoft.com/office/drawing/2014/main" xmlns="" val="20015"/>
                    </a:ext>
                  </a:extLst>
                </a:gridCol>
                <a:gridCol w="578982">
                  <a:extLst>
                    <a:ext uri="{9D8B030D-6E8A-4147-A177-3AD203B41FA5}">
                      <a16:colId xmlns:a16="http://schemas.microsoft.com/office/drawing/2014/main" xmlns="" val="20016"/>
                    </a:ext>
                  </a:extLst>
                </a:gridCol>
              </a:tblGrid>
              <a:tr h="1034583">
                <a:tc rowSpan="3">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學年</a:t>
                      </a:r>
                      <a:r>
                        <a:rPr lang="zh-TW" sz="1800" kern="0" smtClean="0">
                          <a:solidFill>
                            <a:schemeClr val="tx1"/>
                          </a:solidFill>
                          <a:effectLst/>
                          <a:latin typeface="微軟正黑體" panose="020B0604030504040204" pitchFamily="34" charset="-120"/>
                          <a:ea typeface="微軟正黑體" panose="020B0604030504040204" pitchFamily="34" charset="-120"/>
                        </a:rPr>
                        <a:t>度</a:t>
                      </a:r>
                      <a:r>
                        <a:rPr lang="en-US" sz="1800" kern="0" smtClean="0">
                          <a:solidFill>
                            <a:schemeClr val="tx1"/>
                          </a:solidFill>
                          <a:effectLst/>
                          <a:latin typeface="微軟正黑體" panose="020B0604030504040204" pitchFamily="34" charset="-120"/>
                          <a:ea typeface="微軟正黑體" panose="020B0604030504040204" pitchFamily="34" charset="-120"/>
                        </a:rPr>
                        <a:t>/</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系所</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12700" cap="flat" cmpd="sng" algn="ctr">
                      <a:solidFill>
                        <a:schemeClr val="tx1"/>
                      </a:solidFill>
                      <a:prstDash val="solid"/>
                      <a:round/>
                      <a:headEnd type="none" w="med" len="med"/>
                      <a:tailEnd type="none" w="med" len="med"/>
                    </a:lnR>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全英語授課</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班級數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證書類型</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gridSpan="4">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教師</a:t>
                      </a:r>
                      <a:r>
                        <a:rPr lang="zh-TW" sz="1800" kern="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以英文為母語之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教師人數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gridSpan="4">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全英語學位學程修</a:t>
                      </a:r>
                      <a:r>
                        <a:rPr lang="zh-TW" sz="1800" kern="0" dirty="0" smtClean="0">
                          <a:solidFill>
                            <a:schemeClr val="tx1"/>
                          </a:solidFill>
                          <a:effectLst/>
                          <a:latin typeface="微軟正黑體" panose="020B0604030504040204" pitchFamily="34" charset="-120"/>
                          <a:ea typeface="微軟正黑體" panose="020B0604030504040204" pitchFamily="34" charset="-120"/>
                        </a:rPr>
                        <a:t>習</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851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solidFill>
                      <a:srgbClr val="FFFF00"/>
                    </a:solidFill>
                  </a:tcP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solidFill>
                      <a:srgbClr val="FFFF00"/>
                    </a:solidFill>
                  </a:tcPr>
                </a:tc>
                <a:tc hMerge="1">
                  <a:txBody>
                    <a:bodyPr/>
                    <a:lstStyle/>
                    <a:p>
                      <a:endParaRPr lang="zh-TW" altLang="en-US"/>
                    </a:p>
                  </a:txBody>
                  <a:tcPr/>
                </a:tc>
                <a:tc gridSpan="2">
                  <a:txBody>
                    <a:bodyPr/>
                    <a:lstStyle/>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本國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gridSpan="2">
                  <a:txBody>
                    <a:bodyPr/>
                    <a:lstStyle/>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外國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1"/>
                  </a:ext>
                </a:extLst>
              </a:tr>
              <a:tr h="2851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男</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男</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37830328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107</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a:t>
            </a:r>
            <a:r>
              <a:rPr lang="zh-TW" altLang="en-US" sz="3000" dirty="0">
                <a:solidFill>
                  <a:schemeClr val="tx1"/>
                </a:solidFill>
                <a:latin typeface="微軟正黑體" panose="020B0604030504040204" pitchFamily="34" charset="-120"/>
                <a:ea typeface="微軟正黑體" panose="020B0604030504040204" pitchFamily="34" charset="-120"/>
              </a:rPr>
              <a:t>全英語授課學位學程資料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全</a:t>
            </a:r>
            <a:r>
              <a:rPr kumimoji="0" lang="zh-TW" altLang="en-US" sz="2400" b="1" dirty="0">
                <a:solidFill>
                  <a:srgbClr val="FF0000"/>
                </a:solidFill>
                <a:latin typeface="微軟正黑體" panose="020B0604030504040204" pitchFamily="34" charset="-120"/>
                <a:ea typeface="微軟正黑體" panose="020B0604030504040204" pitchFamily="34" charset="-120"/>
              </a:rPr>
              <a:t>英語學位學程修習學生人數</a:t>
            </a:r>
          </a:p>
          <a:p>
            <a:pPr marL="342900" indent="-34290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請填寫實際修該全英語學位學程之學生</a:t>
            </a:r>
            <a:r>
              <a:rPr lang="zh-TW" altLang="en-US" sz="2400" dirty="0" smtClean="0">
                <a:latin typeface="微軟正黑體" panose="020B0604030504040204" pitchFamily="34" charset="-120"/>
                <a:ea typeface="微軟正黑體" panose="020B0604030504040204" pitchFamily="34" charset="-120"/>
              </a:rPr>
              <a:t>人數。</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修</a:t>
            </a:r>
            <a:r>
              <a:rPr lang="zh-TW" altLang="en-US" sz="2400" dirty="0" smtClean="0">
                <a:latin typeface="微軟正黑體" panose="020B0604030504040204" pitchFamily="34" charset="-120"/>
                <a:ea typeface="微軟正黑體" panose="020B0604030504040204" pitchFamily="34" charset="-120"/>
              </a:rPr>
              <a:t>習學</a:t>
            </a:r>
            <a:r>
              <a:rPr lang="zh-TW" altLang="en-US" sz="2400" dirty="0">
                <a:latin typeface="微軟正黑體" panose="020B0604030504040204" pitchFamily="34" charset="-120"/>
                <a:ea typeface="微軟正黑體" panose="020B0604030504040204" pitchFamily="34" charset="-120"/>
              </a:rPr>
              <a:t>生</a:t>
            </a:r>
            <a:r>
              <a:rPr lang="zh-TW" altLang="en-US" sz="2400" dirty="0" smtClean="0">
                <a:latin typeface="微軟正黑體" panose="020B0604030504040204" pitchFamily="34" charset="-120"/>
                <a:ea typeface="微軟正黑體" panose="020B0604030504040204" pitchFamily="34" charset="-120"/>
              </a:rPr>
              <a:t>分別</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本國學生</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外國學生</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進行統計。</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修</a:t>
            </a:r>
            <a:r>
              <a:rPr lang="zh-TW" altLang="en-US" sz="2400" dirty="0" smtClean="0">
                <a:latin typeface="微軟正黑體" panose="020B0604030504040204" pitchFamily="34" charset="-120"/>
                <a:ea typeface="微軟正黑體" panose="020B0604030504040204" pitchFamily="34" charset="-120"/>
              </a:rPr>
              <a:t>習學生</a:t>
            </a:r>
            <a:r>
              <a:rPr lang="zh-TW" altLang="en-US" sz="2400" dirty="0">
                <a:latin typeface="微軟正黑體" panose="020B0604030504040204" pitchFamily="34" charset="-120"/>
                <a:ea typeface="微軟正黑體" panose="020B0604030504040204" pitchFamily="34" charset="-120"/>
              </a:rPr>
              <a:t>分</a:t>
            </a:r>
            <a:r>
              <a:rPr lang="zh-TW" altLang="en-US" sz="2400" dirty="0" smtClean="0">
                <a:latin typeface="微軟正黑體" panose="020B0604030504040204" pitchFamily="34" charset="-120"/>
                <a:ea typeface="微軟正黑體" panose="020B0604030504040204" pitchFamily="34" charset="-120"/>
              </a:rPr>
              <a:t>列</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男</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女</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進行統計。</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a:t>
            </a:r>
            <a:r>
              <a:rPr lang="zh-TW" altLang="en-US" sz="1600" dirty="0" smtClean="0">
                <a:latin typeface="微軟正黑體" panose="020B0604030504040204" pitchFamily="34" charset="-120"/>
                <a:ea typeface="微軟正黑體" panose="020B0604030504040204" pitchFamily="34" charset="-120"/>
              </a:rPr>
              <a:t>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4" name="表格 13"/>
          <p:cNvGraphicFramePr>
            <a:graphicFrameLocks noGrp="1"/>
          </p:cNvGraphicFramePr>
          <p:nvPr>
            <p:extLst>
              <p:ext uri="{D42A27DB-BD31-4B8C-83A1-F6EECF244321}">
                <p14:modId xmlns:p14="http://schemas.microsoft.com/office/powerpoint/2010/main" val="3154057394"/>
              </p:ext>
            </p:extLst>
          </p:nvPr>
        </p:nvGraphicFramePr>
        <p:xfrm>
          <a:off x="490802" y="1226333"/>
          <a:ext cx="11377346" cy="1868338"/>
        </p:xfrm>
        <a:graphic>
          <a:graphicData uri="http://schemas.openxmlformats.org/drawingml/2006/table">
            <a:tbl>
              <a:tblPr firstRow="1" firstCol="1" bandRow="1">
                <a:tableStyleId>{5940675A-B579-460E-94D1-54222C63F5DA}</a:tableStyleId>
              </a:tblPr>
              <a:tblGrid>
                <a:gridCol w="896540">
                  <a:extLst>
                    <a:ext uri="{9D8B030D-6E8A-4147-A177-3AD203B41FA5}">
                      <a16:colId xmlns:a16="http://schemas.microsoft.com/office/drawing/2014/main" xmlns="" val="20000"/>
                    </a:ext>
                  </a:extLst>
                </a:gridCol>
                <a:gridCol w="564247">
                  <a:extLst>
                    <a:ext uri="{9D8B030D-6E8A-4147-A177-3AD203B41FA5}">
                      <a16:colId xmlns:a16="http://schemas.microsoft.com/office/drawing/2014/main" xmlns="" val="20001"/>
                    </a:ext>
                  </a:extLst>
                </a:gridCol>
                <a:gridCol w="1510231">
                  <a:extLst>
                    <a:ext uri="{9D8B030D-6E8A-4147-A177-3AD203B41FA5}">
                      <a16:colId xmlns:a16="http://schemas.microsoft.com/office/drawing/2014/main" xmlns="" val="20002"/>
                    </a:ext>
                  </a:extLst>
                </a:gridCol>
                <a:gridCol w="798807">
                  <a:extLst>
                    <a:ext uri="{9D8B030D-6E8A-4147-A177-3AD203B41FA5}">
                      <a16:colId xmlns:a16="http://schemas.microsoft.com/office/drawing/2014/main" xmlns="" val="20003"/>
                    </a:ext>
                  </a:extLst>
                </a:gridCol>
                <a:gridCol w="659737">
                  <a:extLst>
                    <a:ext uri="{9D8B030D-6E8A-4147-A177-3AD203B41FA5}">
                      <a16:colId xmlns:a16="http://schemas.microsoft.com/office/drawing/2014/main" xmlns="" val="20004"/>
                    </a:ext>
                  </a:extLst>
                </a:gridCol>
                <a:gridCol w="578982">
                  <a:extLst>
                    <a:ext uri="{9D8B030D-6E8A-4147-A177-3AD203B41FA5}">
                      <a16:colId xmlns:a16="http://schemas.microsoft.com/office/drawing/2014/main" xmlns="" val="20005"/>
                    </a:ext>
                  </a:extLst>
                </a:gridCol>
                <a:gridCol w="578982">
                  <a:extLst>
                    <a:ext uri="{9D8B030D-6E8A-4147-A177-3AD203B41FA5}">
                      <a16:colId xmlns:a16="http://schemas.microsoft.com/office/drawing/2014/main" xmlns="" val="20006"/>
                    </a:ext>
                  </a:extLst>
                </a:gridCol>
                <a:gridCol w="578982">
                  <a:extLst>
                    <a:ext uri="{9D8B030D-6E8A-4147-A177-3AD203B41FA5}">
                      <a16:colId xmlns:a16="http://schemas.microsoft.com/office/drawing/2014/main" xmlns="" val="20007"/>
                    </a:ext>
                  </a:extLst>
                </a:gridCol>
                <a:gridCol w="578982">
                  <a:extLst>
                    <a:ext uri="{9D8B030D-6E8A-4147-A177-3AD203B41FA5}">
                      <a16:colId xmlns:a16="http://schemas.microsoft.com/office/drawing/2014/main" xmlns="" val="20008"/>
                    </a:ext>
                  </a:extLst>
                </a:gridCol>
                <a:gridCol w="578982">
                  <a:extLst>
                    <a:ext uri="{9D8B030D-6E8A-4147-A177-3AD203B41FA5}">
                      <a16:colId xmlns:a16="http://schemas.microsoft.com/office/drawing/2014/main" xmlns="" val="20009"/>
                    </a:ext>
                  </a:extLst>
                </a:gridCol>
                <a:gridCol w="578982">
                  <a:extLst>
                    <a:ext uri="{9D8B030D-6E8A-4147-A177-3AD203B41FA5}">
                      <a16:colId xmlns:a16="http://schemas.microsoft.com/office/drawing/2014/main" xmlns="" val="20010"/>
                    </a:ext>
                  </a:extLst>
                </a:gridCol>
                <a:gridCol w="578982">
                  <a:extLst>
                    <a:ext uri="{9D8B030D-6E8A-4147-A177-3AD203B41FA5}">
                      <a16:colId xmlns:a16="http://schemas.microsoft.com/office/drawing/2014/main" xmlns="" val="20011"/>
                    </a:ext>
                  </a:extLst>
                </a:gridCol>
                <a:gridCol w="578982">
                  <a:extLst>
                    <a:ext uri="{9D8B030D-6E8A-4147-A177-3AD203B41FA5}">
                      <a16:colId xmlns:a16="http://schemas.microsoft.com/office/drawing/2014/main" xmlns="" val="20012"/>
                    </a:ext>
                  </a:extLst>
                </a:gridCol>
                <a:gridCol w="578982">
                  <a:extLst>
                    <a:ext uri="{9D8B030D-6E8A-4147-A177-3AD203B41FA5}">
                      <a16:colId xmlns:a16="http://schemas.microsoft.com/office/drawing/2014/main" xmlns="" val="20013"/>
                    </a:ext>
                  </a:extLst>
                </a:gridCol>
                <a:gridCol w="578982">
                  <a:extLst>
                    <a:ext uri="{9D8B030D-6E8A-4147-A177-3AD203B41FA5}">
                      <a16:colId xmlns:a16="http://schemas.microsoft.com/office/drawing/2014/main" xmlns="" val="20014"/>
                    </a:ext>
                  </a:extLst>
                </a:gridCol>
                <a:gridCol w="578982">
                  <a:extLst>
                    <a:ext uri="{9D8B030D-6E8A-4147-A177-3AD203B41FA5}">
                      <a16:colId xmlns:a16="http://schemas.microsoft.com/office/drawing/2014/main" xmlns="" val="20015"/>
                    </a:ext>
                  </a:extLst>
                </a:gridCol>
                <a:gridCol w="578982">
                  <a:extLst>
                    <a:ext uri="{9D8B030D-6E8A-4147-A177-3AD203B41FA5}">
                      <a16:colId xmlns:a16="http://schemas.microsoft.com/office/drawing/2014/main" xmlns="" val="20016"/>
                    </a:ext>
                  </a:extLst>
                </a:gridCol>
              </a:tblGrid>
              <a:tr h="1034583">
                <a:tc rowSpan="3">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學年</a:t>
                      </a:r>
                      <a:r>
                        <a:rPr lang="zh-TW" sz="1800" kern="0" smtClean="0">
                          <a:solidFill>
                            <a:schemeClr val="tx1"/>
                          </a:solidFill>
                          <a:effectLst/>
                          <a:latin typeface="微軟正黑體" panose="020B0604030504040204" pitchFamily="34" charset="-120"/>
                          <a:ea typeface="微軟正黑體" panose="020B0604030504040204" pitchFamily="34" charset="-120"/>
                        </a:rPr>
                        <a:t>度</a:t>
                      </a:r>
                      <a:r>
                        <a:rPr lang="en-US" sz="1800" kern="0" smtClean="0">
                          <a:solidFill>
                            <a:schemeClr val="tx1"/>
                          </a:solidFill>
                          <a:effectLst/>
                          <a:latin typeface="微軟正黑體" panose="020B0604030504040204" pitchFamily="34" charset="-120"/>
                          <a:ea typeface="微軟正黑體" panose="020B0604030504040204" pitchFamily="34" charset="-120"/>
                        </a:rPr>
                        <a:t>/</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系所</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12700" cap="flat" cmpd="sng" algn="ctr">
                      <a:solidFill>
                        <a:schemeClr val="tx1"/>
                      </a:solidFill>
                      <a:prstDash val="solid"/>
                      <a:round/>
                      <a:headEnd type="none" w="med" len="med"/>
                      <a:tailEnd type="none" w="med" len="med"/>
                    </a:lnR>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全英語授課</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班級數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證書類型</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gridSpan="4">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教師</a:t>
                      </a:r>
                      <a:r>
                        <a:rPr lang="zh-TW" sz="1800" kern="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以英文為母語之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教師人數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gridSpan="4">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全英語學位學程修</a:t>
                      </a:r>
                      <a:r>
                        <a:rPr lang="zh-TW" sz="1800" kern="0" dirty="0" smtClean="0">
                          <a:solidFill>
                            <a:schemeClr val="tx1"/>
                          </a:solidFill>
                          <a:effectLst/>
                          <a:latin typeface="微軟正黑體" panose="020B0604030504040204" pitchFamily="34" charset="-120"/>
                          <a:ea typeface="微軟正黑體" panose="020B0604030504040204" pitchFamily="34" charset="-120"/>
                        </a:rPr>
                        <a:t>習</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851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hMerge="1">
                  <a:txBody>
                    <a:bodyPr/>
                    <a:lstStyle/>
                    <a:p>
                      <a:endParaRPr lang="zh-TW" altLang="en-US"/>
                    </a:p>
                  </a:txBody>
                  <a:tcPr/>
                </a:tc>
                <a:tc gridSpan="2">
                  <a:txBody>
                    <a:bodyPr/>
                    <a:lstStyle/>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本國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solidFill>
                      <a:srgbClr val="FFFF00"/>
                    </a:solidFill>
                  </a:tcPr>
                </a:tc>
                <a:tc hMerge="1">
                  <a:txBody>
                    <a:bodyPr/>
                    <a:lstStyle/>
                    <a:p>
                      <a:endParaRPr lang="zh-TW" altLang="en-US"/>
                    </a:p>
                  </a:txBody>
                  <a:tcPr/>
                </a:tc>
                <a:tc gridSpan="2">
                  <a:txBody>
                    <a:bodyPr/>
                    <a:lstStyle/>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外國</a:t>
                      </a:r>
                      <a:endParaRPr lang="en-US" altLang="zh-TW" sz="1800" kern="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kern="0" dirty="0">
                          <a:solidFill>
                            <a:schemeClr val="tx1"/>
                          </a:solidFill>
                          <a:effectLst/>
                          <a:latin typeface="微軟正黑體" panose="020B0604030504040204" pitchFamily="34" charset="-120"/>
                          <a:ea typeface="微軟正黑體" panose="020B0604030504040204" pitchFamily="34" charset="-120"/>
                        </a:rPr>
                        <a:t>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solidFill>
                      <a:srgbClr val="FFFF00"/>
                    </a:solidFill>
                  </a:tcPr>
                </a:tc>
                <a:tc hMerge="1">
                  <a:txBody>
                    <a:bodyPr/>
                    <a:lstStyle/>
                    <a:p>
                      <a:endParaRPr lang="zh-TW" altLang="en-US"/>
                    </a:p>
                  </a:txBody>
                  <a:tcPr/>
                </a:tc>
                <a:extLst>
                  <a:ext uri="{0D108BD9-81ED-4DB2-BD59-A6C34878D82A}">
                    <a16:rowId xmlns:a16="http://schemas.microsoft.com/office/drawing/2014/main" xmlns="" val="10001"/>
                  </a:ext>
                </a:extLst>
              </a:tr>
              <a:tr h="2851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男</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男</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366556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107921159"/>
              </p:ext>
            </p:extLst>
          </p:nvPr>
        </p:nvGraphicFramePr>
        <p:xfrm>
          <a:off x="490799" y="1244600"/>
          <a:ext cx="11210401" cy="1709643"/>
        </p:xfrm>
        <a:graphic>
          <a:graphicData uri="http://schemas.openxmlformats.org/drawingml/2006/table">
            <a:tbl>
              <a:tblPr firstRow="1" firstCol="1" bandRow="1">
                <a:tableStyleId>{5940675A-B579-460E-94D1-54222C63F5DA}</a:tableStyleId>
              </a:tblPr>
              <a:tblGrid>
                <a:gridCol w="1228531">
                  <a:extLst>
                    <a:ext uri="{9D8B030D-6E8A-4147-A177-3AD203B41FA5}">
                      <a16:colId xmlns:a16="http://schemas.microsoft.com/office/drawing/2014/main" xmlns="" val="20000"/>
                    </a:ext>
                  </a:extLst>
                </a:gridCol>
                <a:gridCol w="994420">
                  <a:extLst>
                    <a:ext uri="{9D8B030D-6E8A-4147-A177-3AD203B41FA5}">
                      <a16:colId xmlns:a16="http://schemas.microsoft.com/office/drawing/2014/main" xmlns="" val="20001"/>
                    </a:ext>
                  </a:extLst>
                </a:gridCol>
                <a:gridCol w="1703444">
                  <a:extLst>
                    <a:ext uri="{9D8B030D-6E8A-4147-A177-3AD203B41FA5}">
                      <a16:colId xmlns:a16="http://schemas.microsoft.com/office/drawing/2014/main" xmlns="" val="20002"/>
                    </a:ext>
                  </a:extLst>
                </a:gridCol>
                <a:gridCol w="1204006">
                  <a:extLst>
                    <a:ext uri="{9D8B030D-6E8A-4147-A177-3AD203B41FA5}">
                      <a16:colId xmlns:a16="http://schemas.microsoft.com/office/drawing/2014/main" xmlns="" val="20003"/>
                    </a:ext>
                  </a:extLst>
                </a:gridCol>
                <a:gridCol w="1012256">
                  <a:extLst>
                    <a:ext uri="{9D8B030D-6E8A-4147-A177-3AD203B41FA5}">
                      <a16:colId xmlns:a16="http://schemas.microsoft.com/office/drawing/2014/main" xmlns="" val="20004"/>
                    </a:ext>
                  </a:extLst>
                </a:gridCol>
                <a:gridCol w="633468">
                  <a:extLst>
                    <a:ext uri="{9D8B030D-6E8A-4147-A177-3AD203B41FA5}">
                      <a16:colId xmlns:a16="http://schemas.microsoft.com/office/drawing/2014/main" xmlns="" val="20005"/>
                    </a:ext>
                  </a:extLst>
                </a:gridCol>
                <a:gridCol w="633468">
                  <a:extLst>
                    <a:ext uri="{9D8B030D-6E8A-4147-A177-3AD203B41FA5}">
                      <a16:colId xmlns:a16="http://schemas.microsoft.com/office/drawing/2014/main" xmlns="" val="20006"/>
                    </a:ext>
                  </a:extLst>
                </a:gridCol>
                <a:gridCol w="633468">
                  <a:extLst>
                    <a:ext uri="{9D8B030D-6E8A-4147-A177-3AD203B41FA5}">
                      <a16:colId xmlns:a16="http://schemas.microsoft.com/office/drawing/2014/main" xmlns="" val="20007"/>
                    </a:ext>
                  </a:extLst>
                </a:gridCol>
                <a:gridCol w="633468">
                  <a:extLst>
                    <a:ext uri="{9D8B030D-6E8A-4147-A177-3AD203B41FA5}">
                      <a16:colId xmlns:a16="http://schemas.microsoft.com/office/drawing/2014/main" xmlns="" val="20008"/>
                    </a:ext>
                  </a:extLst>
                </a:gridCol>
                <a:gridCol w="633468">
                  <a:extLst>
                    <a:ext uri="{9D8B030D-6E8A-4147-A177-3AD203B41FA5}">
                      <a16:colId xmlns:a16="http://schemas.microsoft.com/office/drawing/2014/main" xmlns="" val="20009"/>
                    </a:ext>
                  </a:extLst>
                </a:gridCol>
                <a:gridCol w="633468">
                  <a:extLst>
                    <a:ext uri="{9D8B030D-6E8A-4147-A177-3AD203B41FA5}">
                      <a16:colId xmlns:a16="http://schemas.microsoft.com/office/drawing/2014/main" xmlns="" val="20010"/>
                    </a:ext>
                  </a:extLst>
                </a:gridCol>
                <a:gridCol w="633468">
                  <a:extLst>
                    <a:ext uri="{9D8B030D-6E8A-4147-A177-3AD203B41FA5}">
                      <a16:colId xmlns:a16="http://schemas.microsoft.com/office/drawing/2014/main" xmlns="" val="20011"/>
                    </a:ext>
                  </a:extLst>
                </a:gridCol>
                <a:gridCol w="633468">
                  <a:extLst>
                    <a:ext uri="{9D8B030D-6E8A-4147-A177-3AD203B41FA5}">
                      <a16:colId xmlns:a16="http://schemas.microsoft.com/office/drawing/2014/main" xmlns="" val="20012"/>
                    </a:ext>
                  </a:extLst>
                </a:gridCol>
              </a:tblGrid>
              <a:tr h="569881">
                <a:tc rowSpan="3">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學年</a:t>
                      </a:r>
                      <a:r>
                        <a:rPr lang="zh-TW" sz="1800" kern="0" smtClean="0">
                          <a:solidFill>
                            <a:schemeClr val="tx1"/>
                          </a:solidFill>
                          <a:effectLst/>
                          <a:latin typeface="微軟正黑體" panose="020B0604030504040204" pitchFamily="34" charset="-120"/>
                          <a:ea typeface="微軟正黑體" panose="020B0604030504040204" pitchFamily="34" charset="-120"/>
                        </a:rPr>
                        <a:t>度</a:t>
                      </a:r>
                      <a:r>
                        <a:rPr lang="en-US" sz="1800" kern="0" smtClean="0">
                          <a:solidFill>
                            <a:schemeClr val="tx1"/>
                          </a:solidFill>
                          <a:effectLst/>
                          <a:latin typeface="微軟正黑體" panose="020B0604030504040204" pitchFamily="34" charset="-120"/>
                          <a:ea typeface="微軟正黑體" panose="020B0604030504040204" pitchFamily="34" charset="-120"/>
                        </a:rPr>
                        <a:t>/</a:t>
                      </a:r>
                      <a:endParaRPr lang="zh-TW" sz="1800" kern="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12700" cap="flat" cmpd="sng" algn="ctr">
                      <a:solidFill>
                        <a:schemeClr val="tx1"/>
                      </a:solidFill>
                      <a:prstDash val="solid"/>
                      <a:round/>
                      <a:headEnd type="none" w="med" len="med"/>
                      <a:tailEnd type="none" w="med" len="med"/>
                    </a:lnR>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系所</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雙語授課</a:t>
                      </a: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程名稱</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班級數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證書類型</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tcPr>
                </a:tc>
                <a:tc gridSpan="4">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雙語</a:t>
                      </a:r>
                      <a:r>
                        <a:rPr lang="zh-TW" sz="1600" kern="0" dirty="0">
                          <a:solidFill>
                            <a:schemeClr val="tx1"/>
                          </a:solidFill>
                          <a:effectLst/>
                          <a:latin typeface="微軟正黑體" panose="020B0604030504040204" pitchFamily="34" charset="-120"/>
                          <a:ea typeface="微軟正黑體" panose="020B0604030504040204" pitchFamily="34" charset="-120"/>
                        </a:rPr>
                        <a:t>學位學程教師人數</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雙語</a:t>
                      </a:r>
                      <a:r>
                        <a:rPr lang="zh-TW" sz="1600" kern="0" dirty="0">
                          <a:solidFill>
                            <a:schemeClr val="tx1"/>
                          </a:solidFill>
                          <a:effectLst/>
                          <a:latin typeface="微軟正黑體" panose="020B0604030504040204" pitchFamily="34" charset="-120"/>
                          <a:ea typeface="微軟正黑體" panose="020B0604030504040204" pitchFamily="34" charset="-120"/>
                        </a:rPr>
                        <a:t>學位學程修習學生人數</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5698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本國學生數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外國學生數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1"/>
                  </a:ext>
                </a:extLst>
              </a:tr>
              <a:tr h="5698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xmlns="" val="10002"/>
                  </a:ext>
                </a:extLst>
              </a:tr>
            </a:tbl>
          </a:graphicData>
        </a:graphic>
      </p:graphicFrame>
      <p:sp>
        <p:nvSpPr>
          <p:cNvPr id="6" name="投影片編號版面配置區 5"/>
          <p:cNvSpPr>
            <a:spLocks noGrp="1"/>
          </p:cNvSpPr>
          <p:nvPr>
            <p:ph type="sldNum" sz="quarter" idx="12"/>
          </p:nvPr>
        </p:nvSpPr>
        <p:spPr/>
        <p:txBody>
          <a:bodyPr/>
          <a:lstStyle/>
          <a:p>
            <a:fld id="{4FAB73BC-B049-4115-A692-8D63A059BFB8}" type="slidenum">
              <a:rPr lang="en-US" smtClean="0"/>
              <a:t>108</a:t>
            </a:fld>
            <a:endParaRPr lang="en-US" dirty="0"/>
          </a:p>
        </p:txBody>
      </p:sp>
      <p:sp>
        <p:nvSpPr>
          <p:cNvPr id="8"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雙</a:t>
            </a:r>
            <a:r>
              <a:rPr kumimoji="0" lang="zh-TW" altLang="en-US" sz="2400" b="1" dirty="0">
                <a:solidFill>
                  <a:srgbClr val="FF0000"/>
                </a:solidFill>
                <a:latin typeface="微軟正黑體" panose="020B0604030504040204" pitchFamily="34" charset="-120"/>
                <a:ea typeface="微軟正黑體" panose="020B0604030504040204" pitchFamily="34" charset="-120"/>
              </a:rPr>
              <a:t>語授課學位學程名稱</a:t>
            </a: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請以該學年</a:t>
            </a:r>
            <a:r>
              <a:rPr lang="zh-TW" altLang="en-US" sz="2400" dirty="0" smtClean="0">
                <a:latin typeface="微軟正黑體" panose="020B0604030504040204" pitchFamily="34" charset="-120"/>
                <a:ea typeface="微軟正黑體" panose="020B0604030504040204" pitchFamily="34" charset="-120"/>
              </a:rPr>
              <a:t>度</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學期</a:t>
            </a:r>
            <a:r>
              <a:rPr lang="zh-TW" altLang="en-US" sz="2400" dirty="0">
                <a:latin typeface="微軟正黑體" panose="020B0604030504040204" pitchFamily="34" charset="-120"/>
                <a:ea typeface="微軟正黑體" panose="020B0604030504040204" pitchFamily="34" charset="-120"/>
              </a:rPr>
              <a:t>新增或持續開設之雙語學位學程填報。</a:t>
            </a: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雙語學位學程定義</a:t>
            </a:r>
            <a:r>
              <a:rPr lang="zh-TW" altLang="en-US" sz="2400" dirty="0" smtClean="0">
                <a:latin typeface="微軟正黑體" panose="020B0604030504040204" pitchFamily="34" charset="-120"/>
                <a:ea typeface="微軟正黑體" panose="020B0604030504040204" pitchFamily="34" charset="-120"/>
              </a:rPr>
              <a:t>為「以</a:t>
            </a:r>
            <a:r>
              <a:rPr lang="zh-TW" altLang="en-US" sz="2400" dirty="0">
                <a:latin typeface="微軟正黑體" panose="020B0604030504040204" pitchFamily="34" charset="-120"/>
                <a:ea typeface="微軟正黑體" panose="020B0604030504040204" pitchFamily="34" charset="-120"/>
              </a:rPr>
              <a:t>華語與英（外）語為授課語言之學位學</a:t>
            </a:r>
            <a:r>
              <a:rPr lang="zh-TW" altLang="en-US" sz="2400" dirty="0" smtClean="0">
                <a:latin typeface="微軟正黑體" panose="020B0604030504040204" pitchFamily="34" charset="-120"/>
                <a:ea typeface="微軟正黑體" panose="020B0604030504040204" pitchFamily="34" charset="-120"/>
              </a:rPr>
              <a:t>程」。</a:t>
            </a:r>
            <a:endParaRPr lang="zh-TW" altLang="en-US" sz="2400" dirty="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a:t>
            </a:r>
            <a:r>
              <a:rPr lang="zh-TW" altLang="en-US" sz="1600" dirty="0" smtClean="0">
                <a:latin typeface="微軟正黑體" panose="020B0604030504040204" pitchFamily="34" charset="-120"/>
                <a:ea typeface="微軟正黑體" panose="020B0604030504040204" pitchFamily="34" charset="-120"/>
              </a:rPr>
              <a:t>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15-2</a:t>
            </a:r>
            <a:r>
              <a:rPr lang="zh-TW" altLang="en-US" sz="3000" dirty="0">
                <a:solidFill>
                  <a:schemeClr val="tx1"/>
                </a:solidFill>
                <a:latin typeface="微軟正黑體" panose="020B0604030504040204" pitchFamily="34" charset="-120"/>
                <a:ea typeface="微軟正黑體" panose="020B0604030504040204" pitchFamily="34" charset="-120"/>
              </a:rPr>
              <a:t>雙語授課學位學程資料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8496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275" y="1093136"/>
            <a:ext cx="11114087" cy="1384995"/>
          </a:xfrm>
          <a:prstGeom prst="rect">
            <a:avLst/>
          </a:prstGeom>
        </p:spPr>
        <p:txBody>
          <a:bodyPr wrap="square">
            <a:spAutoFit/>
          </a:bodyPr>
          <a:lstStyle/>
          <a:p>
            <a:pPr marL="457200" indent="-457200">
              <a:buFont typeface="Wingdings" panose="05000000000000000000" pitchFamily="2" charset="2"/>
              <a:buChar char="u"/>
            </a:pPr>
            <a:r>
              <a:rPr lang="zh-TW" altLang="en-US" sz="2800" b="1" kern="100" dirty="0" smtClean="0">
                <a:latin typeface="微軟正黑體" panose="020B0604030504040204" pitchFamily="34" charset="-120"/>
                <a:ea typeface="微軟正黑體" panose="020B0604030504040204" pitchFamily="34" charset="-120"/>
              </a:rPr>
              <a:t>關閉「</a:t>
            </a:r>
            <a:r>
              <a:rPr lang="en-US" altLang="zh-TW" sz="2800" b="1" kern="100" dirty="0" smtClean="0">
                <a:latin typeface="微軟正黑體" panose="020B0604030504040204" pitchFamily="34" charset="-120"/>
                <a:ea typeface="微軟正黑體" panose="020B0604030504040204" pitchFamily="34" charset="-120"/>
              </a:rPr>
              <a:t>106</a:t>
            </a:r>
            <a:r>
              <a:rPr lang="zh-TW" altLang="en-US" sz="2800" b="1" kern="100" dirty="0">
                <a:latin typeface="微軟正黑體" panose="020B0604030504040204" pitchFamily="34" charset="-120"/>
                <a:ea typeface="微軟正黑體" panose="020B0604030504040204" pitchFamily="34" charset="-120"/>
              </a:rPr>
              <a:t>年度校務類</a:t>
            </a:r>
            <a:r>
              <a:rPr lang="zh-TW" altLang="en-US" sz="2800" b="1" kern="100" dirty="0" smtClean="0">
                <a:latin typeface="微軟正黑體" panose="020B0604030504040204" pitchFamily="34" charset="-120"/>
                <a:ea typeface="微軟正黑體" panose="020B0604030504040204" pitchFamily="34" charset="-120"/>
              </a:rPr>
              <a:t>評鑑」相關表冊：</a:t>
            </a:r>
            <a:endParaRPr lang="en-US" altLang="zh-TW" sz="2800" b="1" kern="100" dirty="0">
              <a:latin typeface="微軟正黑體" panose="020B0604030504040204" pitchFamily="34" charset="-120"/>
              <a:ea typeface="微軟正黑體" panose="020B0604030504040204" pitchFamily="34" charset="-120"/>
            </a:endParaRPr>
          </a:p>
          <a:p>
            <a:r>
              <a:rPr lang="en-US" altLang="zh-TW" sz="2800" b="1" kern="10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03/24</a:t>
            </a:r>
            <a:r>
              <a:rPr lang="zh-TW" altLang="en-US" sz="2800" kern="100" dirty="0">
                <a:latin typeface="微軟正黑體" panose="020B0604030504040204" pitchFamily="34" charset="-120"/>
                <a:ea typeface="微軟正黑體" panose="020B0604030504040204" pitchFamily="34" charset="-120"/>
              </a:rPr>
              <a:t>下午</a:t>
            </a:r>
            <a:r>
              <a:rPr lang="en-US" altLang="zh-TW" sz="2800" kern="100" dirty="0" smtClean="0">
                <a:latin typeface="微軟正黑體" panose="020B0604030504040204" pitchFamily="34" charset="-120"/>
                <a:ea typeface="微軟正黑體" panose="020B0604030504040204" pitchFamily="34" charset="-120"/>
              </a:rPr>
              <a:t>05</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 </a:t>
            </a:r>
            <a:endParaRPr lang="en-US" altLang="zh-TW" sz="2800" kern="100" dirty="0">
              <a:latin typeface="微軟正黑體" panose="020B0604030504040204" pitchFamily="34" charset="-120"/>
              <a:ea typeface="微軟正黑體" panose="020B0604030504040204" pitchFamily="34" charset="-120"/>
            </a:endParaRPr>
          </a:p>
          <a:p>
            <a:r>
              <a:rPr lang="en-US" altLang="zh-TW" sz="2800" kern="100" dirty="0" smtClean="0">
                <a:latin typeface="微軟正黑體" panose="020B0604030504040204" pitchFamily="34" charset="-120"/>
                <a:ea typeface="微軟正黑體" panose="020B0604030504040204" pitchFamily="34" charset="-120"/>
              </a:rPr>
              <a:t>	 </a:t>
            </a:r>
            <a:endParaRPr lang="zh-TW" altLang="en-US" sz="2800" kern="100" dirty="0">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202406" y="0"/>
            <a:ext cx="12284869" cy="1356360"/>
          </a:xfrm>
        </p:spPr>
        <p:txBody>
          <a:bodyPr>
            <a:noAutofit/>
          </a:bodyPr>
          <a:lstStyle/>
          <a:p>
            <a:r>
              <a:rPr lang="en-US" altLang="zh-TW" sz="4800" b="1" dirty="0">
                <a:solidFill>
                  <a:schemeClr val="tx1">
                    <a:lumMod val="75000"/>
                    <a:lumOff val="25000"/>
                  </a:schemeClr>
                </a:solidFill>
                <a:latin typeface="微軟正黑體" panose="020B0604030504040204" pitchFamily="34" charset="-120"/>
              </a:rPr>
              <a:t>2</a:t>
            </a:r>
            <a:r>
              <a:rPr lang="zh-TW" altLang="en-US" sz="4800" b="1" dirty="0" smtClean="0">
                <a:solidFill>
                  <a:schemeClr val="tx1">
                    <a:lumMod val="75000"/>
                    <a:lumOff val="25000"/>
                  </a:schemeClr>
                </a:solidFill>
                <a:latin typeface="微軟正黑體" panose="020B0604030504040204" pitchFamily="34" charset="-120"/>
              </a:rPr>
              <a:t>、</a:t>
            </a:r>
            <a:r>
              <a:rPr lang="zh-TW" altLang="en-US" sz="4800" b="1" dirty="0">
                <a:solidFill>
                  <a:schemeClr val="tx1">
                    <a:lumMod val="75000"/>
                    <a:lumOff val="25000"/>
                  </a:schemeClr>
                </a:solidFill>
                <a:latin typeface="微軟正黑體" panose="020B0604030504040204" pitchFamily="34" charset="-120"/>
              </a:rPr>
              <a:t>作業時程</a:t>
            </a:r>
            <a:r>
              <a:rPr lang="en-US" altLang="zh-TW" sz="4800" b="1" dirty="0">
                <a:solidFill>
                  <a:schemeClr val="tx1">
                    <a:lumMod val="75000"/>
                    <a:lumOff val="25000"/>
                  </a:schemeClr>
                </a:solidFill>
                <a:latin typeface="微軟正黑體" panose="020B0604030504040204" pitchFamily="34" charset="-120"/>
              </a:rPr>
              <a:t>- 106</a:t>
            </a:r>
            <a:r>
              <a:rPr lang="zh-TW" altLang="en-US" sz="4800" b="1" dirty="0">
                <a:solidFill>
                  <a:schemeClr val="tx1">
                    <a:lumMod val="75000"/>
                    <a:lumOff val="25000"/>
                  </a:schemeClr>
                </a:solidFill>
                <a:latin typeface="微軟正黑體" panose="020B0604030504040204" pitchFamily="34" charset="-120"/>
              </a:rPr>
              <a:t>年度校務評鑑時程</a:t>
            </a:r>
            <a:endParaRPr lang="zh-TW" altLang="en-US" sz="4800" dirty="0">
              <a:latin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4FAB73BC-B049-4115-A692-8D63A059BFB8}" type="slidenum">
              <a:rPr lang="en-US" smtClean="0"/>
              <a:t>10</a:t>
            </a:fld>
            <a:endParaRPr lang="en-US" dirty="0"/>
          </a:p>
        </p:txBody>
      </p:sp>
      <p:graphicFrame>
        <p:nvGraphicFramePr>
          <p:cNvPr id="9" name="表格 8"/>
          <p:cNvGraphicFramePr>
            <a:graphicFrameLocks noGrp="1"/>
          </p:cNvGraphicFramePr>
          <p:nvPr>
            <p:extLst>
              <p:ext uri="{D42A27DB-BD31-4B8C-83A1-F6EECF244321}">
                <p14:modId xmlns:p14="http://schemas.microsoft.com/office/powerpoint/2010/main" val="238584649"/>
              </p:ext>
            </p:extLst>
          </p:nvPr>
        </p:nvGraphicFramePr>
        <p:xfrm>
          <a:off x="3460752" y="2438324"/>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3</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12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26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latin typeface="微軟正黑體" panose="020B0604030504040204" pitchFamily="34" charset="-120"/>
                          <a:ea typeface="微軟正黑體" panose="020B0604030504040204" pitchFamily="34" charset="-120"/>
                        </a:rPr>
                        <a:t>31</a:t>
                      </a: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2087589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109</a:t>
            </a:fld>
            <a:endParaRPr lang="en-US" dirty="0"/>
          </a:p>
        </p:txBody>
      </p:sp>
      <p:graphicFrame>
        <p:nvGraphicFramePr>
          <p:cNvPr id="8" name="表格 7"/>
          <p:cNvGraphicFramePr>
            <a:graphicFrameLocks noGrp="1"/>
          </p:cNvGraphicFramePr>
          <p:nvPr>
            <p:extLst>
              <p:ext uri="{D42A27DB-BD31-4B8C-83A1-F6EECF244321}">
                <p14:modId xmlns:p14="http://schemas.microsoft.com/office/powerpoint/2010/main" val="2243488348"/>
              </p:ext>
            </p:extLst>
          </p:nvPr>
        </p:nvGraphicFramePr>
        <p:xfrm>
          <a:off x="490799" y="1244600"/>
          <a:ext cx="11210401" cy="1709643"/>
        </p:xfrm>
        <a:graphic>
          <a:graphicData uri="http://schemas.openxmlformats.org/drawingml/2006/table">
            <a:tbl>
              <a:tblPr firstRow="1" firstCol="1" bandRow="1">
                <a:tableStyleId>{5940675A-B579-460E-94D1-54222C63F5DA}</a:tableStyleId>
              </a:tblPr>
              <a:tblGrid>
                <a:gridCol w="1228531">
                  <a:extLst>
                    <a:ext uri="{9D8B030D-6E8A-4147-A177-3AD203B41FA5}">
                      <a16:colId xmlns:a16="http://schemas.microsoft.com/office/drawing/2014/main" xmlns="" val="20000"/>
                    </a:ext>
                  </a:extLst>
                </a:gridCol>
                <a:gridCol w="994420">
                  <a:extLst>
                    <a:ext uri="{9D8B030D-6E8A-4147-A177-3AD203B41FA5}">
                      <a16:colId xmlns:a16="http://schemas.microsoft.com/office/drawing/2014/main" xmlns="" val="20001"/>
                    </a:ext>
                  </a:extLst>
                </a:gridCol>
                <a:gridCol w="1703444">
                  <a:extLst>
                    <a:ext uri="{9D8B030D-6E8A-4147-A177-3AD203B41FA5}">
                      <a16:colId xmlns:a16="http://schemas.microsoft.com/office/drawing/2014/main" xmlns="" val="20002"/>
                    </a:ext>
                  </a:extLst>
                </a:gridCol>
                <a:gridCol w="1204006">
                  <a:extLst>
                    <a:ext uri="{9D8B030D-6E8A-4147-A177-3AD203B41FA5}">
                      <a16:colId xmlns:a16="http://schemas.microsoft.com/office/drawing/2014/main" xmlns="" val="20003"/>
                    </a:ext>
                  </a:extLst>
                </a:gridCol>
                <a:gridCol w="1012256">
                  <a:extLst>
                    <a:ext uri="{9D8B030D-6E8A-4147-A177-3AD203B41FA5}">
                      <a16:colId xmlns:a16="http://schemas.microsoft.com/office/drawing/2014/main" xmlns="" val="20004"/>
                    </a:ext>
                  </a:extLst>
                </a:gridCol>
                <a:gridCol w="633468">
                  <a:extLst>
                    <a:ext uri="{9D8B030D-6E8A-4147-A177-3AD203B41FA5}">
                      <a16:colId xmlns:a16="http://schemas.microsoft.com/office/drawing/2014/main" xmlns="" val="20005"/>
                    </a:ext>
                  </a:extLst>
                </a:gridCol>
                <a:gridCol w="633468">
                  <a:extLst>
                    <a:ext uri="{9D8B030D-6E8A-4147-A177-3AD203B41FA5}">
                      <a16:colId xmlns:a16="http://schemas.microsoft.com/office/drawing/2014/main" xmlns="" val="20006"/>
                    </a:ext>
                  </a:extLst>
                </a:gridCol>
                <a:gridCol w="633468">
                  <a:extLst>
                    <a:ext uri="{9D8B030D-6E8A-4147-A177-3AD203B41FA5}">
                      <a16:colId xmlns:a16="http://schemas.microsoft.com/office/drawing/2014/main" xmlns="" val="20007"/>
                    </a:ext>
                  </a:extLst>
                </a:gridCol>
                <a:gridCol w="633468">
                  <a:extLst>
                    <a:ext uri="{9D8B030D-6E8A-4147-A177-3AD203B41FA5}">
                      <a16:colId xmlns:a16="http://schemas.microsoft.com/office/drawing/2014/main" xmlns="" val="20008"/>
                    </a:ext>
                  </a:extLst>
                </a:gridCol>
                <a:gridCol w="633468">
                  <a:extLst>
                    <a:ext uri="{9D8B030D-6E8A-4147-A177-3AD203B41FA5}">
                      <a16:colId xmlns:a16="http://schemas.microsoft.com/office/drawing/2014/main" xmlns="" val="20009"/>
                    </a:ext>
                  </a:extLst>
                </a:gridCol>
                <a:gridCol w="633468">
                  <a:extLst>
                    <a:ext uri="{9D8B030D-6E8A-4147-A177-3AD203B41FA5}">
                      <a16:colId xmlns:a16="http://schemas.microsoft.com/office/drawing/2014/main" xmlns="" val="20010"/>
                    </a:ext>
                  </a:extLst>
                </a:gridCol>
                <a:gridCol w="633468">
                  <a:extLst>
                    <a:ext uri="{9D8B030D-6E8A-4147-A177-3AD203B41FA5}">
                      <a16:colId xmlns:a16="http://schemas.microsoft.com/office/drawing/2014/main" xmlns="" val="20011"/>
                    </a:ext>
                  </a:extLst>
                </a:gridCol>
                <a:gridCol w="633468">
                  <a:extLst>
                    <a:ext uri="{9D8B030D-6E8A-4147-A177-3AD203B41FA5}">
                      <a16:colId xmlns:a16="http://schemas.microsoft.com/office/drawing/2014/main" xmlns="" val="20012"/>
                    </a:ext>
                  </a:extLst>
                </a:gridCol>
              </a:tblGrid>
              <a:tr h="569881">
                <a:tc rowSpan="3">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學年</a:t>
                      </a:r>
                      <a:r>
                        <a:rPr lang="zh-TW" sz="1800" kern="0" smtClean="0">
                          <a:solidFill>
                            <a:schemeClr val="tx1"/>
                          </a:solidFill>
                          <a:effectLst/>
                          <a:latin typeface="微軟正黑體" panose="020B0604030504040204" pitchFamily="34" charset="-120"/>
                          <a:ea typeface="微軟正黑體" panose="020B0604030504040204" pitchFamily="34" charset="-120"/>
                        </a:rPr>
                        <a:t>度</a:t>
                      </a:r>
                      <a:r>
                        <a:rPr lang="en-US" sz="1800" kern="0" smtClean="0">
                          <a:solidFill>
                            <a:schemeClr val="tx1"/>
                          </a:solidFill>
                          <a:effectLst/>
                          <a:latin typeface="微軟正黑體" panose="020B0604030504040204" pitchFamily="34" charset="-120"/>
                          <a:ea typeface="微軟正黑體" panose="020B0604030504040204" pitchFamily="34" charset="-120"/>
                        </a:rPr>
                        <a:t>/</a:t>
                      </a:r>
                      <a:endParaRPr lang="zh-TW" sz="1800" kern="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12700" cap="flat" cmpd="sng" algn="ctr">
                      <a:solidFill>
                        <a:schemeClr val="tx1"/>
                      </a:solidFill>
                      <a:prstDash val="solid"/>
                      <a:round/>
                      <a:headEnd type="none" w="med" len="med"/>
                      <a:tailEnd type="none" w="med" len="med"/>
                    </a:lnR>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系所</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雙語授課</a:t>
                      </a: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程名稱</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班級數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證書類型</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gridSpan="4">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雙語</a:t>
                      </a:r>
                      <a:r>
                        <a:rPr lang="zh-TW" sz="1600" kern="0" dirty="0">
                          <a:solidFill>
                            <a:schemeClr val="tx1"/>
                          </a:solidFill>
                          <a:effectLst/>
                          <a:latin typeface="微軟正黑體" panose="020B0604030504040204" pitchFamily="34" charset="-120"/>
                          <a:ea typeface="微軟正黑體" panose="020B0604030504040204" pitchFamily="34" charset="-120"/>
                        </a:rPr>
                        <a:t>學位學程教師人數</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雙語</a:t>
                      </a:r>
                      <a:r>
                        <a:rPr lang="zh-TW" sz="1600" kern="0" dirty="0">
                          <a:solidFill>
                            <a:schemeClr val="tx1"/>
                          </a:solidFill>
                          <a:effectLst/>
                          <a:latin typeface="微軟正黑體" panose="020B0604030504040204" pitchFamily="34" charset="-120"/>
                          <a:ea typeface="微軟正黑體" panose="020B0604030504040204" pitchFamily="34" charset="-120"/>
                        </a:rPr>
                        <a:t>學位學程修習學生人數</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5698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本國學生數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外國學生數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1"/>
                  </a:ext>
                </a:extLst>
              </a:tr>
              <a:tr h="5698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xmlns="" val="10002"/>
                  </a:ext>
                </a:extLst>
              </a:tr>
            </a:tbl>
          </a:graphicData>
        </a:graphic>
      </p:graphicFrame>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15-2</a:t>
            </a:r>
            <a:r>
              <a:rPr lang="zh-TW" altLang="en-US" sz="3000" dirty="0">
                <a:solidFill>
                  <a:schemeClr val="tx1"/>
                </a:solidFill>
                <a:latin typeface="微軟正黑體" panose="020B0604030504040204" pitchFamily="34" charset="-120"/>
                <a:ea typeface="微軟正黑體" panose="020B0604030504040204" pitchFamily="34" charset="-120"/>
              </a:rPr>
              <a:t>雙語授課學位學程資料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班級數</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請填寫該學年</a:t>
            </a:r>
            <a:r>
              <a:rPr lang="zh-TW" altLang="en-US" sz="2400" dirty="0" smtClean="0">
                <a:latin typeface="微軟正黑體" panose="020B0604030504040204" pitchFamily="34" charset="-120"/>
                <a:ea typeface="微軟正黑體" panose="020B0604030504040204" pitchFamily="34" charset="-120"/>
              </a:rPr>
              <a:t>度</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學期</a:t>
            </a:r>
            <a:r>
              <a:rPr lang="zh-TW" altLang="en-US" sz="2400" dirty="0">
                <a:latin typeface="微軟正黑體" panose="020B0604030504040204" pitchFamily="34" charset="-120"/>
                <a:ea typeface="微軟正黑體" panose="020B0604030504040204" pitchFamily="34" charset="-120"/>
              </a:rPr>
              <a:t>新增或持續開設之雙語學位學程之班級數</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a:t>
            </a:r>
            <a:r>
              <a:rPr lang="zh-TW" altLang="en-US" sz="1600" dirty="0" smtClean="0">
                <a:latin typeface="微軟正黑體" panose="020B0604030504040204" pitchFamily="34" charset="-120"/>
                <a:ea typeface="微軟正黑體" panose="020B0604030504040204" pitchFamily="34" charset="-120"/>
              </a:rPr>
              <a:t>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1601655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110</a:t>
            </a:fld>
            <a:endParaRPr lang="en-US" dirty="0"/>
          </a:p>
        </p:txBody>
      </p:sp>
      <p:graphicFrame>
        <p:nvGraphicFramePr>
          <p:cNvPr id="8" name="表格 7"/>
          <p:cNvGraphicFramePr>
            <a:graphicFrameLocks noGrp="1"/>
          </p:cNvGraphicFramePr>
          <p:nvPr>
            <p:extLst>
              <p:ext uri="{D42A27DB-BD31-4B8C-83A1-F6EECF244321}">
                <p14:modId xmlns:p14="http://schemas.microsoft.com/office/powerpoint/2010/main" val="3429680105"/>
              </p:ext>
            </p:extLst>
          </p:nvPr>
        </p:nvGraphicFramePr>
        <p:xfrm>
          <a:off x="490799" y="1244600"/>
          <a:ext cx="11210401" cy="1709643"/>
        </p:xfrm>
        <a:graphic>
          <a:graphicData uri="http://schemas.openxmlformats.org/drawingml/2006/table">
            <a:tbl>
              <a:tblPr firstRow="1" firstCol="1" bandRow="1">
                <a:tableStyleId>{5940675A-B579-460E-94D1-54222C63F5DA}</a:tableStyleId>
              </a:tblPr>
              <a:tblGrid>
                <a:gridCol w="1228531">
                  <a:extLst>
                    <a:ext uri="{9D8B030D-6E8A-4147-A177-3AD203B41FA5}">
                      <a16:colId xmlns:a16="http://schemas.microsoft.com/office/drawing/2014/main" xmlns="" val="20000"/>
                    </a:ext>
                  </a:extLst>
                </a:gridCol>
                <a:gridCol w="994420">
                  <a:extLst>
                    <a:ext uri="{9D8B030D-6E8A-4147-A177-3AD203B41FA5}">
                      <a16:colId xmlns:a16="http://schemas.microsoft.com/office/drawing/2014/main" xmlns="" val="20001"/>
                    </a:ext>
                  </a:extLst>
                </a:gridCol>
                <a:gridCol w="1703444">
                  <a:extLst>
                    <a:ext uri="{9D8B030D-6E8A-4147-A177-3AD203B41FA5}">
                      <a16:colId xmlns:a16="http://schemas.microsoft.com/office/drawing/2014/main" xmlns="" val="20002"/>
                    </a:ext>
                  </a:extLst>
                </a:gridCol>
                <a:gridCol w="1204006">
                  <a:extLst>
                    <a:ext uri="{9D8B030D-6E8A-4147-A177-3AD203B41FA5}">
                      <a16:colId xmlns:a16="http://schemas.microsoft.com/office/drawing/2014/main" xmlns="" val="20003"/>
                    </a:ext>
                  </a:extLst>
                </a:gridCol>
                <a:gridCol w="1012256">
                  <a:extLst>
                    <a:ext uri="{9D8B030D-6E8A-4147-A177-3AD203B41FA5}">
                      <a16:colId xmlns:a16="http://schemas.microsoft.com/office/drawing/2014/main" xmlns="" val="20004"/>
                    </a:ext>
                  </a:extLst>
                </a:gridCol>
                <a:gridCol w="633468">
                  <a:extLst>
                    <a:ext uri="{9D8B030D-6E8A-4147-A177-3AD203B41FA5}">
                      <a16:colId xmlns:a16="http://schemas.microsoft.com/office/drawing/2014/main" xmlns="" val="20005"/>
                    </a:ext>
                  </a:extLst>
                </a:gridCol>
                <a:gridCol w="633468">
                  <a:extLst>
                    <a:ext uri="{9D8B030D-6E8A-4147-A177-3AD203B41FA5}">
                      <a16:colId xmlns:a16="http://schemas.microsoft.com/office/drawing/2014/main" xmlns="" val="20006"/>
                    </a:ext>
                  </a:extLst>
                </a:gridCol>
                <a:gridCol w="633468">
                  <a:extLst>
                    <a:ext uri="{9D8B030D-6E8A-4147-A177-3AD203B41FA5}">
                      <a16:colId xmlns:a16="http://schemas.microsoft.com/office/drawing/2014/main" xmlns="" val="20007"/>
                    </a:ext>
                  </a:extLst>
                </a:gridCol>
                <a:gridCol w="633468">
                  <a:extLst>
                    <a:ext uri="{9D8B030D-6E8A-4147-A177-3AD203B41FA5}">
                      <a16:colId xmlns:a16="http://schemas.microsoft.com/office/drawing/2014/main" xmlns="" val="20008"/>
                    </a:ext>
                  </a:extLst>
                </a:gridCol>
                <a:gridCol w="633468">
                  <a:extLst>
                    <a:ext uri="{9D8B030D-6E8A-4147-A177-3AD203B41FA5}">
                      <a16:colId xmlns:a16="http://schemas.microsoft.com/office/drawing/2014/main" xmlns="" val="20009"/>
                    </a:ext>
                  </a:extLst>
                </a:gridCol>
                <a:gridCol w="633468">
                  <a:extLst>
                    <a:ext uri="{9D8B030D-6E8A-4147-A177-3AD203B41FA5}">
                      <a16:colId xmlns:a16="http://schemas.microsoft.com/office/drawing/2014/main" xmlns="" val="20010"/>
                    </a:ext>
                  </a:extLst>
                </a:gridCol>
                <a:gridCol w="633468">
                  <a:extLst>
                    <a:ext uri="{9D8B030D-6E8A-4147-A177-3AD203B41FA5}">
                      <a16:colId xmlns:a16="http://schemas.microsoft.com/office/drawing/2014/main" xmlns="" val="20011"/>
                    </a:ext>
                  </a:extLst>
                </a:gridCol>
                <a:gridCol w="633468">
                  <a:extLst>
                    <a:ext uri="{9D8B030D-6E8A-4147-A177-3AD203B41FA5}">
                      <a16:colId xmlns:a16="http://schemas.microsoft.com/office/drawing/2014/main" xmlns="" val="20012"/>
                    </a:ext>
                  </a:extLst>
                </a:gridCol>
              </a:tblGrid>
              <a:tr h="569881">
                <a:tc rowSpan="3">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學年</a:t>
                      </a:r>
                      <a:r>
                        <a:rPr lang="zh-TW" sz="1800" kern="0" smtClean="0">
                          <a:solidFill>
                            <a:schemeClr val="tx1"/>
                          </a:solidFill>
                          <a:effectLst/>
                          <a:latin typeface="微軟正黑體" panose="020B0604030504040204" pitchFamily="34" charset="-120"/>
                          <a:ea typeface="微軟正黑體" panose="020B0604030504040204" pitchFamily="34" charset="-120"/>
                        </a:rPr>
                        <a:t>度</a:t>
                      </a:r>
                      <a:r>
                        <a:rPr lang="en-US" sz="1800" kern="0" smtClean="0">
                          <a:solidFill>
                            <a:schemeClr val="tx1"/>
                          </a:solidFill>
                          <a:effectLst/>
                          <a:latin typeface="微軟正黑體" panose="020B0604030504040204" pitchFamily="34" charset="-120"/>
                          <a:ea typeface="微軟正黑體" panose="020B0604030504040204" pitchFamily="34" charset="-120"/>
                        </a:rPr>
                        <a:t>/</a:t>
                      </a:r>
                      <a:endParaRPr lang="zh-TW" sz="1800" kern="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12700" cap="flat" cmpd="sng" algn="ctr">
                      <a:solidFill>
                        <a:schemeClr val="tx1"/>
                      </a:solidFill>
                      <a:prstDash val="solid"/>
                      <a:round/>
                      <a:headEnd type="none" w="med" len="med"/>
                      <a:tailEnd type="none" w="med" len="med"/>
                    </a:lnR>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系所</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雙語授課</a:t>
                      </a: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程名稱</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班級數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證書類型</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4">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雙語</a:t>
                      </a:r>
                      <a:r>
                        <a:rPr lang="zh-TW" sz="1600" kern="0" dirty="0">
                          <a:solidFill>
                            <a:schemeClr val="tx1"/>
                          </a:solidFill>
                          <a:effectLst/>
                          <a:latin typeface="微軟正黑體" panose="020B0604030504040204" pitchFamily="34" charset="-120"/>
                          <a:ea typeface="微軟正黑體" panose="020B0604030504040204" pitchFamily="34" charset="-120"/>
                        </a:rPr>
                        <a:t>學位學程教師人數</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雙語</a:t>
                      </a:r>
                      <a:r>
                        <a:rPr lang="zh-TW" sz="1600" kern="0" dirty="0">
                          <a:solidFill>
                            <a:schemeClr val="tx1"/>
                          </a:solidFill>
                          <a:effectLst/>
                          <a:latin typeface="微軟正黑體" panose="020B0604030504040204" pitchFamily="34" charset="-120"/>
                          <a:ea typeface="微軟正黑體" panose="020B0604030504040204" pitchFamily="34" charset="-120"/>
                        </a:rPr>
                        <a:t>學位學程修習學生人數</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5698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本國學生數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外國學生數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1"/>
                  </a:ext>
                </a:extLst>
              </a:tr>
              <a:tr h="5698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xmlns="" val="10002"/>
                  </a:ext>
                </a:extLst>
              </a:tr>
            </a:tbl>
          </a:graphicData>
        </a:graphic>
      </p:graphicFrame>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15-2</a:t>
            </a:r>
            <a:r>
              <a:rPr lang="zh-TW" altLang="en-US" sz="3000" dirty="0">
                <a:solidFill>
                  <a:schemeClr val="tx1"/>
                </a:solidFill>
                <a:latin typeface="微軟正黑體" panose="020B0604030504040204" pitchFamily="34" charset="-120"/>
                <a:ea typeface="微軟正黑體" panose="020B0604030504040204" pitchFamily="34" charset="-120"/>
              </a:rPr>
              <a:t>雙語授課學位學程資料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證書</a:t>
            </a:r>
            <a:r>
              <a:rPr kumimoji="0" lang="zh-TW" altLang="en-US" sz="2400" b="1" dirty="0">
                <a:solidFill>
                  <a:srgbClr val="FF0000"/>
                </a:solidFill>
                <a:latin typeface="微軟正黑體" panose="020B0604030504040204" pitchFamily="34" charset="-120"/>
                <a:ea typeface="微軟正黑體" panose="020B0604030504040204" pitchFamily="34" charset="-120"/>
              </a:rPr>
              <a:t>類型</a:t>
            </a: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指學生修畢該學位學程後，取得學位之種類為</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博士</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碩士</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學士</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副學士</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其他</a:t>
            </a:r>
            <a:r>
              <a:rPr lang="en-US" altLang="zh-TW"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a:t>
            </a:r>
            <a:r>
              <a:rPr lang="zh-TW" altLang="en-US" sz="1600" dirty="0" smtClean="0">
                <a:latin typeface="微軟正黑體" panose="020B0604030504040204" pitchFamily="34" charset="-120"/>
                <a:ea typeface="微軟正黑體" panose="020B0604030504040204" pitchFamily="34" charset="-120"/>
              </a:rPr>
              <a:t>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7816171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111</a:t>
            </a:fld>
            <a:endParaRPr lang="en-US" dirty="0"/>
          </a:p>
        </p:txBody>
      </p:sp>
      <p:graphicFrame>
        <p:nvGraphicFramePr>
          <p:cNvPr id="8" name="表格 7"/>
          <p:cNvGraphicFramePr>
            <a:graphicFrameLocks noGrp="1"/>
          </p:cNvGraphicFramePr>
          <p:nvPr>
            <p:extLst>
              <p:ext uri="{D42A27DB-BD31-4B8C-83A1-F6EECF244321}">
                <p14:modId xmlns:p14="http://schemas.microsoft.com/office/powerpoint/2010/main" val="3869161370"/>
              </p:ext>
            </p:extLst>
          </p:nvPr>
        </p:nvGraphicFramePr>
        <p:xfrm>
          <a:off x="490799" y="1244600"/>
          <a:ext cx="11210401" cy="1709643"/>
        </p:xfrm>
        <a:graphic>
          <a:graphicData uri="http://schemas.openxmlformats.org/drawingml/2006/table">
            <a:tbl>
              <a:tblPr firstRow="1" firstCol="1" bandRow="1">
                <a:tableStyleId>{5940675A-B579-460E-94D1-54222C63F5DA}</a:tableStyleId>
              </a:tblPr>
              <a:tblGrid>
                <a:gridCol w="1228531">
                  <a:extLst>
                    <a:ext uri="{9D8B030D-6E8A-4147-A177-3AD203B41FA5}">
                      <a16:colId xmlns:a16="http://schemas.microsoft.com/office/drawing/2014/main" xmlns="" val="20000"/>
                    </a:ext>
                  </a:extLst>
                </a:gridCol>
                <a:gridCol w="994420">
                  <a:extLst>
                    <a:ext uri="{9D8B030D-6E8A-4147-A177-3AD203B41FA5}">
                      <a16:colId xmlns:a16="http://schemas.microsoft.com/office/drawing/2014/main" xmlns="" val="20001"/>
                    </a:ext>
                  </a:extLst>
                </a:gridCol>
                <a:gridCol w="1703444">
                  <a:extLst>
                    <a:ext uri="{9D8B030D-6E8A-4147-A177-3AD203B41FA5}">
                      <a16:colId xmlns:a16="http://schemas.microsoft.com/office/drawing/2014/main" xmlns="" val="20002"/>
                    </a:ext>
                  </a:extLst>
                </a:gridCol>
                <a:gridCol w="1204006">
                  <a:extLst>
                    <a:ext uri="{9D8B030D-6E8A-4147-A177-3AD203B41FA5}">
                      <a16:colId xmlns:a16="http://schemas.microsoft.com/office/drawing/2014/main" xmlns="" val="20003"/>
                    </a:ext>
                  </a:extLst>
                </a:gridCol>
                <a:gridCol w="1012256">
                  <a:extLst>
                    <a:ext uri="{9D8B030D-6E8A-4147-A177-3AD203B41FA5}">
                      <a16:colId xmlns:a16="http://schemas.microsoft.com/office/drawing/2014/main" xmlns="" val="20004"/>
                    </a:ext>
                  </a:extLst>
                </a:gridCol>
                <a:gridCol w="633468">
                  <a:extLst>
                    <a:ext uri="{9D8B030D-6E8A-4147-A177-3AD203B41FA5}">
                      <a16:colId xmlns:a16="http://schemas.microsoft.com/office/drawing/2014/main" xmlns="" val="20005"/>
                    </a:ext>
                  </a:extLst>
                </a:gridCol>
                <a:gridCol w="633468">
                  <a:extLst>
                    <a:ext uri="{9D8B030D-6E8A-4147-A177-3AD203B41FA5}">
                      <a16:colId xmlns:a16="http://schemas.microsoft.com/office/drawing/2014/main" xmlns="" val="20006"/>
                    </a:ext>
                  </a:extLst>
                </a:gridCol>
                <a:gridCol w="633468">
                  <a:extLst>
                    <a:ext uri="{9D8B030D-6E8A-4147-A177-3AD203B41FA5}">
                      <a16:colId xmlns:a16="http://schemas.microsoft.com/office/drawing/2014/main" xmlns="" val="20007"/>
                    </a:ext>
                  </a:extLst>
                </a:gridCol>
                <a:gridCol w="633468">
                  <a:extLst>
                    <a:ext uri="{9D8B030D-6E8A-4147-A177-3AD203B41FA5}">
                      <a16:colId xmlns:a16="http://schemas.microsoft.com/office/drawing/2014/main" xmlns="" val="20008"/>
                    </a:ext>
                  </a:extLst>
                </a:gridCol>
                <a:gridCol w="633468">
                  <a:extLst>
                    <a:ext uri="{9D8B030D-6E8A-4147-A177-3AD203B41FA5}">
                      <a16:colId xmlns:a16="http://schemas.microsoft.com/office/drawing/2014/main" xmlns="" val="20009"/>
                    </a:ext>
                  </a:extLst>
                </a:gridCol>
                <a:gridCol w="633468">
                  <a:extLst>
                    <a:ext uri="{9D8B030D-6E8A-4147-A177-3AD203B41FA5}">
                      <a16:colId xmlns:a16="http://schemas.microsoft.com/office/drawing/2014/main" xmlns="" val="20010"/>
                    </a:ext>
                  </a:extLst>
                </a:gridCol>
                <a:gridCol w="633468">
                  <a:extLst>
                    <a:ext uri="{9D8B030D-6E8A-4147-A177-3AD203B41FA5}">
                      <a16:colId xmlns:a16="http://schemas.microsoft.com/office/drawing/2014/main" xmlns="" val="20011"/>
                    </a:ext>
                  </a:extLst>
                </a:gridCol>
                <a:gridCol w="633468">
                  <a:extLst>
                    <a:ext uri="{9D8B030D-6E8A-4147-A177-3AD203B41FA5}">
                      <a16:colId xmlns:a16="http://schemas.microsoft.com/office/drawing/2014/main" xmlns="" val="20012"/>
                    </a:ext>
                  </a:extLst>
                </a:gridCol>
              </a:tblGrid>
              <a:tr h="569881">
                <a:tc rowSpan="3">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學年</a:t>
                      </a:r>
                      <a:r>
                        <a:rPr lang="zh-TW" sz="1800" kern="0" smtClean="0">
                          <a:solidFill>
                            <a:schemeClr val="tx1"/>
                          </a:solidFill>
                          <a:effectLst/>
                          <a:latin typeface="微軟正黑體" panose="020B0604030504040204" pitchFamily="34" charset="-120"/>
                          <a:ea typeface="微軟正黑體" panose="020B0604030504040204" pitchFamily="34" charset="-120"/>
                        </a:rPr>
                        <a:t>度</a:t>
                      </a:r>
                      <a:r>
                        <a:rPr lang="en-US" sz="1800" kern="0" smtClean="0">
                          <a:solidFill>
                            <a:schemeClr val="tx1"/>
                          </a:solidFill>
                          <a:effectLst/>
                          <a:latin typeface="微軟正黑體" panose="020B0604030504040204" pitchFamily="34" charset="-120"/>
                          <a:ea typeface="微軟正黑體" panose="020B0604030504040204" pitchFamily="34" charset="-120"/>
                        </a:rPr>
                        <a:t>/</a:t>
                      </a:r>
                      <a:endParaRPr lang="zh-TW" sz="1800" kern="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12700" cap="flat" cmpd="sng" algn="ctr">
                      <a:solidFill>
                        <a:schemeClr val="tx1"/>
                      </a:solidFill>
                      <a:prstDash val="solid"/>
                      <a:round/>
                      <a:headEnd type="none" w="med" len="med"/>
                      <a:tailEnd type="none" w="med" len="med"/>
                    </a:lnR>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系所</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雙語授課</a:t>
                      </a: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程名稱</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班級數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證書類型</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gridSpan="4">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雙語</a:t>
                      </a:r>
                      <a:r>
                        <a:rPr lang="zh-TW" sz="1600" kern="0" dirty="0">
                          <a:solidFill>
                            <a:schemeClr val="tx1"/>
                          </a:solidFill>
                          <a:effectLst/>
                          <a:latin typeface="微軟正黑體" panose="020B0604030504040204" pitchFamily="34" charset="-120"/>
                          <a:ea typeface="微軟正黑體" panose="020B0604030504040204" pitchFamily="34" charset="-120"/>
                        </a:rPr>
                        <a:t>學位學程教師人數</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雙語</a:t>
                      </a:r>
                      <a:r>
                        <a:rPr lang="zh-TW" sz="1600" kern="0" dirty="0">
                          <a:solidFill>
                            <a:schemeClr val="tx1"/>
                          </a:solidFill>
                          <a:effectLst/>
                          <a:latin typeface="微軟正黑體" panose="020B0604030504040204" pitchFamily="34" charset="-120"/>
                          <a:ea typeface="微軟正黑體" panose="020B0604030504040204" pitchFamily="34" charset="-120"/>
                        </a:rPr>
                        <a:t>學位學程修習學生人數</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5698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solidFill>
                      <a:srgbClr val="FFFF00"/>
                    </a:solidFill>
                  </a:tcP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solidFill>
                      <a:srgbClr val="FFFF00"/>
                    </a:solidFill>
                  </a:tcP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本國學生數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外國學生數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1"/>
                  </a:ext>
                </a:extLst>
              </a:tr>
              <a:tr h="5698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xmlns="" val="10002"/>
                  </a:ext>
                </a:extLst>
              </a:tr>
            </a:tbl>
          </a:graphicData>
        </a:graphic>
      </p:graphicFrame>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15-2</a:t>
            </a:r>
            <a:r>
              <a:rPr lang="zh-TW" altLang="en-US" sz="3000" dirty="0">
                <a:solidFill>
                  <a:schemeClr val="tx1"/>
                </a:solidFill>
                <a:latin typeface="微軟正黑體" panose="020B0604030504040204" pitchFamily="34" charset="-120"/>
                <a:ea typeface="微軟正黑體" panose="020B0604030504040204" pitchFamily="34" charset="-120"/>
              </a:rPr>
              <a:t>雙語授課學位學程資料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雙</a:t>
            </a:r>
            <a:r>
              <a:rPr kumimoji="0" lang="zh-TW" altLang="en-US" sz="2400" b="1" dirty="0">
                <a:solidFill>
                  <a:srgbClr val="FF0000"/>
                </a:solidFill>
                <a:latin typeface="微軟正黑體" panose="020B0604030504040204" pitchFamily="34" charset="-120"/>
                <a:ea typeface="微軟正黑體" panose="020B0604030504040204" pitchFamily="34" charset="-120"/>
              </a:rPr>
              <a:t>語學位學程教師人數</a:t>
            </a: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請填寫</a:t>
            </a:r>
            <a:r>
              <a:rPr lang="zh-TW" altLang="en-US" sz="2400" dirty="0" smtClean="0">
                <a:latin typeface="微軟正黑體" panose="020B0604030504040204" pitchFamily="34" charset="-120"/>
                <a:ea typeface="微軟正黑體" panose="020B0604030504040204" pitchFamily="34" charset="-120"/>
              </a:rPr>
              <a:t>實際教授該</a:t>
            </a:r>
            <a:r>
              <a:rPr lang="zh-TW" altLang="en-US" sz="2400" dirty="0">
                <a:latin typeface="微軟正黑體" panose="020B0604030504040204" pitchFamily="34" charset="-120"/>
                <a:ea typeface="微軟正黑體" panose="020B0604030504040204" pitchFamily="34" charset="-120"/>
              </a:rPr>
              <a:t>雙語學位學程之專、兼任教師人數</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授課教師分</a:t>
            </a:r>
            <a:r>
              <a:rPr lang="zh-TW" altLang="en-US" sz="2400" dirty="0" smtClean="0">
                <a:latin typeface="微軟正黑體" panose="020B0604030504040204" pitchFamily="34" charset="-120"/>
                <a:ea typeface="微軟正黑體" panose="020B0604030504040204" pitchFamily="34" charset="-120"/>
              </a:rPr>
              <a:t>列</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男</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女</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進行</a:t>
            </a:r>
            <a:r>
              <a:rPr lang="zh-TW" altLang="en-US" sz="2400" dirty="0">
                <a:latin typeface="微軟正黑體" panose="020B0604030504040204" pitchFamily="34" charset="-120"/>
                <a:ea typeface="微軟正黑體" panose="020B0604030504040204" pitchFamily="34" charset="-120"/>
              </a:rPr>
              <a:t>統計</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a:t>
            </a:r>
            <a:r>
              <a:rPr lang="zh-TW" altLang="en-US" sz="1600" dirty="0" smtClean="0">
                <a:latin typeface="微軟正黑體" panose="020B0604030504040204" pitchFamily="34" charset="-120"/>
                <a:ea typeface="微軟正黑體" panose="020B0604030504040204" pitchFamily="34" charset="-120"/>
              </a:rPr>
              <a:t>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2959952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112</a:t>
            </a:fld>
            <a:endParaRPr lang="en-US" dirty="0"/>
          </a:p>
        </p:txBody>
      </p:sp>
      <p:graphicFrame>
        <p:nvGraphicFramePr>
          <p:cNvPr id="8" name="表格 7"/>
          <p:cNvGraphicFramePr>
            <a:graphicFrameLocks noGrp="1"/>
          </p:cNvGraphicFramePr>
          <p:nvPr>
            <p:extLst>
              <p:ext uri="{D42A27DB-BD31-4B8C-83A1-F6EECF244321}">
                <p14:modId xmlns:p14="http://schemas.microsoft.com/office/powerpoint/2010/main" val="1443759927"/>
              </p:ext>
            </p:extLst>
          </p:nvPr>
        </p:nvGraphicFramePr>
        <p:xfrm>
          <a:off x="490799" y="1244600"/>
          <a:ext cx="11210401" cy="1709643"/>
        </p:xfrm>
        <a:graphic>
          <a:graphicData uri="http://schemas.openxmlformats.org/drawingml/2006/table">
            <a:tbl>
              <a:tblPr firstRow="1" firstCol="1" bandRow="1">
                <a:tableStyleId>{5940675A-B579-460E-94D1-54222C63F5DA}</a:tableStyleId>
              </a:tblPr>
              <a:tblGrid>
                <a:gridCol w="1228531">
                  <a:extLst>
                    <a:ext uri="{9D8B030D-6E8A-4147-A177-3AD203B41FA5}">
                      <a16:colId xmlns:a16="http://schemas.microsoft.com/office/drawing/2014/main" xmlns="" val="20000"/>
                    </a:ext>
                  </a:extLst>
                </a:gridCol>
                <a:gridCol w="994420">
                  <a:extLst>
                    <a:ext uri="{9D8B030D-6E8A-4147-A177-3AD203B41FA5}">
                      <a16:colId xmlns:a16="http://schemas.microsoft.com/office/drawing/2014/main" xmlns="" val="20001"/>
                    </a:ext>
                  </a:extLst>
                </a:gridCol>
                <a:gridCol w="1703444">
                  <a:extLst>
                    <a:ext uri="{9D8B030D-6E8A-4147-A177-3AD203B41FA5}">
                      <a16:colId xmlns:a16="http://schemas.microsoft.com/office/drawing/2014/main" xmlns="" val="20002"/>
                    </a:ext>
                  </a:extLst>
                </a:gridCol>
                <a:gridCol w="1204006">
                  <a:extLst>
                    <a:ext uri="{9D8B030D-6E8A-4147-A177-3AD203B41FA5}">
                      <a16:colId xmlns:a16="http://schemas.microsoft.com/office/drawing/2014/main" xmlns="" val="20003"/>
                    </a:ext>
                  </a:extLst>
                </a:gridCol>
                <a:gridCol w="1012256">
                  <a:extLst>
                    <a:ext uri="{9D8B030D-6E8A-4147-A177-3AD203B41FA5}">
                      <a16:colId xmlns:a16="http://schemas.microsoft.com/office/drawing/2014/main" xmlns="" val="20004"/>
                    </a:ext>
                  </a:extLst>
                </a:gridCol>
                <a:gridCol w="633468">
                  <a:extLst>
                    <a:ext uri="{9D8B030D-6E8A-4147-A177-3AD203B41FA5}">
                      <a16:colId xmlns:a16="http://schemas.microsoft.com/office/drawing/2014/main" xmlns="" val="20005"/>
                    </a:ext>
                  </a:extLst>
                </a:gridCol>
                <a:gridCol w="633468">
                  <a:extLst>
                    <a:ext uri="{9D8B030D-6E8A-4147-A177-3AD203B41FA5}">
                      <a16:colId xmlns:a16="http://schemas.microsoft.com/office/drawing/2014/main" xmlns="" val="20006"/>
                    </a:ext>
                  </a:extLst>
                </a:gridCol>
                <a:gridCol w="633468">
                  <a:extLst>
                    <a:ext uri="{9D8B030D-6E8A-4147-A177-3AD203B41FA5}">
                      <a16:colId xmlns:a16="http://schemas.microsoft.com/office/drawing/2014/main" xmlns="" val="20007"/>
                    </a:ext>
                  </a:extLst>
                </a:gridCol>
                <a:gridCol w="633468">
                  <a:extLst>
                    <a:ext uri="{9D8B030D-6E8A-4147-A177-3AD203B41FA5}">
                      <a16:colId xmlns:a16="http://schemas.microsoft.com/office/drawing/2014/main" xmlns="" val="20008"/>
                    </a:ext>
                  </a:extLst>
                </a:gridCol>
                <a:gridCol w="633468">
                  <a:extLst>
                    <a:ext uri="{9D8B030D-6E8A-4147-A177-3AD203B41FA5}">
                      <a16:colId xmlns:a16="http://schemas.microsoft.com/office/drawing/2014/main" xmlns="" val="20009"/>
                    </a:ext>
                  </a:extLst>
                </a:gridCol>
                <a:gridCol w="633468">
                  <a:extLst>
                    <a:ext uri="{9D8B030D-6E8A-4147-A177-3AD203B41FA5}">
                      <a16:colId xmlns:a16="http://schemas.microsoft.com/office/drawing/2014/main" xmlns="" val="20010"/>
                    </a:ext>
                  </a:extLst>
                </a:gridCol>
                <a:gridCol w="633468">
                  <a:extLst>
                    <a:ext uri="{9D8B030D-6E8A-4147-A177-3AD203B41FA5}">
                      <a16:colId xmlns:a16="http://schemas.microsoft.com/office/drawing/2014/main" xmlns="" val="20011"/>
                    </a:ext>
                  </a:extLst>
                </a:gridCol>
                <a:gridCol w="633468">
                  <a:extLst>
                    <a:ext uri="{9D8B030D-6E8A-4147-A177-3AD203B41FA5}">
                      <a16:colId xmlns:a16="http://schemas.microsoft.com/office/drawing/2014/main" xmlns="" val="20012"/>
                    </a:ext>
                  </a:extLst>
                </a:gridCol>
              </a:tblGrid>
              <a:tr h="569881">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學年</a:t>
                      </a:r>
                      <a:r>
                        <a:rPr lang="zh-TW" sz="1800" kern="0" dirty="0" smtClean="0">
                          <a:solidFill>
                            <a:schemeClr val="tx1"/>
                          </a:solidFill>
                          <a:effectLst/>
                          <a:latin typeface="微軟正黑體" panose="020B0604030504040204" pitchFamily="34" charset="-120"/>
                          <a:ea typeface="微軟正黑體" panose="020B0604030504040204" pitchFamily="34" charset="-120"/>
                        </a:rPr>
                        <a:t>度</a:t>
                      </a:r>
                      <a:r>
                        <a:rPr lang="en-US" sz="1800" kern="0" dirty="0" smtClean="0">
                          <a:solidFill>
                            <a:schemeClr val="tx1"/>
                          </a:solidFill>
                          <a:effectLst/>
                          <a:latin typeface="微軟正黑體" panose="020B0604030504040204" pitchFamily="34" charset="-120"/>
                          <a:ea typeface="微軟正黑體" panose="020B0604030504040204" pitchFamily="34" charset="-120"/>
                        </a:rPr>
                        <a:t>/</a:t>
                      </a:r>
                      <a:endParaRPr lang="zh-TW" sz="1800" kern="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12700" cap="flat" cmpd="sng" algn="ctr">
                      <a:solidFill>
                        <a:schemeClr val="tx1"/>
                      </a:solidFill>
                      <a:prstDash val="solid"/>
                      <a:round/>
                      <a:headEnd type="none" w="med" len="med"/>
                      <a:tailEnd type="none" w="med" len="med"/>
                    </a:lnR>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系所</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雙語授課</a:t>
                      </a: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學位學</a:t>
                      </a:r>
                      <a:r>
                        <a:rPr lang="zh-TW" sz="1800" kern="0" dirty="0" smtClean="0">
                          <a:solidFill>
                            <a:schemeClr val="tx1"/>
                          </a:solidFill>
                          <a:effectLst/>
                          <a:latin typeface="微軟正黑體" panose="020B0604030504040204" pitchFamily="34" charset="-120"/>
                          <a:ea typeface="微軟正黑體" panose="020B0604030504040204" pitchFamily="34" charset="-120"/>
                        </a:rPr>
                        <a:t>程名稱</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班級數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證書類型</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tcPr>
                </a:tc>
                <a:tc gridSpan="4">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雙語</a:t>
                      </a:r>
                      <a:r>
                        <a:rPr lang="zh-TW" sz="1600" kern="0" dirty="0">
                          <a:solidFill>
                            <a:schemeClr val="tx1"/>
                          </a:solidFill>
                          <a:effectLst/>
                          <a:latin typeface="微軟正黑體" panose="020B0604030504040204" pitchFamily="34" charset="-120"/>
                          <a:ea typeface="微軟正黑體" panose="020B0604030504040204" pitchFamily="34" charset="-120"/>
                        </a:rPr>
                        <a:t>學位學程教師人數</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雙語</a:t>
                      </a:r>
                      <a:r>
                        <a:rPr lang="zh-TW" sz="1600" kern="0" dirty="0">
                          <a:solidFill>
                            <a:schemeClr val="tx1"/>
                          </a:solidFill>
                          <a:effectLst/>
                          <a:latin typeface="微軟正黑體" panose="020B0604030504040204" pitchFamily="34" charset="-120"/>
                          <a:ea typeface="微軟正黑體" panose="020B0604030504040204" pitchFamily="34" charset="-120"/>
                        </a:rPr>
                        <a:t>學位學程修習學生人數</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5698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專任</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本國學生數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solidFill>
                      <a:srgbClr val="FFFF00"/>
                    </a:solidFill>
                  </a:tcPr>
                </a:tc>
                <a:tc hMerge="1">
                  <a:txBody>
                    <a:bodyPr/>
                    <a:lstStyle/>
                    <a:p>
                      <a:endParaRPr lang="zh-TW" altLang="en-US"/>
                    </a:p>
                  </a:txBody>
                  <a:tcPr/>
                </a:tc>
                <a:tc gridSpan="2">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外國學生數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solidFill>
                      <a:srgbClr val="FFFF00"/>
                    </a:solidFill>
                  </a:tcPr>
                </a:tc>
                <a:tc hMerge="1">
                  <a:txBody>
                    <a:bodyPr/>
                    <a:lstStyle/>
                    <a:p>
                      <a:endParaRPr lang="zh-TW" altLang="en-US"/>
                    </a:p>
                  </a:txBody>
                  <a:tcPr/>
                </a:tc>
                <a:extLst>
                  <a:ext uri="{0D108BD9-81ED-4DB2-BD59-A6C34878D82A}">
                    <a16:rowId xmlns:a16="http://schemas.microsoft.com/office/drawing/2014/main" xmlns="" val="10001"/>
                  </a:ext>
                </a:extLst>
              </a:tr>
              <a:tr h="5698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男</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女</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bl>
          </a:graphicData>
        </a:graphic>
      </p:graphicFrame>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15-2</a:t>
            </a:r>
            <a:r>
              <a:rPr lang="zh-TW" altLang="en-US" sz="3000" dirty="0">
                <a:solidFill>
                  <a:schemeClr val="tx1"/>
                </a:solidFill>
                <a:latin typeface="微軟正黑體" panose="020B0604030504040204" pitchFamily="34" charset="-120"/>
                <a:ea typeface="微軟正黑體" panose="020B0604030504040204" pitchFamily="34" charset="-120"/>
              </a:rPr>
              <a:t>雙語授課學位學程資料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雙</a:t>
            </a:r>
            <a:r>
              <a:rPr kumimoji="0" lang="zh-TW" altLang="en-US" sz="2400" b="1" dirty="0">
                <a:solidFill>
                  <a:srgbClr val="FF0000"/>
                </a:solidFill>
                <a:latin typeface="微軟正黑體" panose="020B0604030504040204" pitchFamily="34" charset="-120"/>
                <a:ea typeface="微軟正黑體" panose="020B0604030504040204" pitchFamily="34" charset="-120"/>
              </a:rPr>
              <a:t>語學位學程修習學生人數</a:t>
            </a: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請填寫實際修該雙語學位學程之學生人數</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修習人數</a:t>
            </a:r>
            <a:r>
              <a:rPr lang="zh-TW" altLang="en-US" sz="2400" dirty="0" smtClean="0">
                <a:latin typeface="微軟正黑體" panose="020B0604030504040204" pitchFamily="34" charset="-120"/>
                <a:ea typeface="微軟正黑體" panose="020B0604030504040204" pitchFamily="34" charset="-120"/>
              </a:rPr>
              <a:t>分別</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本國學生</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外國學生</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進行</a:t>
            </a:r>
            <a:r>
              <a:rPr lang="zh-TW" altLang="en-US" sz="2400" dirty="0">
                <a:latin typeface="微軟正黑體" panose="020B0604030504040204" pitchFamily="34" charset="-120"/>
                <a:ea typeface="微軟正黑體" panose="020B0604030504040204" pitchFamily="34" charset="-120"/>
              </a:rPr>
              <a:t>統計</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修</a:t>
            </a:r>
            <a:r>
              <a:rPr lang="zh-TW" altLang="en-US" sz="2400" dirty="0">
                <a:latin typeface="微軟正黑體" panose="020B0604030504040204" pitchFamily="34" charset="-120"/>
                <a:ea typeface="微軟正黑體" panose="020B0604030504040204" pitchFamily="34" charset="-120"/>
              </a:rPr>
              <a:t>習學生分</a:t>
            </a:r>
            <a:r>
              <a:rPr lang="zh-TW" altLang="en-US" sz="2400" dirty="0" smtClean="0">
                <a:latin typeface="微軟正黑體" panose="020B0604030504040204" pitchFamily="34" charset="-120"/>
                <a:ea typeface="微軟正黑體" panose="020B0604030504040204" pitchFamily="34" charset="-120"/>
              </a:rPr>
              <a:t>列</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男</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女</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進行</a:t>
            </a:r>
            <a:r>
              <a:rPr lang="zh-TW" altLang="en-US" sz="2400" dirty="0">
                <a:latin typeface="微軟正黑體" panose="020B0604030504040204" pitchFamily="34" charset="-120"/>
                <a:ea typeface="微軟正黑體" panose="020B0604030504040204" pitchFamily="34" charset="-120"/>
              </a:rPr>
              <a:t>統計</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a:t>
            </a:r>
            <a:r>
              <a:rPr lang="zh-TW" altLang="en-US" sz="1600" dirty="0" smtClean="0">
                <a:latin typeface="微軟正黑體" panose="020B0604030504040204" pitchFamily="34" charset="-120"/>
                <a:ea typeface="微軟正黑體" panose="020B0604030504040204" pitchFamily="34" charset="-120"/>
              </a:rPr>
              <a:t>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2349179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368813175"/>
              </p:ext>
            </p:extLst>
          </p:nvPr>
        </p:nvGraphicFramePr>
        <p:xfrm>
          <a:off x="490800" y="1257300"/>
          <a:ext cx="11210400" cy="1620000"/>
        </p:xfrm>
        <a:graphic>
          <a:graphicData uri="http://schemas.openxmlformats.org/drawingml/2006/table">
            <a:tbl>
              <a:tblPr firstRow="1" firstCol="1" bandRow="1">
                <a:tableStyleId>{5940675A-B579-460E-94D1-54222C63F5DA}</a:tableStyleId>
              </a:tblPr>
              <a:tblGrid>
                <a:gridCol w="941673">
                  <a:extLst>
                    <a:ext uri="{9D8B030D-6E8A-4147-A177-3AD203B41FA5}">
                      <a16:colId xmlns:a16="http://schemas.microsoft.com/office/drawing/2014/main" xmlns="" val="20000"/>
                    </a:ext>
                  </a:extLst>
                </a:gridCol>
                <a:gridCol w="1742527">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977900">
                  <a:extLst>
                    <a:ext uri="{9D8B030D-6E8A-4147-A177-3AD203B41FA5}">
                      <a16:colId xmlns:a16="http://schemas.microsoft.com/office/drawing/2014/main" xmlns="" val="20004"/>
                    </a:ext>
                  </a:extLst>
                </a:gridCol>
                <a:gridCol w="834529">
                  <a:extLst>
                    <a:ext uri="{9D8B030D-6E8A-4147-A177-3AD203B41FA5}">
                      <a16:colId xmlns:a16="http://schemas.microsoft.com/office/drawing/2014/main" xmlns="" val="20005"/>
                    </a:ext>
                  </a:extLst>
                </a:gridCol>
                <a:gridCol w="1248839">
                  <a:extLst>
                    <a:ext uri="{9D8B030D-6E8A-4147-A177-3AD203B41FA5}">
                      <a16:colId xmlns:a16="http://schemas.microsoft.com/office/drawing/2014/main" xmlns="" val="20006"/>
                    </a:ext>
                  </a:extLst>
                </a:gridCol>
                <a:gridCol w="2340732">
                  <a:extLst>
                    <a:ext uri="{9D8B030D-6E8A-4147-A177-3AD203B41FA5}">
                      <a16:colId xmlns:a16="http://schemas.microsoft.com/office/drawing/2014/main" xmlns="" val="20007"/>
                    </a:ext>
                  </a:extLst>
                </a:gridCol>
              </a:tblGrid>
              <a:tr h="1620000">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境外生獎助學金</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中文名稱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境外生獎助學金</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英文名稱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獎助內容</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申請資格</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類型</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每學年</a:t>
                      </a:r>
                      <a:endParaRPr lang="zh-TW" sz="1800" kern="10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核發次數</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經費來源</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10000"/>
                  </a:ext>
                </a:extLst>
              </a:tr>
            </a:tbl>
          </a:graphicData>
        </a:graphic>
      </p:graphicFrame>
      <p:sp>
        <p:nvSpPr>
          <p:cNvPr id="6" name="投影片編號版面配置區 5"/>
          <p:cNvSpPr>
            <a:spLocks noGrp="1"/>
          </p:cNvSpPr>
          <p:nvPr>
            <p:ph type="sldNum" sz="quarter" idx="12"/>
          </p:nvPr>
        </p:nvSpPr>
        <p:spPr/>
        <p:txBody>
          <a:bodyPr/>
          <a:lstStyle/>
          <a:p>
            <a:fld id="{4FAB73BC-B049-4115-A692-8D63A059BFB8}" type="slidenum">
              <a:rPr lang="en-US" smtClean="0"/>
              <a:t>113</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15-3</a:t>
            </a:r>
            <a:r>
              <a:rPr lang="zh-TW" altLang="en-US" sz="3000" dirty="0" smtClean="0">
                <a:solidFill>
                  <a:schemeClr val="tx1"/>
                </a:solidFill>
                <a:latin typeface="微軟正黑體" panose="020B0604030504040204" pitchFamily="34" charset="-120"/>
                <a:ea typeface="微軟正黑體" panose="020B0604030504040204" pitchFamily="34" charset="-120"/>
              </a:rPr>
              <a:t>境外</a:t>
            </a:r>
            <a:r>
              <a:rPr lang="zh-TW" altLang="en-US" sz="3000" dirty="0">
                <a:solidFill>
                  <a:schemeClr val="tx1"/>
                </a:solidFill>
                <a:latin typeface="微軟正黑體" panose="020B0604030504040204" pitchFamily="34" charset="-120"/>
                <a:ea typeface="微軟正黑體" panose="020B0604030504040204" pitchFamily="34" charset="-120"/>
              </a:rPr>
              <a:t>生獎學金狀況資料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0" name="矩形 15"/>
          <p:cNvSpPr>
            <a:spLocks noChangeArrowheads="1"/>
          </p:cNvSpPr>
          <p:nvPr/>
        </p:nvSpPr>
        <p:spPr bwMode="auto">
          <a:xfrm>
            <a:off x="941406" y="3055919"/>
            <a:ext cx="109267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境外</a:t>
            </a:r>
            <a:r>
              <a:rPr kumimoji="0" lang="zh-TW" altLang="en-US" sz="2400" b="1" dirty="0">
                <a:solidFill>
                  <a:srgbClr val="FF0000"/>
                </a:solidFill>
                <a:latin typeface="微軟正黑體" panose="020B0604030504040204" pitchFamily="34" charset="-120"/>
                <a:ea typeface="微軟正黑體" panose="020B0604030504040204" pitchFamily="34" charset="-120"/>
              </a:rPr>
              <a:t>生獎助學金</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中</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英文</a:t>
            </a:r>
            <a:r>
              <a:rPr kumimoji="0" lang="zh-TW" altLang="en-US" sz="2400" b="1" dirty="0">
                <a:solidFill>
                  <a:srgbClr val="FF0000"/>
                </a:solidFill>
                <a:latin typeface="微軟正黑體" panose="020B0604030504040204" pitchFamily="34" charset="-120"/>
                <a:ea typeface="微軟正黑體" panose="020B0604030504040204" pitchFamily="34" charset="-120"/>
              </a:rPr>
              <a:t>名稱</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填報境外生獎助學金核定</a:t>
            </a:r>
            <a:r>
              <a:rPr lang="zh-TW" altLang="en-US" sz="2400" dirty="0" smtClean="0">
                <a:latin typeface="微軟正黑體" panose="020B0604030504040204" pitchFamily="34" charset="-120"/>
                <a:ea typeface="微軟正黑體" panose="020B0604030504040204" pitchFamily="34" charset="-120"/>
              </a:rPr>
              <a:t>之中、</a:t>
            </a:r>
            <a:r>
              <a:rPr kumimoji="0" lang="zh-TW" altLang="en-US" sz="2400" dirty="0" smtClean="0">
                <a:latin typeface="微軟正黑體" panose="020B0604030504040204" pitchFamily="34" charset="-120"/>
                <a:ea typeface="微軟正黑體" panose="020B0604030504040204" pitchFamily="34" charset="-120"/>
              </a:rPr>
              <a:t>英</a:t>
            </a:r>
            <a:r>
              <a:rPr lang="zh-TW" altLang="en-US" sz="2400" dirty="0" smtClean="0">
                <a:latin typeface="微軟正黑體" panose="020B0604030504040204" pitchFamily="34" charset="-120"/>
                <a:ea typeface="微軟正黑體" panose="020B0604030504040204" pitchFamily="34" charset="-120"/>
              </a:rPr>
              <a:t>文</a:t>
            </a:r>
            <a:r>
              <a:rPr lang="zh-TW" altLang="en-US" sz="2400" dirty="0">
                <a:latin typeface="微軟正黑體" panose="020B0604030504040204" pitchFamily="34" charset="-120"/>
                <a:ea typeface="微軟正黑體" panose="020B0604030504040204" pitchFamily="34" charset="-120"/>
              </a:rPr>
              <a:t>名稱</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a:t>
            </a:r>
            <a:r>
              <a:rPr lang="zh-TW" altLang="en-US" sz="1600" dirty="0" smtClean="0">
                <a:latin typeface="微軟正黑體" panose="020B0604030504040204" pitchFamily="34" charset="-120"/>
                <a:ea typeface="微軟正黑體" panose="020B0604030504040204" pitchFamily="34" charset="-120"/>
              </a:rPr>
              <a:t>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13922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114</a:t>
            </a:fld>
            <a:endParaRPr lang="en-US" dirty="0"/>
          </a:p>
        </p:txBody>
      </p:sp>
      <p:graphicFrame>
        <p:nvGraphicFramePr>
          <p:cNvPr id="10" name="表格 9"/>
          <p:cNvGraphicFramePr>
            <a:graphicFrameLocks noGrp="1"/>
          </p:cNvGraphicFramePr>
          <p:nvPr>
            <p:extLst>
              <p:ext uri="{D42A27DB-BD31-4B8C-83A1-F6EECF244321}">
                <p14:modId xmlns:p14="http://schemas.microsoft.com/office/powerpoint/2010/main" val="298063290"/>
              </p:ext>
            </p:extLst>
          </p:nvPr>
        </p:nvGraphicFramePr>
        <p:xfrm>
          <a:off x="490800" y="1257300"/>
          <a:ext cx="11210400" cy="1620000"/>
        </p:xfrm>
        <a:graphic>
          <a:graphicData uri="http://schemas.openxmlformats.org/drawingml/2006/table">
            <a:tbl>
              <a:tblPr firstRow="1" firstCol="1" bandRow="1">
                <a:tableStyleId>{5940675A-B579-460E-94D1-54222C63F5DA}</a:tableStyleId>
              </a:tblPr>
              <a:tblGrid>
                <a:gridCol w="941673">
                  <a:extLst>
                    <a:ext uri="{9D8B030D-6E8A-4147-A177-3AD203B41FA5}">
                      <a16:colId xmlns:a16="http://schemas.microsoft.com/office/drawing/2014/main" xmlns="" val="20000"/>
                    </a:ext>
                  </a:extLst>
                </a:gridCol>
                <a:gridCol w="1742527">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977900">
                  <a:extLst>
                    <a:ext uri="{9D8B030D-6E8A-4147-A177-3AD203B41FA5}">
                      <a16:colId xmlns:a16="http://schemas.microsoft.com/office/drawing/2014/main" xmlns="" val="20004"/>
                    </a:ext>
                  </a:extLst>
                </a:gridCol>
                <a:gridCol w="834529">
                  <a:extLst>
                    <a:ext uri="{9D8B030D-6E8A-4147-A177-3AD203B41FA5}">
                      <a16:colId xmlns:a16="http://schemas.microsoft.com/office/drawing/2014/main" xmlns="" val="20005"/>
                    </a:ext>
                  </a:extLst>
                </a:gridCol>
                <a:gridCol w="1248839">
                  <a:extLst>
                    <a:ext uri="{9D8B030D-6E8A-4147-A177-3AD203B41FA5}">
                      <a16:colId xmlns:a16="http://schemas.microsoft.com/office/drawing/2014/main" xmlns="" val="20006"/>
                    </a:ext>
                  </a:extLst>
                </a:gridCol>
                <a:gridCol w="2340732">
                  <a:extLst>
                    <a:ext uri="{9D8B030D-6E8A-4147-A177-3AD203B41FA5}">
                      <a16:colId xmlns:a16="http://schemas.microsoft.com/office/drawing/2014/main" xmlns="" val="20007"/>
                    </a:ext>
                  </a:extLst>
                </a:gridCol>
              </a:tblGrid>
              <a:tr h="1620000">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境外生獎助學金</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中文名稱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境外生獎助學金</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英文名稱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獎助內容</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申請資格</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類型</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每學年</a:t>
                      </a:r>
                      <a:endParaRPr lang="zh-TW" sz="1800" kern="10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核發次數</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經費來源</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10000"/>
                  </a:ext>
                </a:extLst>
              </a:tr>
            </a:tbl>
          </a:graphicData>
        </a:graphic>
      </p:graphicFrame>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15-3</a:t>
            </a:r>
            <a:r>
              <a:rPr lang="zh-TW" altLang="en-US" sz="3000" dirty="0" smtClean="0">
                <a:solidFill>
                  <a:schemeClr val="tx1"/>
                </a:solidFill>
                <a:latin typeface="微軟正黑體" panose="020B0604030504040204" pitchFamily="34" charset="-120"/>
                <a:ea typeface="微軟正黑體" panose="020B0604030504040204" pitchFamily="34" charset="-120"/>
              </a:rPr>
              <a:t>境外</a:t>
            </a:r>
            <a:r>
              <a:rPr lang="zh-TW" altLang="en-US" sz="3000" dirty="0">
                <a:solidFill>
                  <a:schemeClr val="tx1"/>
                </a:solidFill>
                <a:latin typeface="微軟正黑體" panose="020B0604030504040204" pitchFamily="34" charset="-120"/>
                <a:ea typeface="微軟正黑體" panose="020B0604030504040204" pitchFamily="34" charset="-120"/>
              </a:rPr>
              <a:t>生獎學金狀況資料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3" name="矩形 15"/>
          <p:cNvSpPr>
            <a:spLocks noChangeArrowheads="1"/>
          </p:cNvSpPr>
          <p:nvPr/>
        </p:nvSpPr>
        <p:spPr bwMode="auto">
          <a:xfrm>
            <a:off x="941406" y="3055919"/>
            <a:ext cx="1092674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獎</a:t>
            </a:r>
            <a:r>
              <a:rPr kumimoji="0" lang="zh-TW" altLang="en-US" sz="2400" b="1" dirty="0">
                <a:solidFill>
                  <a:srgbClr val="FF0000"/>
                </a:solidFill>
                <a:latin typeface="微軟正黑體" panose="020B0604030504040204" pitchFamily="34" charset="-120"/>
                <a:ea typeface="微軟正黑體" panose="020B0604030504040204" pitchFamily="34" charset="-120"/>
              </a:rPr>
              <a:t>助內容</a:t>
            </a: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請填寫境外生獎助學金實際獎助之內容</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例如：</a:t>
            </a:r>
            <a:r>
              <a:rPr lang="en-US" altLang="zh-TW" sz="2400" dirty="0" smtClean="0">
                <a:latin typeface="微軟正黑體" panose="020B0604030504040204" pitchFamily="34" charset="-120"/>
                <a:ea typeface="微軟正黑體" panose="020B0604030504040204" pitchFamily="34" charset="-120"/>
              </a:rPr>
              <a:t>	A.</a:t>
            </a:r>
            <a:r>
              <a:rPr lang="zh-TW" altLang="en-US" sz="2400" dirty="0" smtClean="0">
                <a:latin typeface="微軟正黑體" panose="020B0604030504040204" pitchFamily="34" charset="-120"/>
                <a:ea typeface="微軟正黑體" panose="020B0604030504040204" pitchFamily="34" charset="-120"/>
              </a:rPr>
              <a:t>學費減免</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每月零用金</a:t>
            </a:r>
            <a:r>
              <a:rPr lang="en-US" altLang="zh-TW" sz="2400" dirty="0" smtClean="0">
                <a:latin typeface="微軟正黑體" panose="020B0604030504040204" pitchFamily="34" charset="-120"/>
                <a:ea typeface="微軟正黑體" panose="020B0604030504040204" pitchFamily="34" charset="-120"/>
              </a:rPr>
              <a:t>10000</a:t>
            </a:r>
            <a:r>
              <a:rPr lang="zh-TW" altLang="en-US" sz="2400" dirty="0" smtClean="0">
                <a:latin typeface="微軟正黑體" panose="020B0604030504040204" pitchFamily="34" charset="-120"/>
                <a:ea typeface="微軟正黑體" panose="020B0604030504040204" pitchFamily="34" charset="-120"/>
              </a:rPr>
              <a:t>元；</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			B.</a:t>
            </a:r>
            <a:r>
              <a:rPr lang="zh-TW" altLang="en-US" sz="2400" dirty="0" smtClean="0">
                <a:latin typeface="微軟正黑體" panose="020B0604030504040204" pitchFamily="34" charset="-120"/>
                <a:ea typeface="微軟正黑體" panose="020B0604030504040204" pitchFamily="34" charset="-120"/>
              </a:rPr>
              <a:t>學費減免</a:t>
            </a:r>
            <a:r>
              <a:rPr lang="en-US" altLang="zh-TW" sz="2400" dirty="0" smtClean="0">
                <a:latin typeface="微軟正黑體" panose="020B0604030504040204" pitchFamily="34" charset="-120"/>
                <a:ea typeface="微軟正黑體" panose="020B0604030504040204" pitchFamily="34" charset="-120"/>
              </a:rPr>
              <a:t>1/2+</a:t>
            </a:r>
            <a:r>
              <a:rPr lang="zh-TW" altLang="en-US" sz="2400" dirty="0" smtClean="0">
                <a:latin typeface="微軟正黑體" panose="020B0604030504040204" pitchFamily="34" charset="-120"/>
                <a:ea typeface="微軟正黑體" panose="020B0604030504040204" pitchFamily="34" charset="-120"/>
              </a:rPr>
              <a:t>每月零用金。</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p>
          <a:p>
            <a:pPr marL="1085850" lvl="1" indent="-342900" eaLnBrk="1" hangingPunct="1">
              <a:lnSpc>
                <a:spcPct val="200000"/>
              </a:lnSpc>
              <a:spcBef>
                <a:spcPct val="0"/>
              </a:spcBef>
              <a:buFont typeface="Wingdings" panose="05000000000000000000" pitchFamily="2" charset="2"/>
              <a:buChar char="u"/>
              <a:defRPr/>
            </a:pPr>
            <a:endParaRPr lang="en-US" altLang="zh-TW" sz="20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4790774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115</a:t>
            </a:fld>
            <a:endParaRPr lang="en-US" dirty="0"/>
          </a:p>
        </p:txBody>
      </p:sp>
      <p:graphicFrame>
        <p:nvGraphicFramePr>
          <p:cNvPr id="8" name="表格 7"/>
          <p:cNvGraphicFramePr>
            <a:graphicFrameLocks noGrp="1"/>
          </p:cNvGraphicFramePr>
          <p:nvPr>
            <p:extLst>
              <p:ext uri="{D42A27DB-BD31-4B8C-83A1-F6EECF244321}">
                <p14:modId xmlns:p14="http://schemas.microsoft.com/office/powerpoint/2010/main" val="2496076412"/>
              </p:ext>
            </p:extLst>
          </p:nvPr>
        </p:nvGraphicFramePr>
        <p:xfrm>
          <a:off x="490800" y="1257300"/>
          <a:ext cx="11210400" cy="1620000"/>
        </p:xfrm>
        <a:graphic>
          <a:graphicData uri="http://schemas.openxmlformats.org/drawingml/2006/table">
            <a:tbl>
              <a:tblPr firstRow="1" firstCol="1" bandRow="1">
                <a:tableStyleId>{5940675A-B579-460E-94D1-54222C63F5DA}</a:tableStyleId>
              </a:tblPr>
              <a:tblGrid>
                <a:gridCol w="941673">
                  <a:extLst>
                    <a:ext uri="{9D8B030D-6E8A-4147-A177-3AD203B41FA5}">
                      <a16:colId xmlns:a16="http://schemas.microsoft.com/office/drawing/2014/main" xmlns="" val="20000"/>
                    </a:ext>
                  </a:extLst>
                </a:gridCol>
                <a:gridCol w="1742527">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977900">
                  <a:extLst>
                    <a:ext uri="{9D8B030D-6E8A-4147-A177-3AD203B41FA5}">
                      <a16:colId xmlns:a16="http://schemas.microsoft.com/office/drawing/2014/main" xmlns="" val="20004"/>
                    </a:ext>
                  </a:extLst>
                </a:gridCol>
                <a:gridCol w="834529">
                  <a:extLst>
                    <a:ext uri="{9D8B030D-6E8A-4147-A177-3AD203B41FA5}">
                      <a16:colId xmlns:a16="http://schemas.microsoft.com/office/drawing/2014/main" xmlns="" val="20005"/>
                    </a:ext>
                  </a:extLst>
                </a:gridCol>
                <a:gridCol w="1248839">
                  <a:extLst>
                    <a:ext uri="{9D8B030D-6E8A-4147-A177-3AD203B41FA5}">
                      <a16:colId xmlns:a16="http://schemas.microsoft.com/office/drawing/2014/main" xmlns="" val="20006"/>
                    </a:ext>
                  </a:extLst>
                </a:gridCol>
                <a:gridCol w="2340732">
                  <a:extLst>
                    <a:ext uri="{9D8B030D-6E8A-4147-A177-3AD203B41FA5}">
                      <a16:colId xmlns:a16="http://schemas.microsoft.com/office/drawing/2014/main" xmlns="" val="20007"/>
                    </a:ext>
                  </a:extLst>
                </a:gridCol>
              </a:tblGrid>
              <a:tr h="1620000">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境外生獎助學金</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中文名稱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境外生獎助學金</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英文名稱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獎助內容</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申請資格</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類型</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每學年</a:t>
                      </a:r>
                      <a:endParaRPr lang="zh-TW" sz="1800" kern="10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核發次數</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經費來源</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10000"/>
                  </a:ext>
                </a:extLst>
              </a:tr>
            </a:tbl>
          </a:graphicData>
        </a:graphic>
      </p:graphicFrame>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15-3</a:t>
            </a:r>
            <a:r>
              <a:rPr lang="zh-TW" altLang="en-US" sz="3000" dirty="0" smtClean="0">
                <a:solidFill>
                  <a:schemeClr val="tx1"/>
                </a:solidFill>
                <a:latin typeface="微軟正黑體" panose="020B0604030504040204" pitchFamily="34" charset="-120"/>
                <a:ea typeface="微軟正黑體" panose="020B0604030504040204" pitchFamily="34" charset="-120"/>
              </a:rPr>
              <a:t>境外</a:t>
            </a:r>
            <a:r>
              <a:rPr lang="zh-TW" altLang="en-US" sz="3000" dirty="0">
                <a:solidFill>
                  <a:schemeClr val="tx1"/>
                </a:solidFill>
                <a:latin typeface="微軟正黑體" panose="020B0604030504040204" pitchFamily="34" charset="-120"/>
                <a:ea typeface="微軟正黑體" panose="020B0604030504040204" pitchFamily="34" charset="-120"/>
              </a:rPr>
              <a:t>生獎學金狀況資料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申請資格</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請填寫境外生獎助學金之申請</a:t>
            </a:r>
            <a:r>
              <a:rPr lang="zh-TW" altLang="en-US" sz="2400" dirty="0" smtClean="0">
                <a:latin typeface="微軟正黑體" panose="020B0604030504040204" pitchFamily="34" charset="-120"/>
                <a:ea typeface="微軟正黑體" panose="020B0604030504040204" pitchFamily="34" charset="-120"/>
              </a:rPr>
              <a:t>資格，內容</a:t>
            </a:r>
            <a:r>
              <a:rPr lang="zh-TW" altLang="en-US" sz="2400" dirty="0">
                <a:latin typeface="微軟正黑體" panose="020B0604030504040204" pitchFamily="34" charset="-120"/>
                <a:ea typeface="微軟正黑體" panose="020B0604030504040204" pitchFamily="34" charset="-120"/>
              </a:rPr>
              <a:t>含標點符號以</a:t>
            </a:r>
            <a:r>
              <a:rPr lang="en-US" altLang="zh-TW" sz="2400" dirty="0">
                <a:latin typeface="微軟正黑體" panose="020B0604030504040204" pitchFamily="34" charset="-120"/>
                <a:ea typeface="微軟正黑體" panose="020B0604030504040204" pitchFamily="34" charset="-120"/>
              </a:rPr>
              <a:t>50</a:t>
            </a:r>
            <a:r>
              <a:rPr lang="zh-TW" altLang="en-US" sz="2400" dirty="0">
                <a:latin typeface="微軟正黑體" panose="020B0604030504040204" pitchFamily="34" charset="-120"/>
                <a:ea typeface="微軟正黑體" panose="020B0604030504040204" pitchFamily="34" charset="-120"/>
              </a:rPr>
              <a:t>字為限</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例如：本校國際學生、成績優異者擇優錄取、家境清寒者。</a:t>
            </a:r>
            <a:endParaRPr lang="en-US" altLang="zh-TW" sz="2400" dirty="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a:latin typeface="微軟正黑體" panose="020B0604030504040204" pitchFamily="34" charset="-120"/>
                <a:ea typeface="微軟正黑體" panose="020B0604030504040204" pitchFamily="34" charset="-120"/>
              </a:rPr>
              <a:t>】</a:t>
            </a:r>
          </a:p>
          <a:p>
            <a:pPr eaLnBrk="1" hangingPunct="1">
              <a:lnSpc>
                <a:spcPct val="200000"/>
              </a:lnSpc>
              <a:spcBef>
                <a:spcPct val="0"/>
              </a:spcBef>
              <a:buNone/>
              <a:defRPr/>
            </a:pPr>
            <a:endParaRPr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8097748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116</a:t>
            </a:fld>
            <a:endParaRPr lang="en-US" dirty="0"/>
          </a:p>
        </p:txBody>
      </p:sp>
      <p:sp>
        <p:nvSpPr>
          <p:cNvPr id="8" name="投影片編號版面配置區 6"/>
          <p:cNvSpPr txBox="1">
            <a:spLocks/>
          </p:cNvSpPr>
          <p:nvPr/>
        </p:nvSpPr>
        <p:spPr>
          <a:xfrm>
            <a:off x="10485783" y="6503131"/>
            <a:ext cx="1706217" cy="365125"/>
          </a:xfrm>
          <a:prstGeom prst="rect">
            <a:avLst/>
          </a:prstGeom>
        </p:spPr>
        <p:txBody>
          <a:bodyPr vert="horz" lIns="91440" tIns="45720" rIns="91440" bIns="45720" rtlCol="0" anchor="ctr"/>
          <a:lstStyle>
            <a:defPPr>
              <a:defRPr lang="en-US"/>
            </a:defPPr>
            <a:lvl1pPr marL="0" algn="r" defTabSz="457200" rtl="0" eaLnBrk="1" latinLnBrk="0" hangingPunct="1">
              <a:defRPr lang="en-US" sz="1800" b="1" kern="1200" smtClean="0">
                <a:solidFill>
                  <a:schemeClr val="tx1"/>
                </a:solidFill>
                <a:latin typeface="微軟正黑體" panose="020B0604030504040204" pitchFamily="34" charset="-120"/>
                <a:ea typeface="微軟正黑體" panose="020B0604030504040204" pitchFamily="34" charset="-12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altLang="zh-TW" smtClean="0"/>
              <a:pPr/>
              <a:t>116</a:t>
            </a:fld>
            <a:endParaRPr lang="zh-TW" altLang="en-US" dirty="0"/>
          </a:p>
        </p:txBody>
      </p:sp>
      <p:graphicFrame>
        <p:nvGraphicFramePr>
          <p:cNvPr id="9" name="表格 8"/>
          <p:cNvGraphicFramePr>
            <a:graphicFrameLocks noGrp="1"/>
          </p:cNvGraphicFramePr>
          <p:nvPr>
            <p:extLst>
              <p:ext uri="{D42A27DB-BD31-4B8C-83A1-F6EECF244321}">
                <p14:modId xmlns:p14="http://schemas.microsoft.com/office/powerpoint/2010/main" val="1157716037"/>
              </p:ext>
            </p:extLst>
          </p:nvPr>
        </p:nvGraphicFramePr>
        <p:xfrm>
          <a:off x="490800" y="1257300"/>
          <a:ext cx="11210400" cy="1620000"/>
        </p:xfrm>
        <a:graphic>
          <a:graphicData uri="http://schemas.openxmlformats.org/drawingml/2006/table">
            <a:tbl>
              <a:tblPr firstRow="1" firstCol="1" bandRow="1">
                <a:tableStyleId>{5940675A-B579-460E-94D1-54222C63F5DA}</a:tableStyleId>
              </a:tblPr>
              <a:tblGrid>
                <a:gridCol w="941673">
                  <a:extLst>
                    <a:ext uri="{9D8B030D-6E8A-4147-A177-3AD203B41FA5}">
                      <a16:colId xmlns:a16="http://schemas.microsoft.com/office/drawing/2014/main" xmlns="" val="20000"/>
                    </a:ext>
                  </a:extLst>
                </a:gridCol>
                <a:gridCol w="1742527">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977900">
                  <a:extLst>
                    <a:ext uri="{9D8B030D-6E8A-4147-A177-3AD203B41FA5}">
                      <a16:colId xmlns:a16="http://schemas.microsoft.com/office/drawing/2014/main" xmlns="" val="20004"/>
                    </a:ext>
                  </a:extLst>
                </a:gridCol>
                <a:gridCol w="834529">
                  <a:extLst>
                    <a:ext uri="{9D8B030D-6E8A-4147-A177-3AD203B41FA5}">
                      <a16:colId xmlns:a16="http://schemas.microsoft.com/office/drawing/2014/main" xmlns="" val="20005"/>
                    </a:ext>
                  </a:extLst>
                </a:gridCol>
                <a:gridCol w="1248839">
                  <a:extLst>
                    <a:ext uri="{9D8B030D-6E8A-4147-A177-3AD203B41FA5}">
                      <a16:colId xmlns:a16="http://schemas.microsoft.com/office/drawing/2014/main" xmlns="" val="20006"/>
                    </a:ext>
                  </a:extLst>
                </a:gridCol>
                <a:gridCol w="2340732">
                  <a:extLst>
                    <a:ext uri="{9D8B030D-6E8A-4147-A177-3AD203B41FA5}">
                      <a16:colId xmlns:a16="http://schemas.microsoft.com/office/drawing/2014/main" xmlns="" val="20007"/>
                    </a:ext>
                  </a:extLst>
                </a:gridCol>
              </a:tblGrid>
              <a:tr h="1620000">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境外生獎助學金</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中文名稱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境外生獎助學金</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英文名稱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獎助內容</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申請資格</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類型</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每學年</a:t>
                      </a:r>
                      <a:endParaRPr lang="zh-TW" sz="1800" kern="10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核發次數</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經費來源</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10000"/>
                  </a:ext>
                </a:extLst>
              </a:tr>
            </a:tbl>
          </a:graphicData>
        </a:graphic>
      </p:graphicFrame>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15-3</a:t>
            </a:r>
            <a:r>
              <a:rPr lang="zh-TW" altLang="en-US" sz="3000" dirty="0" smtClean="0">
                <a:solidFill>
                  <a:schemeClr val="tx1"/>
                </a:solidFill>
                <a:latin typeface="微軟正黑體" panose="020B0604030504040204" pitchFamily="34" charset="-120"/>
                <a:ea typeface="微軟正黑體" panose="020B0604030504040204" pitchFamily="34" charset="-120"/>
              </a:rPr>
              <a:t>境外</a:t>
            </a:r>
            <a:r>
              <a:rPr lang="zh-TW" altLang="en-US" sz="3000" dirty="0">
                <a:solidFill>
                  <a:schemeClr val="tx1"/>
                </a:solidFill>
                <a:latin typeface="微軟正黑體" panose="020B0604030504040204" pitchFamily="34" charset="-120"/>
                <a:ea typeface="微軟正黑體" panose="020B0604030504040204" pitchFamily="34" charset="-120"/>
              </a:rPr>
              <a:t>生獎學金狀況資料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類型（可複選）</a:t>
            </a: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請勾</a:t>
            </a:r>
            <a:r>
              <a:rPr lang="zh-TW" altLang="en-US" sz="2400" dirty="0" smtClean="0">
                <a:latin typeface="微軟正黑體" panose="020B0604030504040204" pitchFamily="34" charset="-120"/>
                <a:ea typeface="微軟正黑體" panose="020B0604030504040204" pitchFamily="34" charset="-120"/>
              </a:rPr>
              <a:t>選境外</a:t>
            </a:r>
            <a:r>
              <a:rPr lang="zh-TW" altLang="en-US" sz="2400" dirty="0">
                <a:latin typeface="微軟正黑體" panose="020B0604030504040204" pitchFamily="34" charset="-120"/>
                <a:ea typeface="微軟正黑體" panose="020B0604030504040204" pitchFamily="34" charset="-120"/>
              </a:rPr>
              <a:t>生獎助學金之</a:t>
            </a:r>
            <a:r>
              <a:rPr lang="zh-TW" altLang="en-US" sz="2400" dirty="0" smtClean="0">
                <a:latin typeface="微軟正黑體" panose="020B0604030504040204" pitchFamily="34" charset="-120"/>
                <a:ea typeface="微軟正黑體" panose="020B0604030504040204" pitchFamily="34" charset="-120"/>
              </a:rPr>
              <a:t>類型：</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獎學金</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助學金</a:t>
            </a:r>
            <a:r>
              <a:rPr lang="en-US" altLang="zh-TW"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費用減免</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	</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類型</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與</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獎助內容</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需一致。</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a:latin typeface="微軟正黑體" panose="020B0604030504040204" pitchFamily="34" charset="-120"/>
                <a:ea typeface="微軟正黑體" panose="020B0604030504040204" pitchFamily="34" charset="-120"/>
              </a:rPr>
              <a:t>】</a:t>
            </a:r>
          </a:p>
          <a:p>
            <a:pPr eaLnBrk="1" hangingPunct="1">
              <a:lnSpc>
                <a:spcPct val="200000"/>
              </a:lnSpc>
              <a:spcBef>
                <a:spcPct val="0"/>
              </a:spcBef>
              <a:buNone/>
              <a:defRPr/>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4184118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117</a:t>
            </a:fld>
            <a:endParaRPr lang="en-US" dirty="0"/>
          </a:p>
        </p:txBody>
      </p:sp>
      <p:graphicFrame>
        <p:nvGraphicFramePr>
          <p:cNvPr id="8" name="表格 7"/>
          <p:cNvGraphicFramePr>
            <a:graphicFrameLocks noGrp="1"/>
          </p:cNvGraphicFramePr>
          <p:nvPr>
            <p:extLst>
              <p:ext uri="{D42A27DB-BD31-4B8C-83A1-F6EECF244321}">
                <p14:modId xmlns:p14="http://schemas.microsoft.com/office/powerpoint/2010/main" val="2033760463"/>
              </p:ext>
            </p:extLst>
          </p:nvPr>
        </p:nvGraphicFramePr>
        <p:xfrm>
          <a:off x="490800" y="1257300"/>
          <a:ext cx="11210400" cy="1620000"/>
        </p:xfrm>
        <a:graphic>
          <a:graphicData uri="http://schemas.openxmlformats.org/drawingml/2006/table">
            <a:tbl>
              <a:tblPr firstRow="1" firstCol="1" bandRow="1">
                <a:tableStyleId>{5940675A-B579-460E-94D1-54222C63F5DA}</a:tableStyleId>
              </a:tblPr>
              <a:tblGrid>
                <a:gridCol w="941673">
                  <a:extLst>
                    <a:ext uri="{9D8B030D-6E8A-4147-A177-3AD203B41FA5}">
                      <a16:colId xmlns:a16="http://schemas.microsoft.com/office/drawing/2014/main" xmlns="" val="20000"/>
                    </a:ext>
                  </a:extLst>
                </a:gridCol>
                <a:gridCol w="1742527">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977900">
                  <a:extLst>
                    <a:ext uri="{9D8B030D-6E8A-4147-A177-3AD203B41FA5}">
                      <a16:colId xmlns:a16="http://schemas.microsoft.com/office/drawing/2014/main" xmlns="" val="20004"/>
                    </a:ext>
                  </a:extLst>
                </a:gridCol>
                <a:gridCol w="834529">
                  <a:extLst>
                    <a:ext uri="{9D8B030D-6E8A-4147-A177-3AD203B41FA5}">
                      <a16:colId xmlns:a16="http://schemas.microsoft.com/office/drawing/2014/main" xmlns="" val="20005"/>
                    </a:ext>
                  </a:extLst>
                </a:gridCol>
                <a:gridCol w="1248839">
                  <a:extLst>
                    <a:ext uri="{9D8B030D-6E8A-4147-A177-3AD203B41FA5}">
                      <a16:colId xmlns:a16="http://schemas.microsoft.com/office/drawing/2014/main" xmlns="" val="20006"/>
                    </a:ext>
                  </a:extLst>
                </a:gridCol>
                <a:gridCol w="2340732">
                  <a:extLst>
                    <a:ext uri="{9D8B030D-6E8A-4147-A177-3AD203B41FA5}">
                      <a16:colId xmlns:a16="http://schemas.microsoft.com/office/drawing/2014/main" xmlns="" val="20007"/>
                    </a:ext>
                  </a:extLst>
                </a:gridCol>
              </a:tblGrid>
              <a:tr h="1620000">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境外生獎助學金</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中文名稱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境外生獎助學金</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英文名稱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獎助內容</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申請資格</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類型</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每學年</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核發次數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經費來源</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15-3</a:t>
            </a:r>
            <a:r>
              <a:rPr lang="zh-TW" altLang="en-US" sz="3000" dirty="0" smtClean="0">
                <a:solidFill>
                  <a:schemeClr val="tx1"/>
                </a:solidFill>
                <a:latin typeface="微軟正黑體" panose="020B0604030504040204" pitchFamily="34" charset="-120"/>
                <a:ea typeface="微軟正黑體" panose="020B0604030504040204" pitchFamily="34" charset="-120"/>
              </a:rPr>
              <a:t>境外</a:t>
            </a:r>
            <a:r>
              <a:rPr lang="zh-TW" altLang="en-US" sz="3000" dirty="0">
                <a:solidFill>
                  <a:schemeClr val="tx1"/>
                </a:solidFill>
                <a:latin typeface="微軟正黑體" panose="020B0604030504040204" pitchFamily="34" charset="-120"/>
                <a:ea typeface="微軟正黑體" panose="020B0604030504040204" pitchFamily="34" charset="-120"/>
              </a:rPr>
              <a:t>生獎學金狀況資料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每</a:t>
            </a:r>
            <a:r>
              <a:rPr kumimoji="0" lang="zh-TW" altLang="en-US" sz="2400" b="1" dirty="0">
                <a:solidFill>
                  <a:srgbClr val="FF0000"/>
                </a:solidFill>
                <a:latin typeface="微軟正黑體" panose="020B0604030504040204" pitchFamily="34" charset="-120"/>
                <a:ea typeface="微軟正黑體" panose="020B0604030504040204" pitchFamily="34" charset="-120"/>
              </a:rPr>
              <a:t>學年核發次數</a:t>
            </a: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請填寫該學年度核發該筆境外生獎助學金之核發次數</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638693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118</a:t>
            </a:fld>
            <a:endParaRPr lang="en-US" dirty="0"/>
          </a:p>
        </p:txBody>
      </p:sp>
      <p:graphicFrame>
        <p:nvGraphicFramePr>
          <p:cNvPr id="8" name="表格 7"/>
          <p:cNvGraphicFramePr>
            <a:graphicFrameLocks noGrp="1"/>
          </p:cNvGraphicFramePr>
          <p:nvPr>
            <p:extLst>
              <p:ext uri="{D42A27DB-BD31-4B8C-83A1-F6EECF244321}">
                <p14:modId xmlns:p14="http://schemas.microsoft.com/office/powerpoint/2010/main" val="2610067759"/>
              </p:ext>
            </p:extLst>
          </p:nvPr>
        </p:nvGraphicFramePr>
        <p:xfrm>
          <a:off x="490800" y="1257300"/>
          <a:ext cx="11210400" cy="1620000"/>
        </p:xfrm>
        <a:graphic>
          <a:graphicData uri="http://schemas.openxmlformats.org/drawingml/2006/table">
            <a:tbl>
              <a:tblPr firstRow="1" firstCol="1" bandRow="1">
                <a:tableStyleId>{5940675A-B579-460E-94D1-54222C63F5DA}</a:tableStyleId>
              </a:tblPr>
              <a:tblGrid>
                <a:gridCol w="941673">
                  <a:extLst>
                    <a:ext uri="{9D8B030D-6E8A-4147-A177-3AD203B41FA5}">
                      <a16:colId xmlns:a16="http://schemas.microsoft.com/office/drawing/2014/main" xmlns="" val="20000"/>
                    </a:ext>
                  </a:extLst>
                </a:gridCol>
                <a:gridCol w="1742527">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977900">
                  <a:extLst>
                    <a:ext uri="{9D8B030D-6E8A-4147-A177-3AD203B41FA5}">
                      <a16:colId xmlns:a16="http://schemas.microsoft.com/office/drawing/2014/main" xmlns="" val="20004"/>
                    </a:ext>
                  </a:extLst>
                </a:gridCol>
                <a:gridCol w="834529">
                  <a:extLst>
                    <a:ext uri="{9D8B030D-6E8A-4147-A177-3AD203B41FA5}">
                      <a16:colId xmlns:a16="http://schemas.microsoft.com/office/drawing/2014/main" xmlns="" val="20005"/>
                    </a:ext>
                  </a:extLst>
                </a:gridCol>
                <a:gridCol w="1248839">
                  <a:extLst>
                    <a:ext uri="{9D8B030D-6E8A-4147-A177-3AD203B41FA5}">
                      <a16:colId xmlns:a16="http://schemas.microsoft.com/office/drawing/2014/main" xmlns="" val="20006"/>
                    </a:ext>
                  </a:extLst>
                </a:gridCol>
                <a:gridCol w="2340732">
                  <a:extLst>
                    <a:ext uri="{9D8B030D-6E8A-4147-A177-3AD203B41FA5}">
                      <a16:colId xmlns:a16="http://schemas.microsoft.com/office/drawing/2014/main" xmlns="" val="20007"/>
                    </a:ext>
                  </a:extLst>
                </a:gridCol>
              </a:tblGrid>
              <a:tr h="1620000">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境外生獎助學金</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中文名稱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境外生獎助學金</a:t>
                      </a:r>
                      <a:endParaRPr 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英文名稱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獎助內容</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申請資格</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類型</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每學年</a:t>
                      </a:r>
                      <a:endParaRPr lang="zh-TW" sz="1800" kern="10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0">
                          <a:solidFill>
                            <a:schemeClr val="tx1"/>
                          </a:solidFill>
                          <a:effectLst/>
                          <a:latin typeface="微軟正黑體" panose="020B0604030504040204" pitchFamily="34" charset="-120"/>
                          <a:ea typeface="微軟正黑體" panose="020B0604030504040204" pitchFamily="34" charset="-120"/>
                        </a:rPr>
                        <a:t>核發次數</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經費來源</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15-3</a:t>
            </a:r>
            <a:r>
              <a:rPr lang="zh-TW" altLang="en-US" sz="3000" dirty="0" smtClean="0">
                <a:solidFill>
                  <a:schemeClr val="tx1"/>
                </a:solidFill>
                <a:latin typeface="微軟正黑體" panose="020B0604030504040204" pitchFamily="34" charset="-120"/>
                <a:ea typeface="微軟正黑體" panose="020B0604030504040204" pitchFamily="34" charset="-120"/>
              </a:rPr>
              <a:t>境外</a:t>
            </a:r>
            <a:r>
              <a:rPr lang="zh-TW" altLang="en-US" sz="3000" dirty="0">
                <a:solidFill>
                  <a:schemeClr val="tx1"/>
                </a:solidFill>
                <a:latin typeface="微軟正黑體" panose="020B0604030504040204" pitchFamily="34" charset="-120"/>
                <a:ea typeface="微軟正黑體" panose="020B0604030504040204" pitchFamily="34" charset="-120"/>
              </a:rPr>
              <a:t>生獎學金狀況資料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經費</a:t>
            </a:r>
            <a:r>
              <a:rPr kumimoji="0" lang="zh-TW" altLang="en-US" sz="2400" b="1" dirty="0">
                <a:solidFill>
                  <a:srgbClr val="FF0000"/>
                </a:solidFill>
                <a:latin typeface="微軟正黑體" panose="020B0604030504040204" pitchFamily="34" charset="-120"/>
                <a:ea typeface="微軟正黑體" panose="020B0604030504040204" pitchFamily="34" charset="-120"/>
              </a:rPr>
              <a:t>來源</a:t>
            </a: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經費來源之機關分類，請</a:t>
            </a:r>
            <a:r>
              <a:rPr lang="zh-TW" altLang="en-US" sz="2400" dirty="0" smtClean="0">
                <a:latin typeface="微軟正黑體" panose="020B0604030504040204" pitchFamily="34" charset="-120"/>
                <a:ea typeface="微軟正黑體" panose="020B0604030504040204" pitchFamily="34" charset="-120"/>
              </a:rPr>
              <a:t>由下拉式選項選擇：</a:t>
            </a:r>
            <a:endParaRPr lang="en-US" altLang="zh-TW" sz="2400" dirty="0" smtClean="0">
              <a:latin typeface="微軟正黑體" panose="020B0604030504040204" pitchFamily="34" charset="-120"/>
              <a:ea typeface="微軟正黑體" panose="020B0604030504040204" pitchFamily="34" charset="-120"/>
            </a:endParaRPr>
          </a:p>
          <a:p>
            <a:pPr indent="266700" eaLnBrk="1" hangingPunct="1">
              <a:lnSpc>
                <a:spcPct val="20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教育部</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a:t>【</a:t>
            </a:r>
            <a:r>
              <a:rPr lang="zh-TW" altLang="en-US" sz="2400" dirty="0" smtClean="0">
                <a:latin typeface="微軟正黑體" panose="020B0604030504040204" pitchFamily="34" charset="-120"/>
                <a:ea typeface="微軟正黑體" panose="020B0604030504040204" pitchFamily="34" charset="-120"/>
              </a:rPr>
              <a:t>外交部</a:t>
            </a:r>
            <a:r>
              <a:rPr lang="en-US" altLang="zh-TW" sz="2400" dirty="0"/>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t>【</a:t>
            </a:r>
            <a:r>
              <a:rPr lang="zh-TW" altLang="en-US" sz="2400" dirty="0" smtClean="0">
                <a:latin typeface="微軟正黑體" panose="020B0604030504040204" pitchFamily="34" charset="-120"/>
                <a:ea typeface="微軟正黑體" panose="020B0604030504040204" pitchFamily="34" charset="-120"/>
              </a:rPr>
              <a:t>學校</a:t>
            </a:r>
            <a:r>
              <a:rPr lang="zh-TW" altLang="en-US" sz="2400" dirty="0">
                <a:latin typeface="微軟正黑體" panose="020B0604030504040204" pitchFamily="34" charset="-120"/>
                <a:ea typeface="微軟正黑體" panose="020B0604030504040204" pitchFamily="34" charset="-120"/>
              </a:rPr>
              <a:t>自</a:t>
            </a:r>
            <a:r>
              <a:rPr lang="zh-TW" altLang="en-US" sz="2400" dirty="0" smtClean="0">
                <a:latin typeface="微軟正黑體" panose="020B0604030504040204" pitchFamily="34" charset="-120"/>
                <a:ea typeface="微軟正黑體" panose="020B0604030504040204" pitchFamily="34" charset="-120"/>
              </a:rPr>
              <a:t>籌款</a:t>
            </a:r>
            <a:r>
              <a:rPr lang="en-US" altLang="zh-TW" sz="2400" dirty="0"/>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a:t>【</a:t>
            </a:r>
            <a:r>
              <a:rPr lang="zh-TW" altLang="en-US" sz="2400" dirty="0" smtClean="0">
                <a:latin typeface="微軟正黑體" panose="020B0604030504040204" pitchFamily="34" charset="-120"/>
                <a:ea typeface="微軟正黑體" panose="020B0604030504040204" pitchFamily="34" charset="-120"/>
              </a:rPr>
              <a:t>政府</a:t>
            </a:r>
            <a:r>
              <a:rPr lang="zh-TW" altLang="en-US" sz="2400" dirty="0">
                <a:latin typeface="微軟正黑體" panose="020B0604030504040204" pitchFamily="34" charset="-120"/>
                <a:ea typeface="微軟正黑體" panose="020B0604030504040204" pitchFamily="34" charset="-120"/>
              </a:rPr>
              <a:t>其他</a:t>
            </a:r>
            <a:r>
              <a:rPr lang="zh-TW" altLang="en-US" sz="2400" dirty="0" smtClean="0">
                <a:latin typeface="微軟正黑體" panose="020B0604030504040204" pitchFamily="34" charset="-120"/>
                <a:ea typeface="微軟正黑體" panose="020B0604030504040204" pitchFamily="34" charset="-120"/>
              </a:rPr>
              <a:t>部會</a:t>
            </a:r>
            <a:r>
              <a:rPr lang="en-US" altLang="zh-TW" sz="2400" dirty="0" smtClean="0"/>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01624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275" y="1093136"/>
            <a:ext cx="11114087" cy="954107"/>
          </a:xfrm>
          <a:prstGeom prst="rect">
            <a:avLst/>
          </a:prstGeom>
        </p:spPr>
        <p:txBody>
          <a:bodyPr wrap="square">
            <a:spAutoFit/>
          </a:bodyPr>
          <a:lstStyle/>
          <a:p>
            <a:pPr marL="457200" indent="-457200">
              <a:buFont typeface="Wingdings" panose="05000000000000000000" pitchFamily="2" charset="2"/>
              <a:buChar char="u"/>
            </a:pPr>
            <a:r>
              <a:rPr lang="zh-TW" altLang="en-US" sz="2800" b="1" kern="100" dirty="0">
                <a:latin typeface="微軟正黑體" panose="020B0604030504040204" pitchFamily="34" charset="-120"/>
                <a:ea typeface="微軟正黑體" panose="020B0604030504040204" pitchFamily="34" charset="-120"/>
              </a:rPr>
              <a:t>開放瀏覽總量管制</a:t>
            </a:r>
            <a:r>
              <a:rPr lang="zh-TW" altLang="en-US" sz="2800" b="1" kern="100" dirty="0" smtClean="0">
                <a:latin typeface="微軟正黑體" panose="020B0604030504040204" pitchFamily="34" charset="-120"/>
                <a:ea typeface="微軟正黑體" panose="020B0604030504040204" pitchFamily="34" charset="-120"/>
              </a:rPr>
              <a:t>報表：</a:t>
            </a:r>
            <a:endParaRPr lang="en-US" altLang="zh-TW" sz="2800" b="1" kern="100" dirty="0" smtClean="0">
              <a:latin typeface="微軟正黑體" panose="020B0604030504040204" pitchFamily="34" charset="-120"/>
              <a:ea typeface="微軟正黑體" panose="020B0604030504040204" pitchFamily="34" charset="-120"/>
            </a:endParaRPr>
          </a:p>
          <a:p>
            <a:pPr>
              <a:spcAft>
                <a:spcPts val="0"/>
              </a:spcAft>
            </a:pPr>
            <a:r>
              <a:rPr lang="en-US" altLang="zh-TW" sz="2800" kern="100" smtClean="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04/05</a:t>
            </a:r>
            <a:r>
              <a:rPr lang="zh-TW" altLang="zh-TW" sz="2800" kern="100" dirty="0" smtClean="0">
                <a:latin typeface="微軟正黑體" panose="020B0604030504040204" pitchFamily="34" charset="-120"/>
                <a:ea typeface="微軟正黑體" panose="020B0604030504040204" pitchFamily="34" charset="-120"/>
              </a:rPr>
              <a:t>上午</a:t>
            </a:r>
            <a:r>
              <a:rPr lang="en-US" altLang="zh-TW" sz="2800" kern="100" dirty="0" smtClean="0">
                <a:latin typeface="微軟正黑體" panose="020B0604030504040204" pitchFamily="34" charset="-120"/>
                <a:ea typeface="微軟正黑體" panose="020B0604030504040204" pitchFamily="34" charset="-120"/>
              </a:rPr>
              <a:t>09</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 </a:t>
            </a:r>
            <a:r>
              <a:rPr lang="en-US" altLang="zh-TW" sz="2800" kern="100" smtClean="0">
                <a:latin typeface="微軟正黑體" panose="020B0604030504040204" pitchFamily="34" charset="-120"/>
                <a:ea typeface="微軟正黑體" panose="020B0604030504040204" pitchFamily="34" charset="-120"/>
              </a:rPr>
              <a:t>~</a:t>
            </a:r>
            <a:r>
              <a:rPr lang="zh-TW" altLang="en-US" sz="2800" kern="100" smtClean="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04/28</a:t>
            </a:r>
            <a:r>
              <a:rPr lang="zh-TW" altLang="zh-TW" sz="2800" kern="100" dirty="0" smtClean="0">
                <a:latin typeface="微軟正黑體" panose="020B0604030504040204" pitchFamily="34" charset="-120"/>
                <a:ea typeface="微軟正黑體" panose="020B0604030504040204" pitchFamily="34" charset="-120"/>
              </a:rPr>
              <a:t>下午</a:t>
            </a:r>
            <a:r>
              <a:rPr lang="en-US" altLang="zh-TW" sz="2800" kern="100" dirty="0" smtClean="0">
                <a:latin typeface="微軟正黑體" panose="020B0604030504040204" pitchFamily="34" charset="-120"/>
                <a:ea typeface="微軟正黑體" panose="020B0604030504040204" pitchFamily="34" charset="-120"/>
              </a:rPr>
              <a:t>05</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a:t>
            </a:r>
            <a:endParaRPr lang="zh-TW" altLang="zh-TW" sz="2800" kern="100" dirty="0">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202406" y="0"/>
            <a:ext cx="11787187" cy="1356360"/>
          </a:xfrm>
        </p:spPr>
        <p:txBody>
          <a:bodyPr>
            <a:normAutofit/>
          </a:bodyPr>
          <a:lstStyle/>
          <a:p>
            <a:r>
              <a:rPr lang="en-US" altLang="zh-TW" sz="4800" b="1" dirty="0">
                <a:solidFill>
                  <a:schemeClr val="tx1">
                    <a:lumMod val="75000"/>
                    <a:lumOff val="25000"/>
                  </a:schemeClr>
                </a:solidFill>
                <a:latin typeface="微軟正黑體" panose="020B0604030504040204" pitchFamily="34" charset="-120"/>
              </a:rPr>
              <a:t>3</a:t>
            </a:r>
            <a:r>
              <a:rPr lang="zh-TW" altLang="en-US" sz="4800" b="1" dirty="0" smtClean="0">
                <a:solidFill>
                  <a:schemeClr val="tx1">
                    <a:lumMod val="75000"/>
                    <a:lumOff val="25000"/>
                  </a:schemeClr>
                </a:solidFill>
                <a:latin typeface="微軟正黑體" panose="020B0604030504040204" pitchFamily="34" charset="-120"/>
              </a:rPr>
              <a:t>、作業時程</a:t>
            </a:r>
            <a:r>
              <a:rPr lang="en-US" altLang="zh-TW" sz="4800" b="1" dirty="0" smtClean="0">
                <a:solidFill>
                  <a:schemeClr val="tx1">
                    <a:lumMod val="75000"/>
                    <a:lumOff val="25000"/>
                  </a:schemeClr>
                </a:solidFill>
                <a:latin typeface="微軟正黑體" panose="020B0604030504040204" pitchFamily="34" charset="-120"/>
              </a:rPr>
              <a:t>-</a:t>
            </a:r>
            <a:r>
              <a:rPr lang="zh-TW" altLang="en-US" sz="4800" b="1" dirty="0" smtClean="0">
                <a:solidFill>
                  <a:schemeClr val="tx1">
                    <a:lumMod val="75000"/>
                    <a:lumOff val="25000"/>
                  </a:schemeClr>
                </a:solidFill>
                <a:latin typeface="微軟正黑體" panose="020B0604030504040204" pitchFamily="34" charset="-120"/>
              </a:rPr>
              <a:t>開放瀏覽總量管制報表</a:t>
            </a:r>
            <a:endParaRPr lang="zh-TW" altLang="en-US" sz="4800" dirty="0">
              <a:latin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11</a:t>
            </a:fld>
            <a:endParaRPr lang="en-US" dirty="0"/>
          </a:p>
        </p:txBody>
      </p:sp>
      <p:graphicFrame>
        <p:nvGraphicFramePr>
          <p:cNvPr id="12" name="表格 11"/>
          <p:cNvGraphicFramePr>
            <a:graphicFrameLocks noGrp="1"/>
          </p:cNvGraphicFramePr>
          <p:nvPr>
            <p:extLst>
              <p:ext uri="{D42A27DB-BD31-4B8C-83A1-F6EECF244321}">
                <p14:modId xmlns:p14="http://schemas.microsoft.com/office/powerpoint/2010/main" val="813229213"/>
              </p:ext>
            </p:extLst>
          </p:nvPr>
        </p:nvGraphicFramePr>
        <p:xfrm>
          <a:off x="3460752" y="2452838"/>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568268">
                <a:tc gridSpan="7">
                  <a:txBody>
                    <a:bodyPr/>
                    <a:lstStyle/>
                    <a:p>
                      <a:pPr algn="ctr"/>
                      <a:r>
                        <a:rPr lang="en-US" altLang="zh-TW" sz="2800" b="1" dirty="0" smtClean="0">
                          <a:latin typeface="微軟正黑體" pitchFamily="34" charset="-120"/>
                          <a:ea typeface="微軟正黑體" pitchFamily="34" charset="-120"/>
                        </a:rPr>
                        <a:t>4</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20912">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88648">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4823955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119</a:t>
            </a:fld>
            <a:endParaRPr lang="en-US" dirty="0"/>
          </a:p>
        </p:txBody>
      </p:sp>
      <p:sp>
        <p:nvSpPr>
          <p:cNvPr id="8" name="矩形 15"/>
          <p:cNvSpPr>
            <a:spLocks noChangeArrowheads="1"/>
          </p:cNvSpPr>
          <p:nvPr/>
        </p:nvSpPr>
        <p:spPr bwMode="auto">
          <a:xfrm>
            <a:off x="941406" y="3055919"/>
            <a:ext cx="109267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國家</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a:t>
            </a:r>
            <a:r>
              <a:rPr lang="zh-TW" altLang="en-US" sz="2400" dirty="0" smtClean="0">
                <a:latin typeface="微軟正黑體" panose="020B0604030504040204" pitchFamily="34" charset="-120"/>
                <a:ea typeface="微軟正黑體" panose="020B0604030504040204" pitchFamily="34" charset="-120"/>
              </a:rPr>
              <a:t>由下拉式選項選擇</a:t>
            </a:r>
            <a:r>
              <a:rPr lang="zh-TW" altLang="en-US" sz="2400" dirty="0">
                <a:latin typeface="微軟正黑體" panose="020B0604030504040204" pitchFamily="34" charset="-120"/>
                <a:ea typeface="微軟正黑體" panose="020B0604030504040204" pitchFamily="34" charset="-120"/>
              </a:rPr>
              <a:t>該國際學術交流之國家別</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15-4</a:t>
            </a:r>
            <a:r>
              <a:rPr lang="zh-TW" altLang="en-US" sz="3000" dirty="0">
                <a:solidFill>
                  <a:schemeClr val="tx1"/>
                </a:solidFill>
                <a:latin typeface="微軟正黑體" panose="020B0604030504040204" pitchFamily="34" charset="-120"/>
                <a:ea typeface="微軟正黑體" panose="020B0604030504040204" pitchFamily="34" charset="-120"/>
              </a:rPr>
              <a:t>國際學術交流現況資料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631277126"/>
              </p:ext>
            </p:extLst>
          </p:nvPr>
        </p:nvGraphicFramePr>
        <p:xfrm>
          <a:off x="490800" y="1088356"/>
          <a:ext cx="11210400" cy="1620000"/>
        </p:xfrm>
        <a:graphic>
          <a:graphicData uri="http://schemas.openxmlformats.org/drawingml/2006/table">
            <a:tbl>
              <a:tblPr>
                <a:tableStyleId>{5940675A-B579-460E-94D1-54222C63F5DA}</a:tableStyleId>
              </a:tblPr>
              <a:tblGrid>
                <a:gridCol w="816869">
                  <a:extLst>
                    <a:ext uri="{9D8B030D-6E8A-4147-A177-3AD203B41FA5}">
                      <a16:colId xmlns:a16="http://schemas.microsoft.com/office/drawing/2014/main" xmlns="" val="20000"/>
                    </a:ext>
                  </a:extLst>
                </a:gridCol>
                <a:gridCol w="577006">
                  <a:extLst>
                    <a:ext uri="{9D8B030D-6E8A-4147-A177-3AD203B41FA5}">
                      <a16:colId xmlns:a16="http://schemas.microsoft.com/office/drawing/2014/main" xmlns="" val="20001"/>
                    </a:ext>
                  </a:extLst>
                </a:gridCol>
                <a:gridCol w="1536461">
                  <a:extLst>
                    <a:ext uri="{9D8B030D-6E8A-4147-A177-3AD203B41FA5}">
                      <a16:colId xmlns:a16="http://schemas.microsoft.com/office/drawing/2014/main" xmlns="" val="20002"/>
                    </a:ext>
                  </a:extLst>
                </a:gridCol>
                <a:gridCol w="1056733">
                  <a:extLst>
                    <a:ext uri="{9D8B030D-6E8A-4147-A177-3AD203B41FA5}">
                      <a16:colId xmlns:a16="http://schemas.microsoft.com/office/drawing/2014/main" xmlns="" val="20003"/>
                    </a:ext>
                  </a:extLst>
                </a:gridCol>
                <a:gridCol w="1536461">
                  <a:extLst>
                    <a:ext uri="{9D8B030D-6E8A-4147-A177-3AD203B41FA5}">
                      <a16:colId xmlns:a16="http://schemas.microsoft.com/office/drawing/2014/main" xmlns="" val="20004"/>
                    </a:ext>
                  </a:extLst>
                </a:gridCol>
                <a:gridCol w="1536461">
                  <a:extLst>
                    <a:ext uri="{9D8B030D-6E8A-4147-A177-3AD203B41FA5}">
                      <a16:colId xmlns:a16="http://schemas.microsoft.com/office/drawing/2014/main" xmlns="" val="20005"/>
                    </a:ext>
                  </a:extLst>
                </a:gridCol>
                <a:gridCol w="1536461">
                  <a:extLst>
                    <a:ext uri="{9D8B030D-6E8A-4147-A177-3AD203B41FA5}">
                      <a16:colId xmlns:a16="http://schemas.microsoft.com/office/drawing/2014/main" xmlns="" val="20006"/>
                    </a:ext>
                  </a:extLst>
                </a:gridCol>
                <a:gridCol w="1306974">
                  <a:extLst>
                    <a:ext uri="{9D8B030D-6E8A-4147-A177-3AD203B41FA5}">
                      <a16:colId xmlns:a16="http://schemas.microsoft.com/office/drawing/2014/main" xmlns="" val="20007"/>
                    </a:ext>
                  </a:extLst>
                </a:gridCol>
                <a:gridCol w="1306974">
                  <a:extLst>
                    <a:ext uri="{9D8B030D-6E8A-4147-A177-3AD203B41FA5}">
                      <a16:colId xmlns:a16="http://schemas.microsoft.com/office/drawing/2014/main" xmlns="" val="20008"/>
                    </a:ext>
                  </a:extLst>
                </a:gridCol>
              </a:tblGrid>
              <a:tr h="904966">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國家</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學術交流類型</a:t>
                      </a:r>
                    </a:p>
                  </a:txBody>
                  <a:tcPr marL="17780" marR="17780" marT="0" marB="0" anchor="ctr">
                    <a:lnL w="38100" cap="flat" cmpd="sng" algn="ctr">
                      <a:solidFill>
                        <a:schemeClr val="tx1"/>
                      </a:solidFill>
                      <a:prstDash val="solid"/>
                      <a:round/>
                      <a:headEnd type="none" w="med" len="med"/>
                      <a:tailEnd type="none" w="med" len="med"/>
                    </a:lnL>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合作領域</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合作項目內容</a:t>
                      </a:r>
                    </a:p>
                  </a:txBody>
                  <a:tcPr marL="17780" marR="17780" marT="0" marB="0" anchor="ctr"/>
                </a:tc>
                <a:tc grid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與國外大學建立姐妹校</a:t>
                      </a:r>
                    </a:p>
                  </a:txBody>
                  <a:tcPr marL="17780" marR="17780" marT="0" marB="0" anchor="ctr"/>
                </a:tc>
                <a:tc hMerge="1">
                  <a:txBody>
                    <a:bodyPr/>
                    <a:lstStyle/>
                    <a:p>
                      <a:endParaRPr lang="zh-TW" altLang="en-US"/>
                    </a:p>
                  </a:txBody>
                  <a:tcPr/>
                </a:tc>
                <a:tc grid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人數</a:t>
                      </a: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0"/>
                  </a:ext>
                </a:extLst>
              </a:tr>
              <a:tr h="71503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學校中文名稱</a:t>
                      </a:r>
                    </a:p>
                  </a:txBody>
                  <a:tcPr marL="17780" marR="177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學校英文名稱</a:t>
                      </a:r>
                    </a:p>
                  </a:txBody>
                  <a:tcPr marL="17780" marR="177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男</a:t>
                      </a:r>
                    </a:p>
                  </a:txBody>
                  <a:tcPr marL="17780" marR="177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6206361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120</a:t>
            </a:fld>
            <a:endParaRPr lang="en-US" dirty="0"/>
          </a:p>
        </p:txBody>
      </p:sp>
      <p:sp>
        <p:nvSpPr>
          <p:cNvPr id="9" name="矩形 15"/>
          <p:cNvSpPr>
            <a:spLocks noChangeArrowheads="1"/>
          </p:cNvSpPr>
          <p:nvPr/>
        </p:nvSpPr>
        <p:spPr bwMode="auto">
          <a:xfrm>
            <a:off x="941406" y="3055919"/>
            <a:ext cx="10926743" cy="278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學術</a:t>
            </a:r>
            <a:r>
              <a:rPr kumimoji="0" lang="zh-TW" altLang="en-US" sz="2400" b="1" dirty="0">
                <a:solidFill>
                  <a:srgbClr val="FF0000"/>
                </a:solidFill>
                <a:latin typeface="微軟正黑體" panose="020B0604030504040204" pitchFamily="34" charset="-120"/>
                <a:ea typeface="微軟正黑體" panose="020B0604030504040204" pitchFamily="34" charset="-120"/>
              </a:rPr>
              <a:t>交流類型</a:t>
            </a:r>
          </a:p>
          <a:p>
            <a:pPr marL="342900" indent="-342900" eaLnBrk="1" hangingPunct="1">
              <a:lnSpc>
                <a:spcPts val="384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a:t>
            </a:r>
            <a:r>
              <a:rPr lang="zh-TW" altLang="en-US" sz="2400" dirty="0" smtClean="0">
                <a:latin typeface="微軟正黑體" panose="020B0604030504040204" pitchFamily="34" charset="-120"/>
                <a:ea typeface="微軟正黑體" panose="020B0604030504040204" pitchFamily="34" charset="-120"/>
              </a:rPr>
              <a:t>由下拉式選項選擇</a:t>
            </a:r>
            <a:r>
              <a:rPr lang="zh-TW" altLang="en-US" sz="2400" dirty="0">
                <a:latin typeface="微軟正黑體" panose="020B0604030504040204" pitchFamily="34" charset="-120"/>
                <a:ea typeface="微軟正黑體" panose="020B0604030504040204" pitchFamily="34" charset="-120"/>
              </a:rPr>
              <a:t>所屬之學術交流</a:t>
            </a:r>
            <a:r>
              <a:rPr lang="zh-TW" altLang="en-US" sz="2400" dirty="0" smtClean="0">
                <a:latin typeface="微軟正黑體" panose="020B0604030504040204" pitchFamily="34" charset="-120"/>
                <a:ea typeface="微軟正黑體" panose="020B0604030504040204" pitchFamily="34" charset="-120"/>
              </a:rPr>
              <a:t>類型：</a:t>
            </a:r>
            <a:endParaRPr lang="en-US" altLang="zh-TW" sz="2400" dirty="0" smtClean="0">
              <a:latin typeface="微軟正黑體" panose="020B0604030504040204" pitchFamily="34" charset="-120"/>
              <a:ea typeface="微軟正黑體" panose="020B0604030504040204" pitchFamily="34" charset="-120"/>
            </a:endParaRPr>
          </a:p>
          <a:p>
            <a:pPr marL="360000" eaLnBrk="1" hangingPunct="1">
              <a:lnSpc>
                <a:spcPts val="384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博士後研究人員</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出國</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博士後研究人員</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來校</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短期出國遊學</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畢業生出國留學</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學生出國實習</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與國外大學建立姐妹校</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p>
          <a:p>
            <a:pPr eaLnBrk="1" hangingPunct="1">
              <a:lnSpc>
                <a:spcPts val="384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15-4</a:t>
            </a:r>
            <a:r>
              <a:rPr lang="zh-TW" altLang="en-US" sz="3000" dirty="0">
                <a:solidFill>
                  <a:schemeClr val="tx1"/>
                </a:solidFill>
                <a:latin typeface="微軟正黑體" panose="020B0604030504040204" pitchFamily="34" charset="-120"/>
                <a:ea typeface="微軟正黑體" panose="020B0604030504040204" pitchFamily="34" charset="-120"/>
              </a:rPr>
              <a:t>國際學術交流現況資料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1771499540"/>
              </p:ext>
            </p:extLst>
          </p:nvPr>
        </p:nvGraphicFramePr>
        <p:xfrm>
          <a:off x="490800" y="1088356"/>
          <a:ext cx="11210400" cy="1620000"/>
        </p:xfrm>
        <a:graphic>
          <a:graphicData uri="http://schemas.openxmlformats.org/drawingml/2006/table">
            <a:tbl>
              <a:tblPr>
                <a:tableStyleId>{5940675A-B579-460E-94D1-54222C63F5DA}</a:tableStyleId>
              </a:tblPr>
              <a:tblGrid>
                <a:gridCol w="816869">
                  <a:extLst>
                    <a:ext uri="{9D8B030D-6E8A-4147-A177-3AD203B41FA5}">
                      <a16:colId xmlns:a16="http://schemas.microsoft.com/office/drawing/2014/main" xmlns="" val="20000"/>
                    </a:ext>
                  </a:extLst>
                </a:gridCol>
                <a:gridCol w="577006">
                  <a:extLst>
                    <a:ext uri="{9D8B030D-6E8A-4147-A177-3AD203B41FA5}">
                      <a16:colId xmlns:a16="http://schemas.microsoft.com/office/drawing/2014/main" xmlns="" val="20001"/>
                    </a:ext>
                  </a:extLst>
                </a:gridCol>
                <a:gridCol w="1536461">
                  <a:extLst>
                    <a:ext uri="{9D8B030D-6E8A-4147-A177-3AD203B41FA5}">
                      <a16:colId xmlns:a16="http://schemas.microsoft.com/office/drawing/2014/main" xmlns="" val="20002"/>
                    </a:ext>
                  </a:extLst>
                </a:gridCol>
                <a:gridCol w="1056733">
                  <a:extLst>
                    <a:ext uri="{9D8B030D-6E8A-4147-A177-3AD203B41FA5}">
                      <a16:colId xmlns:a16="http://schemas.microsoft.com/office/drawing/2014/main" xmlns="" val="20003"/>
                    </a:ext>
                  </a:extLst>
                </a:gridCol>
                <a:gridCol w="1536461">
                  <a:extLst>
                    <a:ext uri="{9D8B030D-6E8A-4147-A177-3AD203B41FA5}">
                      <a16:colId xmlns:a16="http://schemas.microsoft.com/office/drawing/2014/main" xmlns="" val="20004"/>
                    </a:ext>
                  </a:extLst>
                </a:gridCol>
                <a:gridCol w="1536461">
                  <a:extLst>
                    <a:ext uri="{9D8B030D-6E8A-4147-A177-3AD203B41FA5}">
                      <a16:colId xmlns:a16="http://schemas.microsoft.com/office/drawing/2014/main" xmlns="" val="20005"/>
                    </a:ext>
                  </a:extLst>
                </a:gridCol>
                <a:gridCol w="1536461">
                  <a:extLst>
                    <a:ext uri="{9D8B030D-6E8A-4147-A177-3AD203B41FA5}">
                      <a16:colId xmlns:a16="http://schemas.microsoft.com/office/drawing/2014/main" xmlns="" val="20006"/>
                    </a:ext>
                  </a:extLst>
                </a:gridCol>
                <a:gridCol w="1306974">
                  <a:extLst>
                    <a:ext uri="{9D8B030D-6E8A-4147-A177-3AD203B41FA5}">
                      <a16:colId xmlns:a16="http://schemas.microsoft.com/office/drawing/2014/main" xmlns="" val="20007"/>
                    </a:ext>
                  </a:extLst>
                </a:gridCol>
                <a:gridCol w="1306974">
                  <a:extLst>
                    <a:ext uri="{9D8B030D-6E8A-4147-A177-3AD203B41FA5}">
                      <a16:colId xmlns:a16="http://schemas.microsoft.com/office/drawing/2014/main" xmlns="" val="20008"/>
                    </a:ext>
                  </a:extLst>
                </a:gridCol>
              </a:tblGrid>
              <a:tr h="904966">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國家</a:t>
                      </a: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學術交流類型</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合作領域</a:t>
                      </a:r>
                    </a:p>
                  </a:txBody>
                  <a:tcPr marL="17780" marR="17780" marT="0" marB="0" anchor="ctr">
                    <a:lnL w="38100" cap="flat" cmpd="sng" algn="ctr">
                      <a:solidFill>
                        <a:schemeClr val="tx1"/>
                      </a:solidFill>
                      <a:prstDash val="solid"/>
                      <a:round/>
                      <a:headEnd type="none" w="med" len="med"/>
                      <a:tailEnd type="none" w="med" len="med"/>
                    </a:lnL>
                  </a:tcP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合作項目內容</a:t>
                      </a:r>
                    </a:p>
                  </a:txBody>
                  <a:tcPr marL="17780" marR="17780" marT="0" marB="0" anchor="ctr"/>
                </a:tc>
                <a:tc grid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與國外大學建立姐妹校</a:t>
                      </a:r>
                    </a:p>
                  </a:txBody>
                  <a:tcPr marL="17780" marR="17780" marT="0" marB="0" anchor="ctr"/>
                </a:tc>
                <a:tc hMerge="1">
                  <a:txBody>
                    <a:bodyPr/>
                    <a:lstStyle/>
                    <a:p>
                      <a:endParaRPr lang="zh-TW" altLang="en-US"/>
                    </a:p>
                  </a:txBody>
                  <a:tcPr/>
                </a:tc>
                <a:tc grid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人數</a:t>
                      </a: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0"/>
                  </a:ext>
                </a:extLst>
              </a:tr>
              <a:tr h="71503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學校中文名稱</a:t>
                      </a:r>
                    </a:p>
                  </a:txBody>
                  <a:tcPr marL="17780" marR="177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學校英文名稱</a:t>
                      </a:r>
                    </a:p>
                  </a:txBody>
                  <a:tcPr marL="17780" marR="177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男</a:t>
                      </a:r>
                    </a:p>
                  </a:txBody>
                  <a:tcPr marL="17780" marR="177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9057514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121</a:t>
            </a:fld>
            <a:endParaRPr lang="en-US" dirty="0"/>
          </a:p>
        </p:txBody>
      </p:sp>
      <p:sp>
        <p:nvSpPr>
          <p:cNvPr id="9" name="矩形 15"/>
          <p:cNvSpPr>
            <a:spLocks noChangeArrowheads="1"/>
          </p:cNvSpPr>
          <p:nvPr/>
        </p:nvSpPr>
        <p:spPr bwMode="auto">
          <a:xfrm>
            <a:off x="941406" y="3055919"/>
            <a:ext cx="10926743" cy="326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合作領域</a:t>
            </a:r>
          </a:p>
          <a:p>
            <a:pPr marL="342900" indent="-342900" eaLnBrk="1" hangingPunct="1">
              <a:lnSpc>
                <a:spcPts val="384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a:t>
            </a:r>
            <a:r>
              <a:rPr lang="zh-TW" altLang="en-US" sz="2400" dirty="0" smtClean="0">
                <a:latin typeface="微軟正黑體" panose="020B0604030504040204" pitchFamily="34" charset="-120"/>
                <a:ea typeface="微軟正黑體" panose="020B0604030504040204" pitchFamily="34" charset="-120"/>
              </a:rPr>
              <a:t>由下拉式選項選擇</a:t>
            </a:r>
            <a:r>
              <a:rPr lang="zh-TW" altLang="en-US" sz="2400" dirty="0">
                <a:latin typeface="微軟正黑體" panose="020B0604030504040204" pitchFamily="34" charset="-120"/>
                <a:ea typeface="微軟正黑體" panose="020B0604030504040204" pitchFamily="34" charset="-120"/>
              </a:rPr>
              <a:t>合作領域</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60000" eaLnBrk="1" hangingPunct="1">
              <a:lnSpc>
                <a:spcPts val="3840"/>
              </a:lnSpc>
              <a:spcBef>
                <a:spcPct val="0"/>
              </a:spcBef>
              <a:buNone/>
              <a:defRPr/>
            </a:pPr>
            <a:r>
              <a:rPr lang="en-US" altLang="zh-TW" sz="2400" dirty="0" smtClean="0"/>
              <a:t>【</a:t>
            </a:r>
            <a:r>
              <a:rPr lang="zh-TW" altLang="en-US" sz="2400" dirty="0">
                <a:latin typeface="微軟正黑體" panose="020B0604030504040204" pitchFamily="34" charset="-120"/>
                <a:ea typeface="微軟正黑體" panose="020B0604030504040204" pitchFamily="34" charset="-120"/>
              </a:rPr>
              <a:t>教育領域</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t>【</a:t>
            </a:r>
            <a:r>
              <a:rPr lang="zh-TW" altLang="en-US" sz="2400" dirty="0">
                <a:latin typeface="微軟正黑體" panose="020B0604030504040204" pitchFamily="34" charset="-120"/>
                <a:ea typeface="微軟正黑體" panose="020B0604030504040204" pitchFamily="34" charset="-120"/>
              </a:rPr>
              <a:t>人文及藝術領域</a:t>
            </a:r>
            <a:r>
              <a:rPr lang="en-US" altLang="zh-TW" sz="2400" dirty="0"/>
              <a:t>】</a:t>
            </a:r>
            <a:r>
              <a:rPr lang="zh-TW" altLang="en-US" sz="2400" dirty="0">
                <a:latin typeface="微軟正黑體" panose="020B0604030504040204" pitchFamily="34" charset="-120"/>
                <a:ea typeface="微軟正黑體" panose="020B0604030504040204" pitchFamily="34" charset="-120"/>
              </a:rPr>
              <a:t>、</a:t>
            </a:r>
            <a:r>
              <a:rPr lang="en-US" altLang="zh-TW" sz="2400" dirty="0"/>
              <a:t>【</a:t>
            </a:r>
            <a:r>
              <a:rPr lang="zh-TW" altLang="en-US" sz="2400" dirty="0">
                <a:latin typeface="微軟正黑體" panose="020B0604030504040204" pitchFamily="34" charset="-120"/>
                <a:ea typeface="微軟正黑體" panose="020B0604030504040204" pitchFamily="34" charset="-120"/>
              </a:rPr>
              <a:t>社會科學</a:t>
            </a:r>
            <a:r>
              <a:rPr lang="en-US" altLang="zh-TW" sz="2400" dirty="0"/>
              <a:t>】</a:t>
            </a:r>
            <a:r>
              <a:rPr lang="zh-TW" altLang="en-US" sz="2400" dirty="0">
                <a:latin typeface="微軟正黑體" panose="020B0604030504040204" pitchFamily="34" charset="-120"/>
                <a:ea typeface="微軟正黑體" panose="020B0604030504040204" pitchFamily="34" charset="-120"/>
              </a:rPr>
              <a:t>、</a:t>
            </a:r>
            <a:r>
              <a:rPr lang="en-US" altLang="zh-TW" sz="2400" dirty="0"/>
              <a:t>【</a:t>
            </a:r>
            <a:r>
              <a:rPr lang="zh-TW" altLang="en-US" sz="2400" dirty="0">
                <a:latin typeface="微軟正黑體" panose="020B0604030504040204" pitchFamily="34" charset="-120"/>
                <a:ea typeface="微軟正黑體" panose="020B0604030504040204" pitchFamily="34" charset="-120"/>
              </a:rPr>
              <a:t>商業及法律領域</a:t>
            </a:r>
            <a:r>
              <a:rPr lang="en-US" altLang="zh-TW" sz="2400" dirty="0"/>
              <a:t>】</a:t>
            </a:r>
            <a:r>
              <a:rPr lang="zh-TW" altLang="en-US" sz="2400" dirty="0">
                <a:latin typeface="微軟正黑體" panose="020B0604030504040204" pitchFamily="34" charset="-120"/>
                <a:ea typeface="微軟正黑體" panose="020B0604030504040204" pitchFamily="34" charset="-120"/>
              </a:rPr>
              <a:t>、</a:t>
            </a:r>
            <a:r>
              <a:rPr lang="en-US" altLang="zh-TW" sz="2400" dirty="0"/>
              <a:t>【</a:t>
            </a:r>
            <a:r>
              <a:rPr lang="zh-TW" altLang="en-US" sz="2400" dirty="0">
                <a:latin typeface="微軟正黑體" panose="020B0604030504040204" pitchFamily="34" charset="-120"/>
                <a:ea typeface="微軟正黑體" panose="020B0604030504040204" pitchFamily="34" charset="-120"/>
              </a:rPr>
              <a:t>科學領域</a:t>
            </a:r>
            <a:r>
              <a:rPr lang="en-US" altLang="zh-TW" sz="2400" dirty="0"/>
              <a:t>】</a:t>
            </a:r>
            <a:r>
              <a:rPr lang="zh-TW" altLang="en-US" sz="2400" dirty="0">
                <a:latin typeface="微軟正黑體" panose="020B0604030504040204" pitchFamily="34" charset="-120"/>
                <a:ea typeface="微軟正黑體" panose="020B0604030504040204" pitchFamily="34" charset="-120"/>
              </a:rPr>
              <a:t>、</a:t>
            </a:r>
            <a:r>
              <a:rPr lang="en-US" altLang="zh-TW" sz="2400" dirty="0"/>
              <a:t>【</a:t>
            </a:r>
            <a:r>
              <a:rPr lang="zh-TW" altLang="en-US" sz="2400" dirty="0">
                <a:latin typeface="微軟正黑體" panose="020B0604030504040204" pitchFamily="34" charset="-120"/>
                <a:ea typeface="微軟正黑體" panose="020B0604030504040204" pitchFamily="34" charset="-120"/>
              </a:rPr>
              <a:t>工程</a:t>
            </a:r>
            <a:r>
              <a:rPr lang="en-US" altLang="zh-TW" sz="2400" dirty="0"/>
              <a:t>】</a:t>
            </a:r>
            <a:r>
              <a:rPr lang="zh-TW" altLang="en-US" sz="2400" dirty="0">
                <a:latin typeface="微軟正黑體" panose="020B0604030504040204" pitchFamily="34" charset="-120"/>
                <a:ea typeface="微軟正黑體" panose="020B0604030504040204" pitchFamily="34" charset="-120"/>
              </a:rPr>
              <a:t>、</a:t>
            </a:r>
            <a:r>
              <a:rPr lang="en-US" altLang="zh-TW" sz="2400" dirty="0"/>
              <a:t>【</a:t>
            </a:r>
            <a:r>
              <a:rPr lang="zh-TW" altLang="en-US" sz="2400" dirty="0">
                <a:latin typeface="微軟正黑體" panose="020B0604030504040204" pitchFamily="34" charset="-120"/>
                <a:ea typeface="微軟正黑體" panose="020B0604030504040204" pitchFamily="34" charset="-120"/>
              </a:rPr>
              <a:t>製造及營造領域</a:t>
            </a:r>
            <a:r>
              <a:rPr lang="en-US" altLang="zh-TW" sz="2400" dirty="0"/>
              <a:t>】</a:t>
            </a:r>
            <a:r>
              <a:rPr lang="zh-TW" altLang="en-US" sz="2400" dirty="0">
                <a:latin typeface="微軟正黑體" panose="020B0604030504040204" pitchFamily="34" charset="-120"/>
                <a:ea typeface="微軟正黑體" panose="020B0604030504040204" pitchFamily="34" charset="-120"/>
              </a:rPr>
              <a:t>、</a:t>
            </a:r>
            <a:r>
              <a:rPr lang="en-US" altLang="zh-TW" sz="2400" dirty="0"/>
              <a:t>【</a:t>
            </a:r>
            <a:r>
              <a:rPr lang="zh-TW" altLang="en-US" sz="2400" dirty="0">
                <a:latin typeface="微軟正黑體" panose="020B0604030504040204" pitchFamily="34" charset="-120"/>
                <a:ea typeface="微軟正黑體" panose="020B0604030504040204" pitchFamily="34" charset="-120"/>
              </a:rPr>
              <a:t>農學領域</a:t>
            </a:r>
            <a:r>
              <a:rPr lang="en-US" altLang="zh-TW" sz="2400" dirty="0"/>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60000" eaLnBrk="1" hangingPunct="1">
              <a:lnSpc>
                <a:spcPts val="3840"/>
              </a:lnSpc>
              <a:spcBef>
                <a:spcPct val="0"/>
              </a:spcBef>
              <a:buNone/>
              <a:defRPr/>
            </a:pPr>
            <a:r>
              <a:rPr lang="en-US" altLang="zh-TW" sz="2400" dirty="0" smtClean="0"/>
              <a:t>【</a:t>
            </a:r>
            <a:r>
              <a:rPr lang="zh-TW" altLang="en-US" sz="2400" dirty="0">
                <a:latin typeface="微軟正黑體" panose="020B0604030504040204" pitchFamily="34" charset="-120"/>
                <a:ea typeface="微軟正黑體" panose="020B0604030504040204" pitchFamily="34" charset="-120"/>
              </a:rPr>
              <a:t>醫藥衛生及社福領域</a:t>
            </a:r>
            <a:r>
              <a:rPr lang="en-US" altLang="zh-TW" sz="2400" dirty="0"/>
              <a:t>】</a:t>
            </a:r>
            <a:r>
              <a:rPr lang="zh-TW" altLang="en-US" sz="2400" dirty="0">
                <a:latin typeface="微軟正黑體" panose="020B0604030504040204" pitchFamily="34" charset="-120"/>
                <a:ea typeface="微軟正黑體" panose="020B0604030504040204" pitchFamily="34" charset="-120"/>
              </a:rPr>
              <a:t>、</a:t>
            </a:r>
            <a:r>
              <a:rPr lang="en-US" altLang="zh-TW" sz="2400" dirty="0"/>
              <a:t> 【</a:t>
            </a:r>
            <a:r>
              <a:rPr lang="zh-TW" altLang="en-US" sz="2400" dirty="0">
                <a:latin typeface="微軟正黑體" panose="020B0604030504040204" pitchFamily="34" charset="-120"/>
                <a:ea typeface="微軟正黑體" panose="020B0604030504040204" pitchFamily="34" charset="-120"/>
              </a:rPr>
              <a:t>服務領域與其他領域</a:t>
            </a:r>
            <a:r>
              <a:rPr lang="en-US" altLang="zh-TW" sz="2400" dirty="0" smtClean="0"/>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	</a:t>
            </a:r>
          </a:p>
          <a:p>
            <a:pPr eaLnBrk="1" hangingPunct="1">
              <a:lnSpc>
                <a:spcPts val="384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15-4</a:t>
            </a:r>
            <a:r>
              <a:rPr lang="zh-TW" altLang="en-US" sz="3000" dirty="0">
                <a:solidFill>
                  <a:schemeClr val="tx1"/>
                </a:solidFill>
                <a:latin typeface="微軟正黑體" panose="020B0604030504040204" pitchFamily="34" charset="-120"/>
                <a:ea typeface="微軟正黑體" panose="020B0604030504040204" pitchFamily="34" charset="-120"/>
              </a:rPr>
              <a:t>國際學術交流現況資料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3425523608"/>
              </p:ext>
            </p:extLst>
          </p:nvPr>
        </p:nvGraphicFramePr>
        <p:xfrm>
          <a:off x="490800" y="1088356"/>
          <a:ext cx="11210400" cy="1620000"/>
        </p:xfrm>
        <a:graphic>
          <a:graphicData uri="http://schemas.openxmlformats.org/drawingml/2006/table">
            <a:tbl>
              <a:tblPr>
                <a:tableStyleId>{5940675A-B579-460E-94D1-54222C63F5DA}</a:tableStyleId>
              </a:tblPr>
              <a:tblGrid>
                <a:gridCol w="816869">
                  <a:extLst>
                    <a:ext uri="{9D8B030D-6E8A-4147-A177-3AD203B41FA5}">
                      <a16:colId xmlns:a16="http://schemas.microsoft.com/office/drawing/2014/main" xmlns="" val="20000"/>
                    </a:ext>
                  </a:extLst>
                </a:gridCol>
                <a:gridCol w="577006">
                  <a:extLst>
                    <a:ext uri="{9D8B030D-6E8A-4147-A177-3AD203B41FA5}">
                      <a16:colId xmlns:a16="http://schemas.microsoft.com/office/drawing/2014/main" xmlns="" val="20001"/>
                    </a:ext>
                  </a:extLst>
                </a:gridCol>
                <a:gridCol w="1536461">
                  <a:extLst>
                    <a:ext uri="{9D8B030D-6E8A-4147-A177-3AD203B41FA5}">
                      <a16:colId xmlns:a16="http://schemas.microsoft.com/office/drawing/2014/main" xmlns="" val="20002"/>
                    </a:ext>
                  </a:extLst>
                </a:gridCol>
                <a:gridCol w="1056733">
                  <a:extLst>
                    <a:ext uri="{9D8B030D-6E8A-4147-A177-3AD203B41FA5}">
                      <a16:colId xmlns:a16="http://schemas.microsoft.com/office/drawing/2014/main" xmlns="" val="20003"/>
                    </a:ext>
                  </a:extLst>
                </a:gridCol>
                <a:gridCol w="1536461">
                  <a:extLst>
                    <a:ext uri="{9D8B030D-6E8A-4147-A177-3AD203B41FA5}">
                      <a16:colId xmlns:a16="http://schemas.microsoft.com/office/drawing/2014/main" xmlns="" val="20004"/>
                    </a:ext>
                  </a:extLst>
                </a:gridCol>
                <a:gridCol w="1536461">
                  <a:extLst>
                    <a:ext uri="{9D8B030D-6E8A-4147-A177-3AD203B41FA5}">
                      <a16:colId xmlns:a16="http://schemas.microsoft.com/office/drawing/2014/main" xmlns="" val="20005"/>
                    </a:ext>
                  </a:extLst>
                </a:gridCol>
                <a:gridCol w="1536461">
                  <a:extLst>
                    <a:ext uri="{9D8B030D-6E8A-4147-A177-3AD203B41FA5}">
                      <a16:colId xmlns:a16="http://schemas.microsoft.com/office/drawing/2014/main" xmlns="" val="20006"/>
                    </a:ext>
                  </a:extLst>
                </a:gridCol>
                <a:gridCol w="1306974">
                  <a:extLst>
                    <a:ext uri="{9D8B030D-6E8A-4147-A177-3AD203B41FA5}">
                      <a16:colId xmlns:a16="http://schemas.microsoft.com/office/drawing/2014/main" xmlns="" val="20007"/>
                    </a:ext>
                  </a:extLst>
                </a:gridCol>
                <a:gridCol w="1306974">
                  <a:extLst>
                    <a:ext uri="{9D8B030D-6E8A-4147-A177-3AD203B41FA5}">
                      <a16:colId xmlns:a16="http://schemas.microsoft.com/office/drawing/2014/main" xmlns="" val="20008"/>
                    </a:ext>
                  </a:extLst>
                </a:gridCol>
              </a:tblGrid>
              <a:tr h="904966">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國家</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學術交流類型</a:t>
                      </a: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合作領域</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合作項目內容</a:t>
                      </a:r>
                    </a:p>
                  </a:txBody>
                  <a:tcPr marL="17780" marR="17780" marT="0" marB="0" anchor="ctr">
                    <a:lnL w="38100" cap="flat" cmpd="sng" algn="ctr">
                      <a:solidFill>
                        <a:schemeClr val="tx1"/>
                      </a:solidFill>
                      <a:prstDash val="solid"/>
                      <a:round/>
                      <a:headEnd type="none" w="med" len="med"/>
                      <a:tailEnd type="none" w="med" len="med"/>
                    </a:lnL>
                  </a:tcPr>
                </a:tc>
                <a:tc grid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與國外大學建立姐妹校</a:t>
                      </a:r>
                    </a:p>
                  </a:txBody>
                  <a:tcPr marL="17780" marR="17780" marT="0" marB="0" anchor="ctr"/>
                </a:tc>
                <a:tc hMerge="1">
                  <a:txBody>
                    <a:bodyPr/>
                    <a:lstStyle/>
                    <a:p>
                      <a:endParaRPr lang="zh-TW" altLang="en-US"/>
                    </a:p>
                  </a:txBody>
                  <a:tcPr/>
                </a:tc>
                <a:tc grid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人數</a:t>
                      </a: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0"/>
                  </a:ext>
                </a:extLst>
              </a:tr>
              <a:tr h="71503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學校中文名稱</a:t>
                      </a:r>
                    </a:p>
                  </a:txBody>
                  <a:tcPr marL="17780" marR="177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學校英文名稱</a:t>
                      </a:r>
                    </a:p>
                  </a:txBody>
                  <a:tcPr marL="17780" marR="177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男</a:t>
                      </a:r>
                    </a:p>
                  </a:txBody>
                  <a:tcPr marL="17780" marR="177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5447717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122</a:t>
            </a:fld>
            <a:endParaRPr lang="en-US" dirty="0"/>
          </a:p>
        </p:txBody>
      </p:sp>
      <p:sp>
        <p:nvSpPr>
          <p:cNvPr id="9" name="矩形 15"/>
          <p:cNvSpPr>
            <a:spLocks noChangeArrowheads="1"/>
          </p:cNvSpPr>
          <p:nvPr/>
        </p:nvSpPr>
        <p:spPr bwMode="auto">
          <a:xfrm>
            <a:off x="941406" y="3055919"/>
            <a:ext cx="10926743" cy="27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合作項目</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內容</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kumimoji="0" lang="zh-TW" altLang="en-US" sz="2400" dirty="0" smtClean="0">
                <a:latin typeface="微軟正黑體" panose="020B0604030504040204" pitchFamily="34" charset="-120"/>
                <a:ea typeface="微軟正黑體" panose="020B0604030504040204" pitchFamily="34" charset="-120"/>
              </a:rPr>
              <a:t>請敘述</a:t>
            </a:r>
            <a:r>
              <a:rPr kumimoji="0" lang="zh-TW" altLang="en-US" sz="2400" dirty="0">
                <a:latin typeface="微軟正黑體" panose="020B0604030504040204" pitchFamily="34" charset="-120"/>
                <a:ea typeface="微軟正黑體" panose="020B0604030504040204" pitchFamily="34" charset="-120"/>
              </a:rPr>
              <a:t>合作項目</a:t>
            </a:r>
            <a:r>
              <a:rPr kumimoji="0" lang="zh-TW" altLang="en-US" sz="2400" dirty="0" smtClean="0">
                <a:latin typeface="微軟正黑體" panose="020B0604030504040204" pitchFamily="34" charset="-120"/>
                <a:ea typeface="微軟正黑體" panose="020B0604030504040204" pitchFamily="34" charset="-120"/>
              </a:rPr>
              <a:t>內容，內容</a:t>
            </a:r>
            <a:r>
              <a:rPr kumimoji="0" lang="zh-TW" altLang="en-US" sz="2400" dirty="0">
                <a:latin typeface="微軟正黑體" panose="020B0604030504040204" pitchFamily="34" charset="-120"/>
                <a:ea typeface="微軟正黑體" panose="020B0604030504040204" pitchFamily="34" charset="-120"/>
              </a:rPr>
              <a:t>含標點符號以</a:t>
            </a:r>
            <a:r>
              <a:rPr kumimoji="0" lang="en-US" altLang="zh-TW" sz="2400" dirty="0">
                <a:latin typeface="微軟正黑體" panose="020B0604030504040204" pitchFamily="34" charset="-120"/>
                <a:ea typeface="微軟正黑體" panose="020B0604030504040204" pitchFamily="34" charset="-120"/>
              </a:rPr>
              <a:t>50</a:t>
            </a:r>
            <a:r>
              <a:rPr kumimoji="0" lang="zh-TW" altLang="en-US" sz="2400" dirty="0">
                <a:latin typeface="微軟正黑體" panose="020B0604030504040204" pitchFamily="34" charset="-120"/>
                <a:ea typeface="微軟正黑體" panose="020B0604030504040204" pitchFamily="34" charset="-120"/>
              </a:rPr>
              <a:t>字為限</a:t>
            </a:r>
            <a:r>
              <a:rPr kumimoji="0" lang="zh-TW" altLang="en-US" sz="2400" dirty="0" smtClean="0">
                <a:latin typeface="微軟正黑體" panose="020B0604030504040204" pitchFamily="34" charset="-120"/>
                <a:ea typeface="微軟正黑體" panose="020B0604030504040204" pitchFamily="34" charset="-120"/>
              </a:rPr>
              <a:t>。</a:t>
            </a:r>
            <a:endParaRPr kumimoji="0"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kumimoji="0" lang="zh-TW" altLang="en-US" sz="2400" dirty="0" smtClean="0">
                <a:latin typeface="微軟正黑體" panose="020B0604030504040204" pitchFamily="34" charset="-120"/>
                <a:ea typeface="微軟正黑體" panose="020B0604030504040204" pitchFamily="34" charset="-120"/>
              </a:rPr>
              <a:t>例如：辦理</a:t>
            </a:r>
            <a:r>
              <a:rPr kumimoji="0" lang="zh-TW" altLang="en-US" sz="2400" dirty="0">
                <a:latin typeface="微軟正黑體" panose="020B0604030504040204" pitchFamily="34" charset="-120"/>
                <a:ea typeface="微軟正黑體" panose="020B0604030504040204" pitchFamily="34" charset="-120"/>
              </a:rPr>
              <a:t>臺日國際建築論壇。</a:t>
            </a:r>
          </a:p>
          <a:p>
            <a:pPr eaLnBrk="1" hangingPunct="1">
              <a:lnSpc>
                <a:spcPts val="384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15-4</a:t>
            </a:r>
            <a:r>
              <a:rPr lang="zh-TW" altLang="en-US" sz="3000" dirty="0">
                <a:solidFill>
                  <a:schemeClr val="tx1"/>
                </a:solidFill>
                <a:latin typeface="微軟正黑體" panose="020B0604030504040204" pitchFamily="34" charset="-120"/>
                <a:ea typeface="微軟正黑體" panose="020B0604030504040204" pitchFamily="34" charset="-120"/>
              </a:rPr>
              <a:t>國際學術交流現況資料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3706274184"/>
              </p:ext>
            </p:extLst>
          </p:nvPr>
        </p:nvGraphicFramePr>
        <p:xfrm>
          <a:off x="490800" y="1088356"/>
          <a:ext cx="11210400" cy="1620000"/>
        </p:xfrm>
        <a:graphic>
          <a:graphicData uri="http://schemas.openxmlformats.org/drawingml/2006/table">
            <a:tbl>
              <a:tblPr>
                <a:tableStyleId>{5940675A-B579-460E-94D1-54222C63F5DA}</a:tableStyleId>
              </a:tblPr>
              <a:tblGrid>
                <a:gridCol w="816869">
                  <a:extLst>
                    <a:ext uri="{9D8B030D-6E8A-4147-A177-3AD203B41FA5}">
                      <a16:colId xmlns:a16="http://schemas.microsoft.com/office/drawing/2014/main" xmlns="" val="20000"/>
                    </a:ext>
                  </a:extLst>
                </a:gridCol>
                <a:gridCol w="577006">
                  <a:extLst>
                    <a:ext uri="{9D8B030D-6E8A-4147-A177-3AD203B41FA5}">
                      <a16:colId xmlns:a16="http://schemas.microsoft.com/office/drawing/2014/main" xmlns="" val="20001"/>
                    </a:ext>
                  </a:extLst>
                </a:gridCol>
                <a:gridCol w="1536461">
                  <a:extLst>
                    <a:ext uri="{9D8B030D-6E8A-4147-A177-3AD203B41FA5}">
                      <a16:colId xmlns:a16="http://schemas.microsoft.com/office/drawing/2014/main" xmlns="" val="20002"/>
                    </a:ext>
                  </a:extLst>
                </a:gridCol>
                <a:gridCol w="1056733">
                  <a:extLst>
                    <a:ext uri="{9D8B030D-6E8A-4147-A177-3AD203B41FA5}">
                      <a16:colId xmlns:a16="http://schemas.microsoft.com/office/drawing/2014/main" xmlns="" val="20003"/>
                    </a:ext>
                  </a:extLst>
                </a:gridCol>
                <a:gridCol w="1536461">
                  <a:extLst>
                    <a:ext uri="{9D8B030D-6E8A-4147-A177-3AD203B41FA5}">
                      <a16:colId xmlns:a16="http://schemas.microsoft.com/office/drawing/2014/main" xmlns="" val="20004"/>
                    </a:ext>
                  </a:extLst>
                </a:gridCol>
                <a:gridCol w="1536461">
                  <a:extLst>
                    <a:ext uri="{9D8B030D-6E8A-4147-A177-3AD203B41FA5}">
                      <a16:colId xmlns:a16="http://schemas.microsoft.com/office/drawing/2014/main" xmlns="" val="20005"/>
                    </a:ext>
                  </a:extLst>
                </a:gridCol>
                <a:gridCol w="1536461">
                  <a:extLst>
                    <a:ext uri="{9D8B030D-6E8A-4147-A177-3AD203B41FA5}">
                      <a16:colId xmlns:a16="http://schemas.microsoft.com/office/drawing/2014/main" xmlns="" val="20006"/>
                    </a:ext>
                  </a:extLst>
                </a:gridCol>
                <a:gridCol w="1306974">
                  <a:extLst>
                    <a:ext uri="{9D8B030D-6E8A-4147-A177-3AD203B41FA5}">
                      <a16:colId xmlns:a16="http://schemas.microsoft.com/office/drawing/2014/main" xmlns="" val="20007"/>
                    </a:ext>
                  </a:extLst>
                </a:gridCol>
                <a:gridCol w="1306974">
                  <a:extLst>
                    <a:ext uri="{9D8B030D-6E8A-4147-A177-3AD203B41FA5}">
                      <a16:colId xmlns:a16="http://schemas.microsoft.com/office/drawing/2014/main" xmlns="" val="20008"/>
                    </a:ext>
                  </a:extLst>
                </a:gridCol>
              </a:tblGrid>
              <a:tr h="904966">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國家</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學術交流類型</a:t>
                      </a:r>
                    </a:p>
                  </a:txBody>
                  <a:tcPr marL="17780" marR="17780" marT="0" marB="0" anchor="ct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合作領域</a:t>
                      </a: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合作項目內容</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與國外大學建立姐妹校</a:t>
                      </a: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grid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人數</a:t>
                      </a: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0"/>
                  </a:ext>
                </a:extLst>
              </a:tr>
              <a:tr h="71503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學校中文名稱</a:t>
                      </a:r>
                    </a:p>
                  </a:txBody>
                  <a:tcPr marL="17780" marR="177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學校英文名稱</a:t>
                      </a:r>
                    </a:p>
                  </a:txBody>
                  <a:tcPr marL="17780" marR="177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男</a:t>
                      </a:r>
                    </a:p>
                  </a:txBody>
                  <a:tcPr marL="17780" marR="177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9976781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123</a:t>
            </a:fld>
            <a:endParaRPr lang="en-US" dirty="0"/>
          </a:p>
        </p:txBody>
      </p:sp>
      <p:sp>
        <p:nvSpPr>
          <p:cNvPr id="10"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與</a:t>
            </a:r>
            <a:r>
              <a:rPr kumimoji="0" lang="zh-TW" altLang="en-US" sz="2400" b="1" dirty="0">
                <a:solidFill>
                  <a:srgbClr val="FF0000"/>
                </a:solidFill>
                <a:latin typeface="微軟正黑體" panose="020B0604030504040204" pitchFamily="34" charset="-120"/>
                <a:ea typeface="微軟正黑體" panose="020B0604030504040204" pitchFamily="34" charset="-120"/>
              </a:rPr>
              <a:t>國外大學建立姐妹校</a:t>
            </a:r>
          </a:p>
          <a:p>
            <a:pPr marL="342900" indent="-342900" eaLnBrk="1" hangingPunct="1">
              <a:lnSpc>
                <a:spcPct val="200000"/>
              </a:lnSpc>
              <a:spcBef>
                <a:spcPct val="0"/>
              </a:spcBef>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學術</a:t>
            </a:r>
            <a:r>
              <a:rPr lang="zh-TW" altLang="en-US" sz="2400" b="1" dirty="0">
                <a:solidFill>
                  <a:srgbClr val="FF0000"/>
                </a:solidFill>
                <a:latin typeface="微軟正黑體" panose="020B0604030504040204" pitchFamily="34" charset="-120"/>
                <a:ea typeface="微軟正黑體" panose="020B0604030504040204" pitchFamily="34" charset="-120"/>
              </a:rPr>
              <a:t>交流類型</a:t>
            </a:r>
            <a:r>
              <a:rPr lang="zh-TW" altLang="en-US" sz="2400" b="1" dirty="0" smtClean="0">
                <a:solidFill>
                  <a:srgbClr val="FF0000"/>
                </a:solidFill>
                <a:latin typeface="微軟正黑體" panose="020B0604030504040204" pitchFamily="34" charset="-120"/>
                <a:ea typeface="微軟正黑體" panose="020B0604030504040204" pitchFamily="34" charset="-120"/>
              </a:rPr>
              <a:t>選擇</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與</a:t>
            </a:r>
            <a:r>
              <a:rPr lang="zh-TW" altLang="en-US" sz="2400" b="1" dirty="0">
                <a:solidFill>
                  <a:srgbClr val="FF0000"/>
                </a:solidFill>
                <a:latin typeface="微軟正黑體" panose="020B0604030504040204" pitchFamily="34" charset="-120"/>
                <a:ea typeface="微軟正黑體" panose="020B0604030504040204" pitchFamily="34" charset="-120"/>
              </a:rPr>
              <a:t>國外大學建立姐妹</a:t>
            </a:r>
            <a:r>
              <a:rPr lang="zh-TW" altLang="en-US" sz="2400" b="1" dirty="0" smtClean="0">
                <a:solidFill>
                  <a:srgbClr val="FF0000"/>
                </a:solidFill>
                <a:latin typeface="微軟正黑體" panose="020B0604030504040204" pitchFamily="34" charset="-120"/>
                <a:ea typeface="微軟正黑體" panose="020B0604030504040204" pitchFamily="34" charset="-120"/>
              </a:rPr>
              <a:t>校</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才</a:t>
            </a:r>
            <a:r>
              <a:rPr lang="zh-TW" altLang="en-US" sz="2400" b="1" dirty="0">
                <a:solidFill>
                  <a:srgbClr val="FF0000"/>
                </a:solidFill>
                <a:latin typeface="微軟正黑體" panose="020B0604030504040204" pitchFamily="34" charset="-120"/>
                <a:ea typeface="微軟正黑體" panose="020B0604030504040204" pitchFamily="34" charset="-120"/>
              </a:rPr>
              <a:t>需</a:t>
            </a:r>
            <a:r>
              <a:rPr lang="zh-TW" altLang="en-US" sz="2400" b="1" dirty="0" smtClean="0">
                <a:solidFill>
                  <a:srgbClr val="FF0000"/>
                </a:solidFill>
                <a:latin typeface="微軟正黑體" panose="020B0604030504040204" pitchFamily="34" charset="-120"/>
                <a:ea typeface="微軟正黑體" panose="020B0604030504040204" pitchFamily="34" charset="-120"/>
              </a:rPr>
              <a:t>填寫此欄</a:t>
            </a:r>
            <a:r>
              <a:rPr lang="zh-TW" altLang="en-US" sz="2400" dirty="0" smtClean="0">
                <a:solidFill>
                  <a:srgbClr val="FF0000"/>
                </a:solidFill>
                <a:latin typeface="微軟正黑體" panose="020B0604030504040204" pitchFamily="34" charset="-120"/>
                <a:ea typeface="微軟正黑體" panose="020B0604030504040204" pitchFamily="34" charset="-120"/>
              </a:rPr>
              <a:t>。</a:t>
            </a:r>
            <a:endParaRPr lang="en-US" altLang="zh-TW" sz="2400"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輸入與國外大學建立姐妹校</a:t>
            </a:r>
            <a:r>
              <a:rPr lang="zh-TW" altLang="en-US" sz="2400" dirty="0" smtClean="0">
                <a:latin typeface="微軟正黑體" panose="020B0604030504040204" pitchFamily="34" charset="-120"/>
                <a:ea typeface="微軟正黑體" panose="020B0604030504040204" pitchFamily="34" charset="-120"/>
              </a:rPr>
              <a:t>之</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學校</a:t>
            </a:r>
            <a:r>
              <a:rPr lang="zh-TW" altLang="en-US" sz="2400" dirty="0">
                <a:latin typeface="微軟正黑體" panose="020B0604030504040204" pitchFamily="34" charset="-120"/>
                <a:ea typeface="微軟正黑體" panose="020B0604030504040204" pitchFamily="34" charset="-120"/>
              </a:rPr>
              <a:t>中文</a:t>
            </a:r>
            <a:r>
              <a:rPr lang="zh-TW" altLang="en-US" sz="2400" dirty="0" smtClean="0">
                <a:latin typeface="微軟正黑體" panose="020B0604030504040204" pitchFamily="34" charset="-120"/>
                <a:ea typeface="微軟正黑體" panose="020B0604030504040204" pitchFamily="34" charset="-120"/>
              </a:rPr>
              <a:t>名稱</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與</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學校英文名稱</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15-4</a:t>
            </a:r>
            <a:r>
              <a:rPr lang="zh-TW" altLang="en-US" sz="3000" dirty="0">
                <a:solidFill>
                  <a:schemeClr val="tx1"/>
                </a:solidFill>
                <a:latin typeface="微軟正黑體" panose="020B0604030504040204" pitchFamily="34" charset="-120"/>
                <a:ea typeface="微軟正黑體" panose="020B0604030504040204" pitchFamily="34" charset="-120"/>
              </a:rPr>
              <a:t>國際學術交流現況資料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929348173"/>
              </p:ext>
            </p:extLst>
          </p:nvPr>
        </p:nvGraphicFramePr>
        <p:xfrm>
          <a:off x="490800" y="1088356"/>
          <a:ext cx="11210400" cy="1620000"/>
        </p:xfrm>
        <a:graphic>
          <a:graphicData uri="http://schemas.openxmlformats.org/drawingml/2006/table">
            <a:tbl>
              <a:tblPr>
                <a:tableStyleId>{5940675A-B579-460E-94D1-54222C63F5DA}</a:tableStyleId>
              </a:tblPr>
              <a:tblGrid>
                <a:gridCol w="816869">
                  <a:extLst>
                    <a:ext uri="{9D8B030D-6E8A-4147-A177-3AD203B41FA5}">
                      <a16:colId xmlns:a16="http://schemas.microsoft.com/office/drawing/2014/main" xmlns="" val="20000"/>
                    </a:ext>
                  </a:extLst>
                </a:gridCol>
                <a:gridCol w="577006">
                  <a:extLst>
                    <a:ext uri="{9D8B030D-6E8A-4147-A177-3AD203B41FA5}">
                      <a16:colId xmlns:a16="http://schemas.microsoft.com/office/drawing/2014/main" xmlns="" val="20001"/>
                    </a:ext>
                  </a:extLst>
                </a:gridCol>
                <a:gridCol w="1536461">
                  <a:extLst>
                    <a:ext uri="{9D8B030D-6E8A-4147-A177-3AD203B41FA5}">
                      <a16:colId xmlns:a16="http://schemas.microsoft.com/office/drawing/2014/main" xmlns="" val="20002"/>
                    </a:ext>
                  </a:extLst>
                </a:gridCol>
                <a:gridCol w="1056733">
                  <a:extLst>
                    <a:ext uri="{9D8B030D-6E8A-4147-A177-3AD203B41FA5}">
                      <a16:colId xmlns:a16="http://schemas.microsoft.com/office/drawing/2014/main" xmlns="" val="20003"/>
                    </a:ext>
                  </a:extLst>
                </a:gridCol>
                <a:gridCol w="1536461">
                  <a:extLst>
                    <a:ext uri="{9D8B030D-6E8A-4147-A177-3AD203B41FA5}">
                      <a16:colId xmlns:a16="http://schemas.microsoft.com/office/drawing/2014/main" xmlns="" val="20004"/>
                    </a:ext>
                  </a:extLst>
                </a:gridCol>
                <a:gridCol w="1536461">
                  <a:extLst>
                    <a:ext uri="{9D8B030D-6E8A-4147-A177-3AD203B41FA5}">
                      <a16:colId xmlns:a16="http://schemas.microsoft.com/office/drawing/2014/main" xmlns="" val="20005"/>
                    </a:ext>
                  </a:extLst>
                </a:gridCol>
                <a:gridCol w="1536461">
                  <a:extLst>
                    <a:ext uri="{9D8B030D-6E8A-4147-A177-3AD203B41FA5}">
                      <a16:colId xmlns:a16="http://schemas.microsoft.com/office/drawing/2014/main" xmlns="" val="20006"/>
                    </a:ext>
                  </a:extLst>
                </a:gridCol>
                <a:gridCol w="1306974">
                  <a:extLst>
                    <a:ext uri="{9D8B030D-6E8A-4147-A177-3AD203B41FA5}">
                      <a16:colId xmlns:a16="http://schemas.microsoft.com/office/drawing/2014/main" xmlns="" val="20007"/>
                    </a:ext>
                  </a:extLst>
                </a:gridCol>
                <a:gridCol w="1306974">
                  <a:extLst>
                    <a:ext uri="{9D8B030D-6E8A-4147-A177-3AD203B41FA5}">
                      <a16:colId xmlns:a16="http://schemas.microsoft.com/office/drawing/2014/main" xmlns="" val="20008"/>
                    </a:ext>
                  </a:extLst>
                </a:gridCol>
              </a:tblGrid>
              <a:tr h="904966">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國家</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學術交流類型</a:t>
                      </a:r>
                    </a:p>
                  </a:txBody>
                  <a:tcPr marL="17780" marR="17780" marT="0" marB="0" anchor="ct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合作領域</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合作項目內容</a:t>
                      </a:r>
                    </a:p>
                  </a:txBody>
                  <a:tcPr marL="17780" marR="17780" marT="0" marB="0" anchor="ctr">
                    <a:lnR w="38100" cap="flat" cmpd="sng" algn="ctr">
                      <a:solidFill>
                        <a:schemeClr val="tx1"/>
                      </a:solidFill>
                      <a:prstDash val="solid"/>
                      <a:round/>
                      <a:headEnd type="none" w="med" len="med"/>
                      <a:tailEnd type="none" w="med" len="med"/>
                    </a:lnR>
                  </a:tcP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與國外大學建立姐妹校</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hMerge="1">
                  <a:txBody>
                    <a:bodyPr/>
                    <a:lstStyle/>
                    <a:p>
                      <a:endParaRPr lang="zh-TW" altLang="en-US"/>
                    </a:p>
                  </a:txBody>
                  <a:tcPr/>
                </a:tc>
                <a:tc grid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人數</a:t>
                      </a: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extLst>
                  <a:ext uri="{0D108BD9-81ED-4DB2-BD59-A6C34878D82A}">
                    <a16:rowId xmlns:a16="http://schemas.microsoft.com/office/drawing/2014/main" xmlns="" val="10000"/>
                  </a:ext>
                </a:extLst>
              </a:tr>
              <a:tr h="71503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學校中文名稱</a:t>
                      </a:r>
                    </a:p>
                  </a:txBody>
                  <a:tcPr marL="17780" marR="177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學校英文名稱</a:t>
                      </a:r>
                    </a:p>
                  </a:txBody>
                  <a:tcPr marL="17780" marR="177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男</a:t>
                      </a:r>
                    </a:p>
                  </a:txBody>
                  <a:tcPr marL="17780" marR="177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6886337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124</a:t>
            </a:fld>
            <a:endParaRPr lang="en-US" dirty="0"/>
          </a:p>
        </p:txBody>
      </p:sp>
      <p:sp>
        <p:nvSpPr>
          <p:cNvPr id="9" name="矩形 15"/>
          <p:cNvSpPr>
            <a:spLocks noChangeArrowheads="1"/>
          </p:cNvSpPr>
          <p:nvPr/>
        </p:nvSpPr>
        <p:spPr bwMode="auto">
          <a:xfrm>
            <a:off x="941406" y="3055919"/>
            <a:ext cx="109267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人數</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請輸入國</a:t>
            </a:r>
            <a:r>
              <a:rPr lang="zh-TW" altLang="en-US" sz="2400" dirty="0">
                <a:latin typeface="微軟正黑體" panose="020B0604030504040204" pitchFamily="34" charset="-120"/>
                <a:ea typeface="微軟正黑體" panose="020B0604030504040204" pitchFamily="34" charset="-120"/>
              </a:rPr>
              <a:t>際</a:t>
            </a:r>
            <a:r>
              <a:rPr lang="zh-TW" altLang="en-US" sz="2400" dirty="0" smtClean="0">
                <a:latin typeface="微軟正黑體" panose="020B0604030504040204" pitchFamily="34" charset="-120"/>
                <a:ea typeface="微軟正黑體" panose="020B0604030504040204" pitchFamily="34" charset="-120"/>
              </a:rPr>
              <a:t>學術</a:t>
            </a:r>
            <a:r>
              <a:rPr lang="zh-TW" altLang="en-US" sz="2400" dirty="0">
                <a:latin typeface="微軟正黑體" panose="020B0604030504040204" pitchFamily="34" charset="-120"/>
                <a:ea typeface="微軟正黑體" panose="020B0604030504040204" pitchFamily="34" charset="-120"/>
              </a:rPr>
              <a:t>交流人數，</a:t>
            </a:r>
            <a:r>
              <a:rPr lang="zh-TW" altLang="en-US" sz="2400" dirty="0" smtClean="0">
                <a:latin typeface="微軟正黑體" panose="020B0604030504040204" pitchFamily="34" charset="-120"/>
                <a:ea typeface="微軟正黑體" panose="020B0604030504040204" pitchFamily="34" charset="-120"/>
              </a:rPr>
              <a:t>以</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男</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女</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分別</a:t>
            </a:r>
            <a:r>
              <a:rPr lang="zh-TW" altLang="en-US" sz="2400" dirty="0">
                <a:latin typeface="微軟正黑體" panose="020B0604030504040204" pitchFamily="34" charset="-120"/>
                <a:ea typeface="微軟正黑體" panose="020B0604030504040204" pitchFamily="34" charset="-120"/>
              </a:rPr>
              <a:t>列計。</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15-4</a:t>
            </a:r>
            <a:r>
              <a:rPr lang="zh-TW" altLang="en-US" sz="3000" dirty="0">
                <a:solidFill>
                  <a:schemeClr val="tx1"/>
                </a:solidFill>
                <a:latin typeface="微軟正黑體" panose="020B0604030504040204" pitchFamily="34" charset="-120"/>
                <a:ea typeface="微軟正黑體" panose="020B0604030504040204" pitchFamily="34" charset="-120"/>
              </a:rPr>
              <a:t>國際學術交流現況資料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4082031400"/>
              </p:ext>
            </p:extLst>
          </p:nvPr>
        </p:nvGraphicFramePr>
        <p:xfrm>
          <a:off x="490800" y="1088356"/>
          <a:ext cx="11210400" cy="1620000"/>
        </p:xfrm>
        <a:graphic>
          <a:graphicData uri="http://schemas.openxmlformats.org/drawingml/2006/table">
            <a:tbl>
              <a:tblPr>
                <a:tableStyleId>{5940675A-B579-460E-94D1-54222C63F5DA}</a:tableStyleId>
              </a:tblPr>
              <a:tblGrid>
                <a:gridCol w="816869">
                  <a:extLst>
                    <a:ext uri="{9D8B030D-6E8A-4147-A177-3AD203B41FA5}">
                      <a16:colId xmlns:a16="http://schemas.microsoft.com/office/drawing/2014/main" xmlns="" val="20000"/>
                    </a:ext>
                  </a:extLst>
                </a:gridCol>
                <a:gridCol w="577006">
                  <a:extLst>
                    <a:ext uri="{9D8B030D-6E8A-4147-A177-3AD203B41FA5}">
                      <a16:colId xmlns:a16="http://schemas.microsoft.com/office/drawing/2014/main" xmlns="" val="20001"/>
                    </a:ext>
                  </a:extLst>
                </a:gridCol>
                <a:gridCol w="1536461">
                  <a:extLst>
                    <a:ext uri="{9D8B030D-6E8A-4147-A177-3AD203B41FA5}">
                      <a16:colId xmlns:a16="http://schemas.microsoft.com/office/drawing/2014/main" xmlns="" val="20002"/>
                    </a:ext>
                  </a:extLst>
                </a:gridCol>
                <a:gridCol w="1056733">
                  <a:extLst>
                    <a:ext uri="{9D8B030D-6E8A-4147-A177-3AD203B41FA5}">
                      <a16:colId xmlns:a16="http://schemas.microsoft.com/office/drawing/2014/main" xmlns="" val="20003"/>
                    </a:ext>
                  </a:extLst>
                </a:gridCol>
                <a:gridCol w="1536461">
                  <a:extLst>
                    <a:ext uri="{9D8B030D-6E8A-4147-A177-3AD203B41FA5}">
                      <a16:colId xmlns:a16="http://schemas.microsoft.com/office/drawing/2014/main" xmlns="" val="20004"/>
                    </a:ext>
                  </a:extLst>
                </a:gridCol>
                <a:gridCol w="1536461">
                  <a:extLst>
                    <a:ext uri="{9D8B030D-6E8A-4147-A177-3AD203B41FA5}">
                      <a16:colId xmlns:a16="http://schemas.microsoft.com/office/drawing/2014/main" xmlns="" val="20005"/>
                    </a:ext>
                  </a:extLst>
                </a:gridCol>
                <a:gridCol w="1536461">
                  <a:extLst>
                    <a:ext uri="{9D8B030D-6E8A-4147-A177-3AD203B41FA5}">
                      <a16:colId xmlns:a16="http://schemas.microsoft.com/office/drawing/2014/main" xmlns="" val="20006"/>
                    </a:ext>
                  </a:extLst>
                </a:gridCol>
                <a:gridCol w="1306974">
                  <a:extLst>
                    <a:ext uri="{9D8B030D-6E8A-4147-A177-3AD203B41FA5}">
                      <a16:colId xmlns:a16="http://schemas.microsoft.com/office/drawing/2014/main" xmlns="" val="20007"/>
                    </a:ext>
                  </a:extLst>
                </a:gridCol>
                <a:gridCol w="1306974">
                  <a:extLst>
                    <a:ext uri="{9D8B030D-6E8A-4147-A177-3AD203B41FA5}">
                      <a16:colId xmlns:a16="http://schemas.microsoft.com/office/drawing/2014/main" xmlns="" val="20008"/>
                    </a:ext>
                  </a:extLst>
                </a:gridCol>
              </a:tblGrid>
              <a:tr h="904966">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國家</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學術交流類型</a:t>
                      </a:r>
                    </a:p>
                  </a:txBody>
                  <a:tcPr marL="17780" marR="17780" marT="0" marB="0" anchor="ct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合作領域</a:t>
                      </a:r>
                    </a:p>
                  </a:txBody>
                  <a:tcPr marL="17780" marR="17780" marT="0" marB="0" anchor="ct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合作項目內容</a:t>
                      </a:r>
                    </a:p>
                  </a:txBody>
                  <a:tcPr marL="17780" marR="17780" marT="0" marB="0" anchor="ctr"/>
                </a:tc>
                <a:tc grid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與國外大學建立姐妹校</a:t>
                      </a:r>
                    </a:p>
                  </a:txBody>
                  <a:tcPr marL="17780" marR="17780" marT="0" marB="0" anchor="ctr">
                    <a:lnR w="38100" cap="flat" cmpd="sng" algn="ctr">
                      <a:solidFill>
                        <a:schemeClr val="tx1"/>
                      </a:solidFill>
                      <a:prstDash val="solid"/>
                      <a:round/>
                      <a:headEnd type="none" w="med" len="med"/>
                      <a:tailEnd type="none" w="med" len="med"/>
                    </a:lnR>
                  </a:tcPr>
                </a:tc>
                <a:tc hMerge="1">
                  <a:txBody>
                    <a:bodyPr/>
                    <a:lstStyle/>
                    <a:p>
                      <a:endParaRPr lang="zh-TW" altLang="en-US"/>
                    </a:p>
                  </a:txBody>
                  <a:tcP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人數</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hMerge="1">
                  <a:txBody>
                    <a:bodyPr/>
                    <a:lstStyle/>
                    <a:p>
                      <a:endParaRPr lang="zh-TW" altLang="en-US"/>
                    </a:p>
                  </a:txBody>
                  <a:tcPr/>
                </a:tc>
                <a:extLst>
                  <a:ext uri="{0D108BD9-81ED-4DB2-BD59-A6C34878D82A}">
                    <a16:rowId xmlns:a16="http://schemas.microsoft.com/office/drawing/2014/main" xmlns="" val="10000"/>
                  </a:ext>
                </a:extLst>
              </a:tr>
              <a:tr h="71503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學校中文名稱</a:t>
                      </a:r>
                    </a:p>
                  </a:txBody>
                  <a:tcPr marL="17780" marR="177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學校英文名稱</a:t>
                      </a:r>
                    </a:p>
                  </a:txBody>
                  <a:tcPr marL="17780" marR="177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男</a:t>
                      </a:r>
                    </a:p>
                  </a:txBody>
                  <a:tcPr marL="17780" marR="177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11087554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125</a:t>
            </a:fld>
            <a:endParaRPr lang="en-US" dirty="0"/>
          </a:p>
        </p:txBody>
      </p:sp>
      <p:sp>
        <p:nvSpPr>
          <p:cNvPr id="13" name="矩形 15"/>
          <p:cNvSpPr>
            <a:spLocks noChangeArrowheads="1"/>
          </p:cNvSpPr>
          <p:nvPr/>
        </p:nvSpPr>
        <p:spPr bwMode="auto">
          <a:xfrm>
            <a:off x="941406" y="3055919"/>
            <a:ext cx="1092674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合作</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產業</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單位</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填入合作</a:t>
            </a:r>
            <a:r>
              <a:rPr lang="zh-TW" altLang="en-US" sz="2400" dirty="0" smtClean="0">
                <a:latin typeface="微軟正黑體" panose="020B0604030504040204" pitchFamily="34" charset="-120"/>
                <a:ea typeface="微軟正黑體" panose="020B0604030504040204" pitchFamily="34" charset="-120"/>
              </a:rPr>
              <a:t>產業</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單位。</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6" y="400049"/>
            <a:ext cx="8065813" cy="1019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15-5</a:t>
            </a:r>
            <a:r>
              <a:rPr lang="zh-TW" altLang="en-US" sz="3000" dirty="0">
                <a:solidFill>
                  <a:schemeClr val="tx1"/>
                </a:solidFill>
                <a:latin typeface="微軟正黑體" panose="020B0604030504040204" pitchFamily="34" charset="-120"/>
                <a:ea typeface="微軟正黑體" panose="020B0604030504040204" pitchFamily="34" charset="-120"/>
              </a:rPr>
              <a:t>外籍</a:t>
            </a:r>
            <a:r>
              <a:rPr lang="zh-TW" altLang="en-US" sz="3000" dirty="0" smtClean="0">
                <a:solidFill>
                  <a:schemeClr val="tx1"/>
                </a:solidFill>
                <a:latin typeface="微軟正黑體" panose="020B0604030504040204" pitchFamily="34" charset="-120"/>
                <a:ea typeface="微軟正黑體" panose="020B0604030504040204" pitchFamily="34" charset="-120"/>
              </a:rPr>
              <a:t>生</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chemeClr val="tx1"/>
                </a:solidFill>
                <a:latin typeface="微軟正黑體" panose="020B0604030504040204" pitchFamily="34" charset="-120"/>
                <a:ea typeface="微軟正黑體" panose="020B0604030504040204" pitchFamily="34" charset="-120"/>
              </a:rPr>
              <a:t>人士</a:t>
            </a:r>
            <a:r>
              <a:rPr lang="zh-TW" altLang="en-US" sz="3000" dirty="0">
                <a:solidFill>
                  <a:schemeClr val="tx1"/>
                </a:solidFill>
                <a:latin typeface="微軟正黑體" panose="020B0604030504040204" pitchFamily="34" charset="-120"/>
                <a:ea typeface="微軟正黑體" panose="020B0604030504040204" pitchFamily="34" charset="-120"/>
              </a:rPr>
              <a:t>之短期技術訓練培訓班資料表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p:txBody>
      </p:sp>
      <p:graphicFrame>
        <p:nvGraphicFramePr>
          <p:cNvPr id="2" name="表格 1"/>
          <p:cNvGraphicFramePr>
            <a:graphicFrameLocks noGrp="1"/>
          </p:cNvGraphicFramePr>
          <p:nvPr>
            <p:extLst>
              <p:ext uri="{D42A27DB-BD31-4B8C-83A1-F6EECF244321}">
                <p14:modId xmlns:p14="http://schemas.microsoft.com/office/powerpoint/2010/main" val="3539500296"/>
              </p:ext>
            </p:extLst>
          </p:nvPr>
        </p:nvGraphicFramePr>
        <p:xfrm>
          <a:off x="490799" y="1409234"/>
          <a:ext cx="11210402" cy="1620000"/>
        </p:xfrm>
        <a:graphic>
          <a:graphicData uri="http://schemas.openxmlformats.org/drawingml/2006/table">
            <a:tbl>
              <a:tblPr>
                <a:tableStyleId>{5940675A-B579-460E-94D1-54222C63F5DA}</a:tableStyleId>
              </a:tblPr>
              <a:tblGrid>
                <a:gridCol w="1601486">
                  <a:extLst>
                    <a:ext uri="{9D8B030D-6E8A-4147-A177-3AD203B41FA5}">
                      <a16:colId xmlns:a16="http://schemas.microsoft.com/office/drawing/2014/main" xmlns="" val="20000"/>
                    </a:ext>
                  </a:extLst>
                </a:gridCol>
                <a:gridCol w="1601486">
                  <a:extLst>
                    <a:ext uri="{9D8B030D-6E8A-4147-A177-3AD203B41FA5}">
                      <a16:colId xmlns:a16="http://schemas.microsoft.com/office/drawing/2014/main" xmlns="" val="20001"/>
                    </a:ext>
                  </a:extLst>
                </a:gridCol>
                <a:gridCol w="1601486">
                  <a:extLst>
                    <a:ext uri="{9D8B030D-6E8A-4147-A177-3AD203B41FA5}">
                      <a16:colId xmlns:a16="http://schemas.microsoft.com/office/drawing/2014/main" xmlns="" val="20002"/>
                    </a:ext>
                  </a:extLst>
                </a:gridCol>
                <a:gridCol w="1601486">
                  <a:extLst>
                    <a:ext uri="{9D8B030D-6E8A-4147-A177-3AD203B41FA5}">
                      <a16:colId xmlns:a16="http://schemas.microsoft.com/office/drawing/2014/main" xmlns="" val="20003"/>
                    </a:ext>
                  </a:extLst>
                </a:gridCol>
                <a:gridCol w="1601486">
                  <a:extLst>
                    <a:ext uri="{9D8B030D-6E8A-4147-A177-3AD203B41FA5}">
                      <a16:colId xmlns:a16="http://schemas.microsoft.com/office/drawing/2014/main" xmlns="" val="20004"/>
                    </a:ext>
                  </a:extLst>
                </a:gridCol>
                <a:gridCol w="1601486">
                  <a:extLst>
                    <a:ext uri="{9D8B030D-6E8A-4147-A177-3AD203B41FA5}">
                      <a16:colId xmlns:a16="http://schemas.microsoft.com/office/drawing/2014/main" xmlns="" val="20005"/>
                    </a:ext>
                  </a:extLst>
                </a:gridCol>
                <a:gridCol w="1601486">
                  <a:extLst>
                    <a:ext uri="{9D8B030D-6E8A-4147-A177-3AD203B41FA5}">
                      <a16:colId xmlns:a16="http://schemas.microsoft.com/office/drawing/2014/main" xmlns="" val="20006"/>
                    </a:ext>
                  </a:extLst>
                </a:gridCol>
              </a:tblGrid>
              <a:tr h="615024">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合作</a:t>
                      </a:r>
                      <a:r>
                        <a:rPr lang="zh-TW" sz="1800" kern="100" smtClean="0">
                          <a:effectLst/>
                          <a:latin typeface="微軟正黑體" panose="020B0604030504040204" pitchFamily="34" charset="-120"/>
                          <a:ea typeface="微軟正黑體" panose="020B0604030504040204" pitchFamily="34" charset="-120"/>
                        </a:rPr>
                        <a:t>產業</a:t>
                      </a:r>
                      <a:r>
                        <a:rPr lang="en-US" sz="1800" kern="100" smtClean="0">
                          <a:effectLst/>
                          <a:latin typeface="微軟正黑體" panose="020B0604030504040204" pitchFamily="34" charset="-120"/>
                          <a:ea typeface="微軟正黑體" panose="020B0604030504040204" pitchFamily="34" charset="-120"/>
                        </a:rPr>
                        <a:t>/</a:t>
                      </a:r>
                      <a:r>
                        <a:rPr lang="zh-TW" sz="1800" kern="100" smtClean="0">
                          <a:effectLst/>
                          <a:latin typeface="微軟正黑體" panose="020B0604030504040204" pitchFamily="34" charset="-120"/>
                          <a:ea typeface="微軟正黑體" panose="020B0604030504040204" pitchFamily="34" charset="-120"/>
                        </a:rPr>
                        <a:t>單位</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辦理日期</a:t>
                      </a: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經費來源</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修習人數</a:t>
                      </a:r>
                    </a:p>
                  </a:txBody>
                  <a:tcPr marL="17780" marR="17780" marT="0" marB="0" anchor="ct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修習學員資格</a:t>
                      </a:r>
                    </a:p>
                  </a:txBody>
                  <a:tcPr marL="17780" marR="17780" marT="0" marB="0" anchor="ctr"/>
                </a:tc>
                <a:extLst>
                  <a:ext uri="{0D108BD9-81ED-4DB2-BD59-A6C34878D82A}">
                    <a16:rowId xmlns:a16="http://schemas.microsoft.com/office/drawing/2014/main" xmlns="" val="10000"/>
                  </a:ext>
                </a:extLst>
              </a:tr>
              <a:tr h="1004976">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開始日期</a:t>
                      </a:r>
                    </a:p>
                  </a:txBody>
                  <a:tcPr marL="17780" marR="177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結束日期</a:t>
                      </a: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4065130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126</a:t>
            </a:fld>
            <a:endParaRPr lang="en-US" dirty="0"/>
          </a:p>
        </p:txBody>
      </p:sp>
      <p:sp>
        <p:nvSpPr>
          <p:cNvPr id="13"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辦理日期</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輸入外籍</a:t>
            </a:r>
            <a:r>
              <a:rPr lang="zh-TW" altLang="en-US" sz="2400" dirty="0" smtClean="0">
                <a:latin typeface="微軟正黑體" panose="020B0604030504040204" pitchFamily="34" charset="-120"/>
                <a:ea typeface="微軟正黑體" panose="020B0604030504040204" pitchFamily="34" charset="-120"/>
              </a:rPr>
              <a:t>生</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人士</a:t>
            </a:r>
            <a:r>
              <a:rPr lang="zh-TW" altLang="en-US" sz="2400" dirty="0">
                <a:latin typeface="微軟正黑體" panose="020B0604030504040204" pitchFamily="34" charset="-120"/>
                <a:ea typeface="微軟正黑體" panose="020B0604030504040204" pitchFamily="34" charset="-120"/>
              </a:rPr>
              <a:t>之短期技術訓練培訓班之辦理日期</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依</a:t>
            </a:r>
            <a:r>
              <a:rPr lang="zh-TW" altLang="en-US" sz="2400" dirty="0">
                <a:latin typeface="微軟正黑體" panose="020B0604030504040204" pitchFamily="34" charset="-120"/>
                <a:ea typeface="微軟正黑體" panose="020B0604030504040204" pitchFamily="34" charset="-120"/>
              </a:rPr>
              <a:t>實際舉行起迄日期，日期格式</a:t>
            </a:r>
            <a:r>
              <a:rPr lang="zh-TW" altLang="en-US" sz="2400" dirty="0" smtClean="0">
                <a:latin typeface="微軟正黑體" panose="020B0604030504040204" pitchFamily="34" charset="-120"/>
                <a:ea typeface="微軟正黑體" panose="020B0604030504040204" pitchFamily="34" charset="-120"/>
              </a:rPr>
              <a:t>為西元年、月份、日（</a:t>
            </a:r>
            <a:r>
              <a:rPr lang="en-US" altLang="zh-TW" sz="2400" dirty="0" err="1" smtClean="0">
                <a:latin typeface="微軟正黑體" panose="020B0604030504040204" pitchFamily="34" charset="-120"/>
                <a:ea typeface="微軟正黑體" panose="020B0604030504040204" pitchFamily="34" charset="-120"/>
              </a:rPr>
              <a:t>yyyy</a:t>
            </a:r>
            <a:r>
              <a:rPr lang="en-US" altLang="zh-TW" sz="2400" dirty="0" smtClean="0">
                <a:latin typeface="微軟正黑體" panose="020B0604030504040204" pitchFamily="34" charset="-120"/>
                <a:ea typeface="微軟正黑體" panose="020B0604030504040204" pitchFamily="34" charset="-120"/>
              </a:rPr>
              <a:t>/mm/</a:t>
            </a:r>
            <a:r>
              <a:rPr lang="en-US" altLang="zh-TW" sz="2400" dirty="0" err="1" smtClean="0">
                <a:latin typeface="微軟正黑體" panose="020B0604030504040204" pitchFamily="34" charset="-120"/>
                <a:ea typeface="微軟正黑體" panose="020B0604030504040204" pitchFamily="34" charset="-120"/>
              </a:rPr>
              <a:t>dd</a:t>
            </a:r>
            <a:r>
              <a:rPr lang="zh-TW" altLang="en-US" sz="2400" dirty="0" smtClean="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15</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6" y="400049"/>
            <a:ext cx="8065813" cy="1019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15-5</a:t>
            </a:r>
            <a:r>
              <a:rPr lang="zh-TW" altLang="en-US" sz="3000">
                <a:solidFill>
                  <a:schemeClr val="tx1"/>
                </a:solidFill>
                <a:latin typeface="微軟正黑體" panose="020B0604030504040204" pitchFamily="34" charset="-120"/>
                <a:ea typeface="微軟正黑體" panose="020B0604030504040204" pitchFamily="34" charset="-120"/>
              </a:rPr>
              <a:t>外籍</a:t>
            </a:r>
            <a:r>
              <a:rPr lang="zh-TW" altLang="en-US" sz="3000" smtClean="0">
                <a:solidFill>
                  <a:schemeClr val="tx1"/>
                </a:solidFill>
                <a:latin typeface="微軟正黑體" panose="020B0604030504040204" pitchFamily="34" charset="-120"/>
                <a:ea typeface="微軟正黑體" panose="020B0604030504040204" pitchFamily="34" charset="-120"/>
              </a:rPr>
              <a:t>生</a:t>
            </a:r>
            <a:r>
              <a:rPr lang="en-US" altLang="zh-TW" sz="3000" smtClean="0">
                <a:solidFill>
                  <a:schemeClr val="tx1"/>
                </a:solidFill>
                <a:latin typeface="微軟正黑體" panose="020B0604030504040204" pitchFamily="34" charset="-120"/>
                <a:ea typeface="微軟正黑體" panose="020B0604030504040204" pitchFamily="34" charset="-120"/>
              </a:rPr>
              <a:t>/</a:t>
            </a:r>
            <a:r>
              <a:rPr lang="zh-TW" altLang="en-US" sz="3000" smtClean="0">
                <a:solidFill>
                  <a:schemeClr val="tx1"/>
                </a:solidFill>
                <a:latin typeface="微軟正黑體" panose="020B0604030504040204" pitchFamily="34" charset="-120"/>
                <a:ea typeface="微軟正黑體" panose="020B0604030504040204" pitchFamily="34" charset="-120"/>
              </a:rPr>
              <a:t>人士</a:t>
            </a:r>
            <a:r>
              <a:rPr lang="zh-TW" altLang="en-US" sz="3000" dirty="0">
                <a:solidFill>
                  <a:schemeClr val="tx1"/>
                </a:solidFill>
                <a:latin typeface="微軟正黑體" panose="020B0604030504040204" pitchFamily="34" charset="-120"/>
                <a:ea typeface="微軟正黑體" panose="020B0604030504040204" pitchFamily="34" charset="-120"/>
              </a:rPr>
              <a:t>之短期技術訓練培訓班資料表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p:txBody>
      </p:sp>
      <p:graphicFrame>
        <p:nvGraphicFramePr>
          <p:cNvPr id="2" name="表格 1"/>
          <p:cNvGraphicFramePr>
            <a:graphicFrameLocks noGrp="1"/>
          </p:cNvGraphicFramePr>
          <p:nvPr>
            <p:extLst>
              <p:ext uri="{D42A27DB-BD31-4B8C-83A1-F6EECF244321}">
                <p14:modId xmlns:p14="http://schemas.microsoft.com/office/powerpoint/2010/main" val="196175619"/>
              </p:ext>
            </p:extLst>
          </p:nvPr>
        </p:nvGraphicFramePr>
        <p:xfrm>
          <a:off x="490799" y="1409234"/>
          <a:ext cx="11210402" cy="1620000"/>
        </p:xfrm>
        <a:graphic>
          <a:graphicData uri="http://schemas.openxmlformats.org/drawingml/2006/table">
            <a:tbl>
              <a:tblPr>
                <a:tableStyleId>{5940675A-B579-460E-94D1-54222C63F5DA}</a:tableStyleId>
              </a:tblPr>
              <a:tblGrid>
                <a:gridCol w="1601486">
                  <a:extLst>
                    <a:ext uri="{9D8B030D-6E8A-4147-A177-3AD203B41FA5}">
                      <a16:colId xmlns:a16="http://schemas.microsoft.com/office/drawing/2014/main" xmlns="" val="20000"/>
                    </a:ext>
                  </a:extLst>
                </a:gridCol>
                <a:gridCol w="1601486">
                  <a:extLst>
                    <a:ext uri="{9D8B030D-6E8A-4147-A177-3AD203B41FA5}">
                      <a16:colId xmlns:a16="http://schemas.microsoft.com/office/drawing/2014/main" xmlns="" val="20001"/>
                    </a:ext>
                  </a:extLst>
                </a:gridCol>
                <a:gridCol w="1601486">
                  <a:extLst>
                    <a:ext uri="{9D8B030D-6E8A-4147-A177-3AD203B41FA5}">
                      <a16:colId xmlns:a16="http://schemas.microsoft.com/office/drawing/2014/main" xmlns="" val="20002"/>
                    </a:ext>
                  </a:extLst>
                </a:gridCol>
                <a:gridCol w="1601486">
                  <a:extLst>
                    <a:ext uri="{9D8B030D-6E8A-4147-A177-3AD203B41FA5}">
                      <a16:colId xmlns:a16="http://schemas.microsoft.com/office/drawing/2014/main" xmlns="" val="20003"/>
                    </a:ext>
                  </a:extLst>
                </a:gridCol>
                <a:gridCol w="1601486">
                  <a:extLst>
                    <a:ext uri="{9D8B030D-6E8A-4147-A177-3AD203B41FA5}">
                      <a16:colId xmlns:a16="http://schemas.microsoft.com/office/drawing/2014/main" xmlns="" val="20004"/>
                    </a:ext>
                  </a:extLst>
                </a:gridCol>
                <a:gridCol w="1601486">
                  <a:extLst>
                    <a:ext uri="{9D8B030D-6E8A-4147-A177-3AD203B41FA5}">
                      <a16:colId xmlns:a16="http://schemas.microsoft.com/office/drawing/2014/main" xmlns="" val="20005"/>
                    </a:ext>
                  </a:extLst>
                </a:gridCol>
                <a:gridCol w="1601486">
                  <a:extLst>
                    <a:ext uri="{9D8B030D-6E8A-4147-A177-3AD203B41FA5}">
                      <a16:colId xmlns:a16="http://schemas.microsoft.com/office/drawing/2014/main" xmlns="" val="20006"/>
                    </a:ext>
                  </a:extLst>
                </a:gridCol>
              </a:tblGrid>
              <a:tr h="615024">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合作</a:t>
                      </a:r>
                      <a:r>
                        <a:rPr lang="zh-TW" sz="1800" kern="100" smtClean="0">
                          <a:effectLst/>
                          <a:latin typeface="微軟正黑體" panose="020B0604030504040204" pitchFamily="34" charset="-120"/>
                          <a:ea typeface="微軟正黑體" panose="020B0604030504040204" pitchFamily="34" charset="-120"/>
                        </a:rPr>
                        <a:t>產業</a:t>
                      </a:r>
                      <a:r>
                        <a:rPr lang="en-US" sz="1800" kern="100" smtClean="0">
                          <a:effectLst/>
                          <a:latin typeface="微軟正黑體" panose="020B0604030504040204" pitchFamily="34" charset="-120"/>
                          <a:ea typeface="微軟正黑體" panose="020B0604030504040204" pitchFamily="34" charset="-120"/>
                        </a:rPr>
                        <a:t>/</a:t>
                      </a:r>
                      <a:r>
                        <a:rPr lang="zh-TW" sz="1800" kern="100" smtClean="0">
                          <a:effectLst/>
                          <a:latin typeface="微軟正黑體" panose="020B0604030504040204" pitchFamily="34" charset="-120"/>
                          <a:ea typeface="微軟正黑體" panose="020B0604030504040204" pitchFamily="34" charset="-120"/>
                        </a:rPr>
                        <a:t>單位</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R w="38100" cap="flat" cmpd="sng" algn="ctr">
                      <a:solidFill>
                        <a:schemeClr val="tx1"/>
                      </a:solidFill>
                      <a:prstDash val="solid"/>
                      <a:round/>
                      <a:headEnd type="none" w="med" len="med"/>
                      <a:tailEnd type="none" w="med" len="med"/>
                    </a:lnR>
                  </a:tcP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辦理日期</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hMerge="1">
                  <a:txBody>
                    <a:bodyPr/>
                    <a:lstStyle/>
                    <a:p>
                      <a:endParaRPr lang="zh-TW" altLang="en-US"/>
                    </a:p>
                  </a:txBody>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經費來源</a:t>
                      </a:r>
                    </a:p>
                  </a:txBody>
                  <a:tcPr marL="17780" marR="17780" marT="0" marB="0" anchor="ctr">
                    <a:lnL w="38100" cap="flat" cmpd="sng" algn="ctr">
                      <a:solidFill>
                        <a:schemeClr val="tx1"/>
                      </a:solidFill>
                      <a:prstDash val="solid"/>
                      <a:round/>
                      <a:headEnd type="none" w="med" len="med"/>
                      <a:tailEnd type="none" w="med" len="med"/>
                    </a:lnL>
                  </a:tcP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修習人數</a:t>
                      </a:r>
                    </a:p>
                  </a:txBody>
                  <a:tcPr marL="17780" marR="17780" marT="0" marB="0" anchor="ct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修習學員資格</a:t>
                      </a:r>
                    </a:p>
                  </a:txBody>
                  <a:tcPr marL="17780" marR="17780" marT="0" marB="0" anchor="ctr"/>
                </a:tc>
                <a:extLst>
                  <a:ext uri="{0D108BD9-81ED-4DB2-BD59-A6C34878D82A}">
                    <a16:rowId xmlns:a16="http://schemas.microsoft.com/office/drawing/2014/main" xmlns="" val="10000"/>
                  </a:ext>
                </a:extLst>
              </a:tr>
              <a:tr h="1004976">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開始日期</a:t>
                      </a:r>
                    </a:p>
                  </a:txBody>
                  <a:tcPr marL="17780" marR="177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結束日期</a:t>
                      </a:r>
                    </a:p>
                  </a:txBody>
                  <a:tcPr marL="17780" marR="177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02236356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127</a:t>
            </a:fld>
            <a:endParaRPr lang="en-US" dirty="0"/>
          </a:p>
        </p:txBody>
      </p:sp>
      <p:sp>
        <p:nvSpPr>
          <p:cNvPr id="13" name="矩形 15"/>
          <p:cNvSpPr>
            <a:spLocks noChangeArrowheads="1"/>
          </p:cNvSpPr>
          <p:nvPr/>
        </p:nvSpPr>
        <p:spPr bwMode="auto">
          <a:xfrm>
            <a:off x="941406" y="3055919"/>
            <a:ext cx="1092674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經費來源</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輸入外籍生</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人士之短期技術訓練培訓班之經費</a:t>
            </a:r>
            <a:r>
              <a:rPr lang="zh-TW" altLang="en-US" sz="2400" dirty="0" smtClean="0">
                <a:latin typeface="微軟正黑體" panose="020B0604030504040204" pitchFamily="34" charset="-120"/>
                <a:ea typeface="微軟正黑體" panose="020B0604030504040204" pitchFamily="34" charset="-120"/>
              </a:rPr>
              <a:t>來源，內容</a:t>
            </a:r>
            <a:r>
              <a:rPr lang="zh-TW" altLang="en-US" sz="2400" dirty="0">
                <a:latin typeface="微軟正黑體" panose="020B0604030504040204" pitchFamily="34" charset="-120"/>
                <a:ea typeface="微軟正黑體" panose="020B0604030504040204" pitchFamily="34" charset="-120"/>
              </a:rPr>
              <a:t>含標點符號以</a:t>
            </a:r>
            <a:r>
              <a:rPr lang="en-US" altLang="zh-TW" sz="2400" dirty="0">
                <a:latin typeface="微軟正黑體" panose="020B0604030504040204" pitchFamily="34" charset="-120"/>
                <a:ea typeface="微軟正黑體" panose="020B0604030504040204" pitchFamily="34" charset="-120"/>
              </a:rPr>
              <a:t>50</a:t>
            </a:r>
            <a:r>
              <a:rPr lang="zh-TW" altLang="en-US" sz="2400" dirty="0">
                <a:latin typeface="微軟正黑體" panose="020B0604030504040204" pitchFamily="34" charset="-120"/>
                <a:ea typeface="微軟正黑體" panose="020B0604030504040204" pitchFamily="34" charset="-120"/>
              </a:rPr>
              <a:t>字為限。</a:t>
            </a:r>
            <a:r>
              <a:rPr lang="en-US" altLang="zh-TW" sz="2400" dirty="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例如：印尼政府補助。</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15</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6" y="400049"/>
            <a:ext cx="8065813" cy="1019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15-5</a:t>
            </a:r>
            <a:r>
              <a:rPr lang="zh-TW" altLang="en-US" sz="3000">
                <a:solidFill>
                  <a:schemeClr val="tx1"/>
                </a:solidFill>
                <a:latin typeface="微軟正黑體" panose="020B0604030504040204" pitchFamily="34" charset="-120"/>
                <a:ea typeface="微軟正黑體" panose="020B0604030504040204" pitchFamily="34" charset="-120"/>
              </a:rPr>
              <a:t>外籍</a:t>
            </a:r>
            <a:r>
              <a:rPr lang="zh-TW" altLang="en-US" sz="3000" smtClean="0">
                <a:solidFill>
                  <a:schemeClr val="tx1"/>
                </a:solidFill>
                <a:latin typeface="微軟正黑體" panose="020B0604030504040204" pitchFamily="34" charset="-120"/>
                <a:ea typeface="微軟正黑體" panose="020B0604030504040204" pitchFamily="34" charset="-120"/>
              </a:rPr>
              <a:t>生</a:t>
            </a:r>
            <a:r>
              <a:rPr lang="en-US" altLang="zh-TW" sz="3000" smtClean="0">
                <a:solidFill>
                  <a:schemeClr val="tx1"/>
                </a:solidFill>
                <a:latin typeface="微軟正黑體" panose="020B0604030504040204" pitchFamily="34" charset="-120"/>
                <a:ea typeface="微軟正黑體" panose="020B0604030504040204" pitchFamily="34" charset="-120"/>
              </a:rPr>
              <a:t>/</a:t>
            </a:r>
            <a:r>
              <a:rPr lang="zh-TW" altLang="en-US" sz="3000" smtClean="0">
                <a:solidFill>
                  <a:schemeClr val="tx1"/>
                </a:solidFill>
                <a:latin typeface="微軟正黑體" panose="020B0604030504040204" pitchFamily="34" charset="-120"/>
                <a:ea typeface="微軟正黑體" panose="020B0604030504040204" pitchFamily="34" charset="-120"/>
              </a:rPr>
              <a:t>人士</a:t>
            </a:r>
            <a:r>
              <a:rPr lang="zh-TW" altLang="en-US" sz="3000" dirty="0">
                <a:solidFill>
                  <a:schemeClr val="tx1"/>
                </a:solidFill>
                <a:latin typeface="微軟正黑體" panose="020B0604030504040204" pitchFamily="34" charset="-120"/>
                <a:ea typeface="微軟正黑體" panose="020B0604030504040204" pitchFamily="34" charset="-120"/>
              </a:rPr>
              <a:t>之短期技術訓練培訓班資料表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p:txBody>
      </p:sp>
      <p:graphicFrame>
        <p:nvGraphicFramePr>
          <p:cNvPr id="2" name="表格 1"/>
          <p:cNvGraphicFramePr>
            <a:graphicFrameLocks noGrp="1"/>
          </p:cNvGraphicFramePr>
          <p:nvPr>
            <p:extLst>
              <p:ext uri="{D42A27DB-BD31-4B8C-83A1-F6EECF244321}">
                <p14:modId xmlns:p14="http://schemas.microsoft.com/office/powerpoint/2010/main" val="2606249066"/>
              </p:ext>
            </p:extLst>
          </p:nvPr>
        </p:nvGraphicFramePr>
        <p:xfrm>
          <a:off x="490799" y="1409234"/>
          <a:ext cx="11210402" cy="1620000"/>
        </p:xfrm>
        <a:graphic>
          <a:graphicData uri="http://schemas.openxmlformats.org/drawingml/2006/table">
            <a:tbl>
              <a:tblPr>
                <a:tableStyleId>{5940675A-B579-460E-94D1-54222C63F5DA}</a:tableStyleId>
              </a:tblPr>
              <a:tblGrid>
                <a:gridCol w="1601486">
                  <a:extLst>
                    <a:ext uri="{9D8B030D-6E8A-4147-A177-3AD203B41FA5}">
                      <a16:colId xmlns:a16="http://schemas.microsoft.com/office/drawing/2014/main" xmlns="" val="20000"/>
                    </a:ext>
                  </a:extLst>
                </a:gridCol>
                <a:gridCol w="1601486">
                  <a:extLst>
                    <a:ext uri="{9D8B030D-6E8A-4147-A177-3AD203B41FA5}">
                      <a16:colId xmlns:a16="http://schemas.microsoft.com/office/drawing/2014/main" xmlns="" val="20001"/>
                    </a:ext>
                  </a:extLst>
                </a:gridCol>
                <a:gridCol w="1601486">
                  <a:extLst>
                    <a:ext uri="{9D8B030D-6E8A-4147-A177-3AD203B41FA5}">
                      <a16:colId xmlns:a16="http://schemas.microsoft.com/office/drawing/2014/main" xmlns="" val="20002"/>
                    </a:ext>
                  </a:extLst>
                </a:gridCol>
                <a:gridCol w="1601486">
                  <a:extLst>
                    <a:ext uri="{9D8B030D-6E8A-4147-A177-3AD203B41FA5}">
                      <a16:colId xmlns:a16="http://schemas.microsoft.com/office/drawing/2014/main" xmlns="" val="20003"/>
                    </a:ext>
                  </a:extLst>
                </a:gridCol>
                <a:gridCol w="1601486">
                  <a:extLst>
                    <a:ext uri="{9D8B030D-6E8A-4147-A177-3AD203B41FA5}">
                      <a16:colId xmlns:a16="http://schemas.microsoft.com/office/drawing/2014/main" xmlns="" val="20004"/>
                    </a:ext>
                  </a:extLst>
                </a:gridCol>
                <a:gridCol w="1601486">
                  <a:extLst>
                    <a:ext uri="{9D8B030D-6E8A-4147-A177-3AD203B41FA5}">
                      <a16:colId xmlns:a16="http://schemas.microsoft.com/office/drawing/2014/main" xmlns="" val="20005"/>
                    </a:ext>
                  </a:extLst>
                </a:gridCol>
                <a:gridCol w="1601486">
                  <a:extLst>
                    <a:ext uri="{9D8B030D-6E8A-4147-A177-3AD203B41FA5}">
                      <a16:colId xmlns:a16="http://schemas.microsoft.com/office/drawing/2014/main" xmlns="" val="20006"/>
                    </a:ext>
                  </a:extLst>
                </a:gridCol>
              </a:tblGrid>
              <a:tr h="615024">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合作</a:t>
                      </a:r>
                      <a:r>
                        <a:rPr lang="zh-TW" sz="1800" kern="100" smtClean="0">
                          <a:effectLst/>
                          <a:latin typeface="微軟正黑體" panose="020B0604030504040204" pitchFamily="34" charset="-120"/>
                          <a:ea typeface="微軟正黑體" panose="020B0604030504040204" pitchFamily="34" charset="-120"/>
                        </a:rPr>
                        <a:t>產業</a:t>
                      </a:r>
                      <a:r>
                        <a:rPr lang="en-US" sz="1800" kern="100" smtClean="0">
                          <a:effectLst/>
                          <a:latin typeface="微軟正黑體" panose="020B0604030504040204" pitchFamily="34" charset="-120"/>
                          <a:ea typeface="微軟正黑體" panose="020B0604030504040204" pitchFamily="34" charset="-120"/>
                        </a:rPr>
                        <a:t>/</a:t>
                      </a:r>
                      <a:r>
                        <a:rPr lang="zh-TW" sz="1800" kern="100" smtClean="0">
                          <a:effectLst/>
                          <a:latin typeface="微軟正黑體" panose="020B0604030504040204" pitchFamily="34" charset="-120"/>
                          <a:ea typeface="微軟正黑體" panose="020B0604030504040204" pitchFamily="34" charset="-120"/>
                        </a:rPr>
                        <a:t>單位</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辦理日期</a:t>
                      </a:r>
                    </a:p>
                  </a:txBody>
                  <a:tcPr marL="17780" marR="17780" marT="0" marB="0" anchor="ctr">
                    <a:lnR w="38100" cap="flat" cmpd="sng" algn="ctr">
                      <a:solidFill>
                        <a:schemeClr val="tx1"/>
                      </a:solidFill>
                      <a:prstDash val="solid"/>
                      <a:round/>
                      <a:headEnd type="none" w="med" len="med"/>
                      <a:tailEnd type="none" w="med" len="med"/>
                    </a:lnR>
                  </a:tcPr>
                </a:tc>
                <a:tc hMerge="1">
                  <a:txBody>
                    <a:bodyPr/>
                    <a:lstStyle/>
                    <a:p>
                      <a:endParaRPr lang="zh-TW" altLang="en-US"/>
                    </a:p>
                  </a:txBody>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經費來源</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修習人數</a:t>
                      </a:r>
                    </a:p>
                  </a:txBody>
                  <a:tcPr marL="17780" marR="17780" marT="0" marB="0" anchor="ctr">
                    <a:lnL w="38100" cap="flat" cmpd="sng" algn="ctr">
                      <a:solidFill>
                        <a:schemeClr val="tx1"/>
                      </a:solidFill>
                      <a:prstDash val="solid"/>
                      <a:round/>
                      <a:headEnd type="none" w="med" len="med"/>
                      <a:tailEnd type="none" w="med" len="med"/>
                    </a:lnL>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修習學員資格</a:t>
                      </a:r>
                    </a:p>
                  </a:txBody>
                  <a:tcPr marL="17780" marR="17780" marT="0" marB="0" anchor="ctr"/>
                </a:tc>
                <a:extLst>
                  <a:ext uri="{0D108BD9-81ED-4DB2-BD59-A6C34878D82A}">
                    <a16:rowId xmlns:a16="http://schemas.microsoft.com/office/drawing/2014/main" xmlns="" val="10000"/>
                  </a:ext>
                </a:extLst>
              </a:tr>
              <a:tr h="1004976">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開始日期</a:t>
                      </a:r>
                    </a:p>
                  </a:txBody>
                  <a:tcPr marL="17780" marR="177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結束日期</a:t>
                      </a:r>
                    </a:p>
                  </a:txBody>
                  <a:tcPr marL="17780" marR="17780" marT="0" marB="0" anchor="ctr">
                    <a:lnR w="38100" cap="flat" cmpd="sng" algn="ctr">
                      <a:solidFill>
                        <a:schemeClr val="tx1"/>
                      </a:solidFill>
                      <a:prstDash val="solid"/>
                      <a:round/>
                      <a:headEnd type="none" w="med" len="med"/>
                      <a:tailEnd type="none" w="med" len="med"/>
                    </a:ln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3577343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128</a:t>
            </a:fld>
            <a:endParaRPr lang="en-US" dirty="0"/>
          </a:p>
        </p:txBody>
      </p:sp>
      <p:sp>
        <p:nvSpPr>
          <p:cNvPr id="13"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修習人數</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輸入實際外籍</a:t>
            </a:r>
            <a:r>
              <a:rPr lang="zh-TW" altLang="en-US" sz="2400" dirty="0" smtClean="0">
                <a:latin typeface="微軟正黑體" panose="020B0604030504040204" pitchFamily="34" charset="-120"/>
                <a:ea typeface="微軟正黑體" panose="020B0604030504040204" pitchFamily="34" charset="-120"/>
              </a:rPr>
              <a:t>生</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人士</a:t>
            </a:r>
            <a:r>
              <a:rPr lang="zh-TW" altLang="en-US" sz="2400" dirty="0">
                <a:latin typeface="微軟正黑體" panose="020B0604030504040204" pitchFamily="34" charset="-120"/>
                <a:ea typeface="微軟正黑體" panose="020B0604030504040204" pitchFamily="34" charset="-120"/>
              </a:rPr>
              <a:t>之短期技術訓練培訓班之修習人數</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本表短期培訓班係指「非學分或非學位之短期技術訓練課程」 </a:t>
            </a:r>
            <a:r>
              <a:rPr lang="zh-TW" altLang="en-US" sz="2400" dirty="0" smtClean="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15</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6" y="400049"/>
            <a:ext cx="8065813" cy="1019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15-5</a:t>
            </a:r>
            <a:r>
              <a:rPr lang="zh-TW" altLang="en-US" sz="3000">
                <a:solidFill>
                  <a:schemeClr val="tx1"/>
                </a:solidFill>
                <a:latin typeface="微軟正黑體" panose="020B0604030504040204" pitchFamily="34" charset="-120"/>
                <a:ea typeface="微軟正黑體" panose="020B0604030504040204" pitchFamily="34" charset="-120"/>
              </a:rPr>
              <a:t>外籍</a:t>
            </a:r>
            <a:r>
              <a:rPr lang="zh-TW" altLang="en-US" sz="3000" smtClean="0">
                <a:solidFill>
                  <a:schemeClr val="tx1"/>
                </a:solidFill>
                <a:latin typeface="微軟正黑體" panose="020B0604030504040204" pitchFamily="34" charset="-120"/>
                <a:ea typeface="微軟正黑體" panose="020B0604030504040204" pitchFamily="34" charset="-120"/>
              </a:rPr>
              <a:t>生</a:t>
            </a:r>
            <a:r>
              <a:rPr lang="en-US" altLang="zh-TW" sz="3000" smtClean="0">
                <a:solidFill>
                  <a:schemeClr val="tx1"/>
                </a:solidFill>
                <a:latin typeface="微軟正黑體" panose="020B0604030504040204" pitchFamily="34" charset="-120"/>
                <a:ea typeface="微軟正黑體" panose="020B0604030504040204" pitchFamily="34" charset="-120"/>
              </a:rPr>
              <a:t>/</a:t>
            </a:r>
            <a:r>
              <a:rPr lang="zh-TW" altLang="en-US" sz="3000" smtClean="0">
                <a:solidFill>
                  <a:schemeClr val="tx1"/>
                </a:solidFill>
                <a:latin typeface="微軟正黑體" panose="020B0604030504040204" pitchFamily="34" charset="-120"/>
                <a:ea typeface="微軟正黑體" panose="020B0604030504040204" pitchFamily="34" charset="-120"/>
              </a:rPr>
              <a:t>人士</a:t>
            </a:r>
            <a:r>
              <a:rPr lang="zh-TW" altLang="en-US" sz="3000" dirty="0">
                <a:solidFill>
                  <a:schemeClr val="tx1"/>
                </a:solidFill>
                <a:latin typeface="微軟正黑體" panose="020B0604030504040204" pitchFamily="34" charset="-120"/>
                <a:ea typeface="微軟正黑體" panose="020B0604030504040204" pitchFamily="34" charset="-120"/>
              </a:rPr>
              <a:t>之短期技術訓練培訓班資料表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p:txBody>
      </p:sp>
      <p:graphicFrame>
        <p:nvGraphicFramePr>
          <p:cNvPr id="2" name="表格 1"/>
          <p:cNvGraphicFramePr>
            <a:graphicFrameLocks noGrp="1"/>
          </p:cNvGraphicFramePr>
          <p:nvPr>
            <p:extLst>
              <p:ext uri="{D42A27DB-BD31-4B8C-83A1-F6EECF244321}">
                <p14:modId xmlns:p14="http://schemas.microsoft.com/office/powerpoint/2010/main" val="3844100112"/>
              </p:ext>
            </p:extLst>
          </p:nvPr>
        </p:nvGraphicFramePr>
        <p:xfrm>
          <a:off x="490799" y="1409234"/>
          <a:ext cx="11210402" cy="1620000"/>
        </p:xfrm>
        <a:graphic>
          <a:graphicData uri="http://schemas.openxmlformats.org/drawingml/2006/table">
            <a:tbl>
              <a:tblPr>
                <a:tableStyleId>{5940675A-B579-460E-94D1-54222C63F5DA}</a:tableStyleId>
              </a:tblPr>
              <a:tblGrid>
                <a:gridCol w="1601486">
                  <a:extLst>
                    <a:ext uri="{9D8B030D-6E8A-4147-A177-3AD203B41FA5}">
                      <a16:colId xmlns:a16="http://schemas.microsoft.com/office/drawing/2014/main" xmlns="" val="20000"/>
                    </a:ext>
                  </a:extLst>
                </a:gridCol>
                <a:gridCol w="1601486">
                  <a:extLst>
                    <a:ext uri="{9D8B030D-6E8A-4147-A177-3AD203B41FA5}">
                      <a16:colId xmlns:a16="http://schemas.microsoft.com/office/drawing/2014/main" xmlns="" val="20001"/>
                    </a:ext>
                  </a:extLst>
                </a:gridCol>
                <a:gridCol w="1601486">
                  <a:extLst>
                    <a:ext uri="{9D8B030D-6E8A-4147-A177-3AD203B41FA5}">
                      <a16:colId xmlns:a16="http://schemas.microsoft.com/office/drawing/2014/main" xmlns="" val="20002"/>
                    </a:ext>
                  </a:extLst>
                </a:gridCol>
                <a:gridCol w="1601486">
                  <a:extLst>
                    <a:ext uri="{9D8B030D-6E8A-4147-A177-3AD203B41FA5}">
                      <a16:colId xmlns:a16="http://schemas.microsoft.com/office/drawing/2014/main" xmlns="" val="20003"/>
                    </a:ext>
                  </a:extLst>
                </a:gridCol>
                <a:gridCol w="1601486">
                  <a:extLst>
                    <a:ext uri="{9D8B030D-6E8A-4147-A177-3AD203B41FA5}">
                      <a16:colId xmlns:a16="http://schemas.microsoft.com/office/drawing/2014/main" xmlns="" val="20004"/>
                    </a:ext>
                  </a:extLst>
                </a:gridCol>
                <a:gridCol w="1601486">
                  <a:extLst>
                    <a:ext uri="{9D8B030D-6E8A-4147-A177-3AD203B41FA5}">
                      <a16:colId xmlns:a16="http://schemas.microsoft.com/office/drawing/2014/main" xmlns="" val="20005"/>
                    </a:ext>
                  </a:extLst>
                </a:gridCol>
                <a:gridCol w="1601486">
                  <a:extLst>
                    <a:ext uri="{9D8B030D-6E8A-4147-A177-3AD203B41FA5}">
                      <a16:colId xmlns:a16="http://schemas.microsoft.com/office/drawing/2014/main" xmlns="" val="20006"/>
                    </a:ext>
                  </a:extLst>
                </a:gridCol>
              </a:tblGrid>
              <a:tr h="615024">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合作</a:t>
                      </a:r>
                      <a:r>
                        <a:rPr lang="zh-TW" sz="1800" kern="100" smtClean="0">
                          <a:effectLst/>
                          <a:latin typeface="微軟正黑體" panose="020B0604030504040204" pitchFamily="34" charset="-120"/>
                          <a:ea typeface="微軟正黑體" panose="020B0604030504040204" pitchFamily="34" charset="-120"/>
                        </a:rPr>
                        <a:t>產業</a:t>
                      </a:r>
                      <a:r>
                        <a:rPr lang="en-US" sz="1800" kern="100" smtClean="0">
                          <a:effectLst/>
                          <a:latin typeface="微軟正黑體" panose="020B0604030504040204" pitchFamily="34" charset="-120"/>
                          <a:ea typeface="微軟正黑體" panose="020B0604030504040204" pitchFamily="34" charset="-120"/>
                        </a:rPr>
                        <a:t>/</a:t>
                      </a:r>
                      <a:r>
                        <a:rPr lang="zh-TW" sz="1800" kern="100" smtClean="0">
                          <a:effectLst/>
                          <a:latin typeface="微軟正黑體" panose="020B0604030504040204" pitchFamily="34" charset="-120"/>
                          <a:ea typeface="微軟正黑體" panose="020B0604030504040204" pitchFamily="34" charset="-120"/>
                        </a:rPr>
                        <a:t>單位</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辦理日期</a:t>
                      </a:r>
                    </a:p>
                  </a:txBody>
                  <a:tcPr marL="17780" marR="17780" marT="0" marB="0" anchor="ctr"/>
                </a:tc>
                <a:tc hMerge="1">
                  <a:txBody>
                    <a:bodyPr/>
                    <a:lstStyle/>
                    <a:p>
                      <a:endParaRPr lang="zh-TW" altLang="en-US"/>
                    </a:p>
                  </a:txBody>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經費來源</a:t>
                      </a: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修習人數</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修習學員資格</a:t>
                      </a:r>
                    </a:p>
                  </a:txBody>
                  <a:tcPr marL="17780" marR="17780" marT="0" marB="0"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1004976">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開始日期</a:t>
                      </a:r>
                    </a:p>
                  </a:txBody>
                  <a:tcPr marL="17780" marR="177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結束日期</a:t>
                      </a: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83219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275" y="1093136"/>
            <a:ext cx="11114087" cy="954107"/>
          </a:xfrm>
          <a:prstGeom prst="rect">
            <a:avLst/>
          </a:prstGeom>
        </p:spPr>
        <p:txBody>
          <a:bodyPr wrap="square">
            <a:spAutoFit/>
          </a:bodyPr>
          <a:lstStyle/>
          <a:p>
            <a:pPr marL="457200" indent="-457200">
              <a:buFont typeface="Wingdings" panose="05000000000000000000" pitchFamily="2" charset="2"/>
              <a:buChar char="u"/>
            </a:pPr>
            <a:r>
              <a:rPr lang="zh-TW" altLang="en-US" sz="2800" b="1" kern="100" dirty="0">
                <a:latin typeface="微軟正黑體" panose="020B0604030504040204" pitchFamily="34" charset="-120"/>
                <a:ea typeface="微軟正黑體" panose="020B0604030504040204" pitchFamily="34" charset="-120"/>
              </a:rPr>
              <a:t>開放學校申請</a:t>
            </a:r>
            <a:r>
              <a:rPr lang="zh-TW" altLang="en-US" sz="2800" b="1" kern="100" dirty="0" smtClean="0">
                <a:latin typeface="微軟正黑體" panose="020B0604030504040204" pitchFamily="34" charset="-120"/>
                <a:ea typeface="微軟正黑體" panose="020B0604030504040204" pitchFamily="34" charset="-120"/>
              </a:rPr>
              <a:t>修正「當</a:t>
            </a:r>
            <a:r>
              <a:rPr lang="zh-TW" altLang="en-US" sz="2800" b="1" kern="100" dirty="0">
                <a:latin typeface="微軟正黑體" panose="020B0604030504040204" pitchFamily="34" charset="-120"/>
                <a:ea typeface="微軟正黑體" panose="020B0604030504040204" pitchFamily="34" charset="-120"/>
              </a:rPr>
              <a:t>期及歷史</a:t>
            </a:r>
            <a:r>
              <a:rPr lang="zh-TW" altLang="en-US" sz="2800" b="1" kern="100" dirty="0" smtClean="0">
                <a:latin typeface="微軟正黑體" panose="020B0604030504040204" pitchFamily="34" charset="-120"/>
                <a:ea typeface="微軟正黑體" panose="020B0604030504040204" pitchFamily="34" charset="-120"/>
              </a:rPr>
              <a:t>資料」：</a:t>
            </a:r>
            <a:endParaRPr lang="en-US" altLang="zh-TW" sz="2800" b="1" kern="100" dirty="0" smtClean="0">
              <a:latin typeface="微軟正黑體" panose="020B0604030504040204" pitchFamily="34" charset="-120"/>
              <a:ea typeface="微軟正黑體" panose="020B0604030504040204" pitchFamily="34" charset="-120"/>
            </a:endParaRPr>
          </a:p>
          <a:p>
            <a:pPr>
              <a:spcAft>
                <a:spcPts val="0"/>
              </a:spcAft>
            </a:pPr>
            <a:r>
              <a:rPr lang="en-US" altLang="zh-TW" sz="2800" kern="100" smtClean="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05/22</a:t>
            </a:r>
            <a:r>
              <a:rPr lang="zh-TW" altLang="zh-TW" sz="2800" kern="100" dirty="0" smtClean="0">
                <a:latin typeface="微軟正黑體" panose="020B0604030504040204" pitchFamily="34" charset="-120"/>
                <a:ea typeface="微軟正黑體" panose="020B0604030504040204" pitchFamily="34" charset="-120"/>
              </a:rPr>
              <a:t>上午</a:t>
            </a:r>
            <a:r>
              <a:rPr lang="en-US" altLang="zh-TW" sz="2800" kern="100" dirty="0" smtClean="0">
                <a:latin typeface="微軟正黑體" panose="020B0604030504040204" pitchFamily="34" charset="-120"/>
                <a:ea typeface="微軟正黑體" panose="020B0604030504040204" pitchFamily="34" charset="-120"/>
              </a:rPr>
              <a:t>09</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 </a:t>
            </a:r>
            <a:r>
              <a:rPr lang="en-US" altLang="zh-TW" sz="2800" kern="100" smtClean="0">
                <a:latin typeface="微軟正黑體" panose="020B0604030504040204" pitchFamily="34" charset="-120"/>
                <a:ea typeface="微軟正黑體" panose="020B0604030504040204" pitchFamily="34" charset="-120"/>
              </a:rPr>
              <a:t>~</a:t>
            </a:r>
            <a:r>
              <a:rPr lang="zh-TW" altLang="en-US" sz="2800" kern="100" smtClean="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05/31</a:t>
            </a:r>
            <a:r>
              <a:rPr lang="zh-TW" altLang="zh-TW" sz="2800" kern="100" dirty="0" smtClean="0">
                <a:latin typeface="微軟正黑體" panose="020B0604030504040204" pitchFamily="34" charset="-120"/>
                <a:ea typeface="微軟正黑體" panose="020B0604030504040204" pitchFamily="34" charset="-120"/>
              </a:rPr>
              <a:t>下午</a:t>
            </a:r>
            <a:r>
              <a:rPr lang="en-US" altLang="zh-TW" sz="2800" kern="100" dirty="0" smtClean="0">
                <a:latin typeface="微軟正黑體" panose="020B0604030504040204" pitchFamily="34" charset="-120"/>
                <a:ea typeface="微軟正黑體" panose="020B0604030504040204" pitchFamily="34" charset="-120"/>
              </a:rPr>
              <a:t>05</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a:t>
            </a:r>
            <a:endParaRPr lang="zh-TW" altLang="zh-TW" sz="2800" kern="100" dirty="0">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202406" y="0"/>
            <a:ext cx="11787187" cy="1356360"/>
          </a:xfrm>
        </p:spPr>
        <p:txBody>
          <a:bodyPr>
            <a:normAutofit/>
          </a:bodyPr>
          <a:lstStyle/>
          <a:p>
            <a:r>
              <a:rPr lang="en-US" altLang="zh-TW" sz="4800" b="1" dirty="0">
                <a:solidFill>
                  <a:schemeClr val="tx1">
                    <a:lumMod val="75000"/>
                    <a:lumOff val="25000"/>
                  </a:schemeClr>
                </a:solidFill>
                <a:latin typeface="微軟正黑體" panose="020B0604030504040204" pitchFamily="34" charset="-120"/>
              </a:rPr>
              <a:t>4</a:t>
            </a:r>
            <a:r>
              <a:rPr lang="zh-TW" altLang="en-US" sz="4800" b="1" dirty="0" smtClean="0">
                <a:solidFill>
                  <a:schemeClr val="tx1">
                    <a:lumMod val="75000"/>
                    <a:lumOff val="25000"/>
                  </a:schemeClr>
                </a:solidFill>
                <a:latin typeface="微軟正黑體" panose="020B0604030504040204" pitchFamily="34" charset="-120"/>
              </a:rPr>
              <a:t>、</a:t>
            </a:r>
            <a:r>
              <a:rPr lang="zh-TW" altLang="en-US" sz="4800" b="1" dirty="0">
                <a:solidFill>
                  <a:schemeClr val="tx1">
                    <a:lumMod val="75000"/>
                    <a:lumOff val="25000"/>
                  </a:schemeClr>
                </a:solidFill>
                <a:latin typeface="微軟正黑體" panose="020B0604030504040204" pitchFamily="34" charset="-120"/>
              </a:rPr>
              <a:t>作業時程</a:t>
            </a:r>
            <a:r>
              <a:rPr lang="en-US" altLang="zh-TW" sz="4800" b="1" dirty="0" smtClean="0">
                <a:solidFill>
                  <a:schemeClr val="tx1">
                    <a:lumMod val="75000"/>
                    <a:lumOff val="25000"/>
                  </a:schemeClr>
                </a:solidFill>
                <a:latin typeface="微軟正黑體" panose="020B0604030504040204" pitchFamily="34" charset="-120"/>
              </a:rPr>
              <a:t>-</a:t>
            </a:r>
            <a:r>
              <a:rPr lang="zh-TW" altLang="en-US" sz="4800" b="1" dirty="0">
                <a:solidFill>
                  <a:schemeClr val="tx1">
                    <a:lumMod val="75000"/>
                    <a:lumOff val="25000"/>
                  </a:schemeClr>
                </a:solidFill>
                <a:latin typeface="微軟正黑體" panose="020B0604030504040204" pitchFamily="34" charset="-120"/>
              </a:rPr>
              <a:t>資料修正作業時程</a:t>
            </a:r>
            <a:endParaRPr lang="zh-TW" altLang="en-US" sz="4800" dirty="0">
              <a:latin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FAB73BC-B049-4115-A692-8D63A059BFB8}" type="slidenum">
              <a:rPr lang="en-US" smtClean="0"/>
              <a:t>12</a:t>
            </a:fld>
            <a:endParaRPr lang="en-US" dirty="0"/>
          </a:p>
        </p:txBody>
      </p:sp>
      <p:graphicFrame>
        <p:nvGraphicFramePr>
          <p:cNvPr id="11" name="表格 10"/>
          <p:cNvGraphicFramePr>
            <a:graphicFrameLocks noGrp="1"/>
          </p:cNvGraphicFramePr>
          <p:nvPr>
            <p:extLst>
              <p:ext uri="{D42A27DB-BD31-4B8C-83A1-F6EECF244321}">
                <p14:modId xmlns:p14="http://schemas.microsoft.com/office/powerpoint/2010/main" val="4114332787"/>
              </p:ext>
            </p:extLst>
          </p:nvPr>
        </p:nvGraphicFramePr>
        <p:xfrm>
          <a:off x="3460752" y="2438522"/>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5</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975625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129</a:t>
            </a:fld>
            <a:endParaRPr lang="en-US" dirty="0"/>
          </a:p>
        </p:txBody>
      </p:sp>
      <p:sp>
        <p:nvSpPr>
          <p:cNvPr id="13"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修習學員資格</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敘述修習學員</a:t>
            </a:r>
            <a:r>
              <a:rPr lang="zh-TW" altLang="en-US" sz="2400" dirty="0" smtClean="0">
                <a:latin typeface="微軟正黑體" panose="020B0604030504040204" pitchFamily="34" charset="-120"/>
                <a:ea typeface="微軟正黑體" panose="020B0604030504040204" pitchFamily="34" charset="-120"/>
              </a:rPr>
              <a:t>資格，內容</a:t>
            </a:r>
            <a:r>
              <a:rPr lang="zh-TW" altLang="en-US" sz="2400" dirty="0">
                <a:latin typeface="微軟正黑體" panose="020B0604030504040204" pitchFamily="34" charset="-120"/>
                <a:ea typeface="微軟正黑體" panose="020B0604030504040204" pitchFamily="34" charset="-120"/>
              </a:rPr>
              <a:t>含標點符號以</a:t>
            </a:r>
            <a:r>
              <a:rPr lang="en-US" altLang="zh-TW" sz="2400" dirty="0">
                <a:latin typeface="微軟正黑體" panose="020B0604030504040204" pitchFamily="34" charset="-120"/>
                <a:ea typeface="微軟正黑體" panose="020B0604030504040204" pitchFamily="34" charset="-120"/>
              </a:rPr>
              <a:t>50</a:t>
            </a:r>
            <a:r>
              <a:rPr lang="zh-TW" altLang="en-US" sz="2400" dirty="0">
                <a:latin typeface="微軟正黑體" panose="020B0604030504040204" pitchFamily="34" charset="-120"/>
                <a:ea typeface="微軟正黑體" panose="020B0604030504040204" pitchFamily="34" charset="-120"/>
              </a:rPr>
              <a:t>字為限</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例如：對於專業技術提升有興趣者、高中畢業、已持國外護理師執照等。</a:t>
            </a:r>
          </a:p>
          <a:p>
            <a:pPr eaLnBrk="1" hangingPunct="1">
              <a:lnSpc>
                <a:spcPct val="20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15</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6" y="400049"/>
            <a:ext cx="8065813" cy="1019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15-5</a:t>
            </a:r>
            <a:r>
              <a:rPr lang="zh-TW" altLang="en-US" sz="3000" dirty="0">
                <a:solidFill>
                  <a:schemeClr val="tx1"/>
                </a:solidFill>
                <a:latin typeface="微軟正黑體" panose="020B0604030504040204" pitchFamily="34" charset="-120"/>
                <a:ea typeface="微軟正黑體" panose="020B0604030504040204" pitchFamily="34" charset="-120"/>
              </a:rPr>
              <a:t>外籍</a:t>
            </a:r>
            <a:r>
              <a:rPr lang="zh-TW" altLang="en-US" sz="3000" dirty="0" smtClean="0">
                <a:solidFill>
                  <a:schemeClr val="tx1"/>
                </a:solidFill>
                <a:latin typeface="微軟正黑體" panose="020B0604030504040204" pitchFamily="34" charset="-120"/>
                <a:ea typeface="微軟正黑體" panose="020B0604030504040204" pitchFamily="34" charset="-120"/>
              </a:rPr>
              <a:t>生</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chemeClr val="tx1"/>
                </a:solidFill>
                <a:latin typeface="微軟正黑體" panose="020B0604030504040204" pitchFamily="34" charset="-120"/>
                <a:ea typeface="微軟正黑體" panose="020B0604030504040204" pitchFamily="34" charset="-120"/>
              </a:rPr>
              <a:t>人士</a:t>
            </a:r>
            <a:r>
              <a:rPr lang="zh-TW" altLang="en-US" sz="3000" dirty="0">
                <a:solidFill>
                  <a:schemeClr val="tx1"/>
                </a:solidFill>
                <a:latin typeface="微軟正黑體" panose="020B0604030504040204" pitchFamily="34" charset="-120"/>
                <a:ea typeface="微軟正黑體" panose="020B0604030504040204" pitchFamily="34" charset="-120"/>
              </a:rPr>
              <a:t>之短期技術訓練培訓班資料表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p:txBody>
      </p:sp>
      <p:graphicFrame>
        <p:nvGraphicFramePr>
          <p:cNvPr id="2" name="表格 1"/>
          <p:cNvGraphicFramePr>
            <a:graphicFrameLocks noGrp="1"/>
          </p:cNvGraphicFramePr>
          <p:nvPr>
            <p:extLst>
              <p:ext uri="{D42A27DB-BD31-4B8C-83A1-F6EECF244321}">
                <p14:modId xmlns:p14="http://schemas.microsoft.com/office/powerpoint/2010/main" val="2910733020"/>
              </p:ext>
            </p:extLst>
          </p:nvPr>
        </p:nvGraphicFramePr>
        <p:xfrm>
          <a:off x="490799" y="1409234"/>
          <a:ext cx="11210402" cy="1620000"/>
        </p:xfrm>
        <a:graphic>
          <a:graphicData uri="http://schemas.openxmlformats.org/drawingml/2006/table">
            <a:tbl>
              <a:tblPr>
                <a:tableStyleId>{5940675A-B579-460E-94D1-54222C63F5DA}</a:tableStyleId>
              </a:tblPr>
              <a:tblGrid>
                <a:gridCol w="1601486">
                  <a:extLst>
                    <a:ext uri="{9D8B030D-6E8A-4147-A177-3AD203B41FA5}">
                      <a16:colId xmlns:a16="http://schemas.microsoft.com/office/drawing/2014/main" xmlns="" val="20000"/>
                    </a:ext>
                  </a:extLst>
                </a:gridCol>
                <a:gridCol w="1601486">
                  <a:extLst>
                    <a:ext uri="{9D8B030D-6E8A-4147-A177-3AD203B41FA5}">
                      <a16:colId xmlns:a16="http://schemas.microsoft.com/office/drawing/2014/main" xmlns="" val="20001"/>
                    </a:ext>
                  </a:extLst>
                </a:gridCol>
                <a:gridCol w="1601486">
                  <a:extLst>
                    <a:ext uri="{9D8B030D-6E8A-4147-A177-3AD203B41FA5}">
                      <a16:colId xmlns:a16="http://schemas.microsoft.com/office/drawing/2014/main" xmlns="" val="20002"/>
                    </a:ext>
                  </a:extLst>
                </a:gridCol>
                <a:gridCol w="1601486">
                  <a:extLst>
                    <a:ext uri="{9D8B030D-6E8A-4147-A177-3AD203B41FA5}">
                      <a16:colId xmlns:a16="http://schemas.microsoft.com/office/drawing/2014/main" xmlns="" val="20003"/>
                    </a:ext>
                  </a:extLst>
                </a:gridCol>
                <a:gridCol w="1601486">
                  <a:extLst>
                    <a:ext uri="{9D8B030D-6E8A-4147-A177-3AD203B41FA5}">
                      <a16:colId xmlns:a16="http://schemas.microsoft.com/office/drawing/2014/main" xmlns="" val="20004"/>
                    </a:ext>
                  </a:extLst>
                </a:gridCol>
                <a:gridCol w="1601486">
                  <a:extLst>
                    <a:ext uri="{9D8B030D-6E8A-4147-A177-3AD203B41FA5}">
                      <a16:colId xmlns:a16="http://schemas.microsoft.com/office/drawing/2014/main" xmlns="" val="20005"/>
                    </a:ext>
                  </a:extLst>
                </a:gridCol>
                <a:gridCol w="1601486">
                  <a:extLst>
                    <a:ext uri="{9D8B030D-6E8A-4147-A177-3AD203B41FA5}">
                      <a16:colId xmlns:a16="http://schemas.microsoft.com/office/drawing/2014/main" xmlns="" val="20006"/>
                    </a:ext>
                  </a:extLst>
                </a:gridCol>
              </a:tblGrid>
              <a:tr h="615024">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合作</a:t>
                      </a:r>
                      <a:r>
                        <a:rPr lang="zh-TW" sz="1800" kern="100" smtClean="0">
                          <a:effectLst/>
                          <a:latin typeface="微軟正黑體" panose="020B0604030504040204" pitchFamily="34" charset="-120"/>
                          <a:ea typeface="微軟正黑體" panose="020B0604030504040204" pitchFamily="34" charset="-120"/>
                        </a:rPr>
                        <a:t>產業</a:t>
                      </a:r>
                      <a:r>
                        <a:rPr lang="en-US" sz="1800" kern="100" smtClean="0">
                          <a:effectLst/>
                          <a:latin typeface="微軟正黑體" panose="020B0604030504040204" pitchFamily="34" charset="-120"/>
                          <a:ea typeface="微軟正黑體" panose="020B0604030504040204" pitchFamily="34" charset="-120"/>
                        </a:rPr>
                        <a:t>/</a:t>
                      </a:r>
                      <a:r>
                        <a:rPr lang="zh-TW" sz="1800" kern="100" smtClean="0">
                          <a:effectLst/>
                          <a:latin typeface="微軟正黑體" panose="020B0604030504040204" pitchFamily="34" charset="-120"/>
                          <a:ea typeface="微軟正黑體" panose="020B0604030504040204" pitchFamily="34" charset="-120"/>
                        </a:rPr>
                        <a:t>單位</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辦理日期</a:t>
                      </a:r>
                    </a:p>
                  </a:txBody>
                  <a:tcPr marL="17780" marR="17780" marT="0" marB="0" anchor="ctr"/>
                </a:tc>
                <a:tc hMerge="1">
                  <a:txBody>
                    <a:bodyPr/>
                    <a:lstStyle/>
                    <a:p>
                      <a:endParaRPr lang="zh-TW" altLang="en-US"/>
                    </a:p>
                  </a:txBody>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經費來源</a:t>
                      </a:r>
                    </a:p>
                  </a:txBody>
                  <a:tcPr marL="17780" marR="17780" marT="0" marB="0" anchor="ctr"/>
                </a:tc>
                <a:tc rowSpan="2">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修習人數</a:t>
                      </a: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修習學員資格</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1004976">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開始日期</a:t>
                      </a:r>
                    </a:p>
                  </a:txBody>
                  <a:tcPr marL="17780" marR="177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結束日期</a:t>
                      </a: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0798826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130</a:t>
            </a:fld>
            <a:endParaRPr lang="en-US" dirty="0"/>
          </a:p>
        </p:txBody>
      </p:sp>
      <p:sp>
        <p:nvSpPr>
          <p:cNvPr id="13" name="矩形 15"/>
          <p:cNvSpPr>
            <a:spLocks noChangeArrowheads="1"/>
          </p:cNvSpPr>
          <p:nvPr/>
        </p:nvSpPr>
        <p:spPr bwMode="auto">
          <a:xfrm>
            <a:off x="941406" y="3055919"/>
            <a:ext cx="1092674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英語</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檢定門</a:t>
            </a:r>
            <a:r>
              <a:rPr kumimoji="0" lang="zh-TW" altLang="en-US" sz="2400" b="1" dirty="0">
                <a:solidFill>
                  <a:srgbClr val="FF0000"/>
                </a:solidFill>
                <a:latin typeface="微軟正黑體" panose="020B0604030504040204" pitchFamily="34" charset="-120"/>
                <a:ea typeface="微軟正黑體" panose="020B0604030504040204" pitchFamily="34" charset="-120"/>
              </a:rPr>
              <a:t>檻</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狀況</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請由下拉式選項選擇學校語言檢定門檻狀況：</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需英檢入學條件</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60000" eaLnBrk="1" hangingPunct="1">
              <a:lnSpc>
                <a:spcPct val="15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針對入學新生</a:t>
            </a:r>
            <a:r>
              <a:rPr lang="zh-TW" altLang="en-US" sz="2400" dirty="0" smtClean="0">
                <a:latin typeface="微軟正黑體" panose="020B0604030504040204" pitchFamily="34" charset="-120"/>
                <a:ea typeface="微軟正黑體" panose="020B0604030504040204" pitchFamily="34" charset="-120"/>
              </a:rPr>
              <a:t>檢測英語能力</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針對入學新生之英語能力分班</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60000" eaLnBrk="1" hangingPunct="1">
              <a:lnSpc>
                <a:spcPct val="15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需英語能力畢業</a:t>
            </a:r>
            <a:r>
              <a:rPr lang="zh-TW" altLang="en-US" sz="2400" dirty="0" smtClean="0">
                <a:latin typeface="微軟正黑體" panose="020B0604030504040204" pitchFamily="34" charset="-120"/>
                <a:ea typeface="微軟正黑體" panose="020B0604030504040204" pitchFamily="34" charset="-120"/>
              </a:rPr>
              <a:t>門檻</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部分科系已個別自主訂定英檢入學條件</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60000" eaLnBrk="1" hangingPunct="1">
              <a:lnSpc>
                <a:spcPct val="15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部分科系已個別自主訂定英檢畢業門檻</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1600" dirty="0" smtClean="0">
                <a:latin typeface="微軟正黑體" panose="020B0604030504040204" pitchFamily="34" charset="-120"/>
                <a:ea typeface="微軟正黑體" panose="020B0604030504040204" pitchFamily="34" charset="-120"/>
              </a:rPr>
              <a:t>	</a:t>
            </a:r>
          </a:p>
          <a:p>
            <a:pPr marL="360000" eaLnBrk="1" hangingPunct="1">
              <a:lnSpc>
                <a:spcPct val="150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a:latin typeface="微軟正黑體" panose="020B0604030504040204" pitchFamily="34" charset="-120"/>
                <a:ea typeface="微軟正黑體" panose="020B0604030504040204" pitchFamily="34" charset="-120"/>
              </a:rPr>
              <a:t>】</a:t>
            </a:r>
          </a:p>
          <a:p>
            <a:pPr marL="342900" indent="-342900" eaLnBrk="1" hangingPunct="1">
              <a:lnSpc>
                <a:spcPct val="150000"/>
              </a:lnSpc>
              <a:spcBef>
                <a:spcPct val="0"/>
              </a:spcBef>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15-6</a:t>
            </a:r>
            <a:r>
              <a:rPr lang="zh-TW" altLang="en-US" sz="3000" dirty="0" smtClean="0">
                <a:solidFill>
                  <a:schemeClr val="tx1"/>
                </a:solidFill>
                <a:latin typeface="微軟正黑體" panose="020B0604030504040204" pitchFamily="34" charset="-120"/>
                <a:ea typeface="微軟正黑體" panose="020B0604030504040204" pitchFamily="34" charset="-120"/>
              </a:rPr>
              <a:t>英語檢定門檻資料表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947852918"/>
              </p:ext>
            </p:extLst>
          </p:nvPr>
        </p:nvGraphicFramePr>
        <p:xfrm>
          <a:off x="490801" y="1059134"/>
          <a:ext cx="11351937" cy="1620000"/>
        </p:xfrm>
        <a:graphic>
          <a:graphicData uri="http://schemas.openxmlformats.org/drawingml/2006/table">
            <a:tbl>
              <a:tblPr>
                <a:tableStyleId>{5940675A-B579-460E-94D1-54222C63F5DA}</a:tableStyleId>
              </a:tblPr>
              <a:tblGrid>
                <a:gridCol w="883445">
                  <a:extLst>
                    <a:ext uri="{9D8B030D-6E8A-4147-A177-3AD203B41FA5}">
                      <a16:colId xmlns:a16="http://schemas.microsoft.com/office/drawing/2014/main" xmlns="" val="20000"/>
                    </a:ext>
                  </a:extLst>
                </a:gridCol>
                <a:gridCol w="2345797">
                  <a:extLst>
                    <a:ext uri="{9D8B030D-6E8A-4147-A177-3AD203B41FA5}">
                      <a16:colId xmlns:a16="http://schemas.microsoft.com/office/drawing/2014/main" xmlns="" val="20001"/>
                    </a:ext>
                  </a:extLst>
                </a:gridCol>
                <a:gridCol w="2105908">
                  <a:extLst>
                    <a:ext uri="{9D8B030D-6E8A-4147-A177-3AD203B41FA5}">
                      <a16:colId xmlns:a16="http://schemas.microsoft.com/office/drawing/2014/main" xmlns="" val="20002"/>
                    </a:ext>
                  </a:extLst>
                </a:gridCol>
                <a:gridCol w="1834454">
                  <a:extLst>
                    <a:ext uri="{9D8B030D-6E8A-4147-A177-3AD203B41FA5}">
                      <a16:colId xmlns:a16="http://schemas.microsoft.com/office/drawing/2014/main" xmlns="" val="20003"/>
                    </a:ext>
                  </a:extLst>
                </a:gridCol>
                <a:gridCol w="2072863">
                  <a:extLst>
                    <a:ext uri="{9D8B030D-6E8A-4147-A177-3AD203B41FA5}">
                      <a16:colId xmlns:a16="http://schemas.microsoft.com/office/drawing/2014/main" xmlns="" val="20004"/>
                    </a:ext>
                  </a:extLst>
                </a:gridCol>
                <a:gridCol w="1559560">
                  <a:extLst>
                    <a:ext uri="{9D8B030D-6E8A-4147-A177-3AD203B41FA5}">
                      <a16:colId xmlns:a16="http://schemas.microsoft.com/office/drawing/2014/main" xmlns="" val="20005"/>
                    </a:ext>
                  </a:extLst>
                </a:gridCol>
                <a:gridCol w="549910">
                  <a:extLst>
                    <a:ext uri="{9D8B030D-6E8A-4147-A177-3AD203B41FA5}">
                      <a16:colId xmlns:a16="http://schemas.microsoft.com/office/drawing/2014/main" xmlns="" val="20006"/>
                    </a:ext>
                  </a:extLst>
                </a:gridCol>
              </a:tblGrid>
              <a:tr h="162000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英語</a:t>
                      </a:r>
                      <a:r>
                        <a:rPr lang="zh-TW" sz="1800" kern="100" dirty="0" smtClean="0">
                          <a:effectLst/>
                          <a:latin typeface="微軟正黑體" panose="020B0604030504040204" pitchFamily="34" charset="-120"/>
                          <a:ea typeface="微軟正黑體" panose="020B0604030504040204" pitchFamily="34" charset="-120"/>
                        </a:rPr>
                        <a:t>檢定</a:t>
                      </a:r>
                      <a:r>
                        <a:rPr lang="zh-TW" altLang="en-US" sz="1800" kern="100" dirty="0" smtClean="0">
                          <a:effectLst/>
                          <a:latin typeface="微軟正黑體" panose="020B0604030504040204" pitchFamily="34" charset="-120"/>
                          <a:ea typeface="微軟正黑體" panose="020B0604030504040204" pitchFamily="34" charset="-120"/>
                        </a:rPr>
                        <a:t>門檻</a:t>
                      </a:r>
                      <a:r>
                        <a:rPr lang="zh-TW" sz="1800" kern="100" dirty="0" smtClean="0">
                          <a:effectLst/>
                          <a:latin typeface="微軟正黑體" panose="020B0604030504040204" pitchFamily="34" charset="-120"/>
                          <a:ea typeface="微軟正黑體" panose="020B0604030504040204" pitchFamily="34" charset="-120"/>
                        </a:rPr>
                        <a:t>狀況</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訂定之起始</a:t>
                      </a:r>
                      <a:r>
                        <a:rPr lang="zh-TW" altLang="zh-TW" sz="1800" kern="100" dirty="0" smtClean="0">
                          <a:effectLst/>
                          <a:latin typeface="微軟正黑體" panose="020B0604030504040204" pitchFamily="34" charset="-120"/>
                          <a:ea typeface="微軟正黑體" panose="020B0604030504040204" pitchFamily="34" charset="-120"/>
                        </a:rPr>
                        <a:t>學年度</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開始適用</a:t>
                      </a:r>
                      <a:r>
                        <a:rPr lang="zh-TW" altLang="zh-TW" sz="1800" kern="100" dirty="0" smtClean="0">
                          <a:effectLst/>
                          <a:latin typeface="微軟正黑體" panose="020B0604030504040204" pitchFamily="34" charset="-120"/>
                          <a:ea typeface="微軟正黑體" panose="020B0604030504040204" pitchFamily="34" charset="-120"/>
                        </a:rPr>
                        <a:t>學年度</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英檢門檻類別</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英檢</a:t>
                      </a:r>
                      <a:r>
                        <a:rPr lang="zh-TW" altLang="zh-TW" sz="1800" kern="100" dirty="0" smtClean="0">
                          <a:effectLst/>
                          <a:latin typeface="微軟正黑體" panose="020B0604030504040204" pitchFamily="34" charset="-120"/>
                          <a:ea typeface="微軟正黑體" panose="020B0604030504040204" pitchFamily="34" charset="-120"/>
                        </a:rPr>
                        <a:t>等級</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dirty="0" smtClean="0">
                          <a:effectLst/>
                          <a:latin typeface="微軟正黑體" panose="020B0604030504040204" pitchFamily="34" charset="-120"/>
                          <a:ea typeface="微軟正黑體" panose="020B0604030504040204" pitchFamily="34" charset="-120"/>
                        </a:rPr>
                        <a:t>(</a:t>
                      </a:r>
                      <a:r>
                        <a:rPr lang="zh-TW" altLang="zh-TW" sz="1800" kern="100" dirty="0" smtClean="0">
                          <a:effectLst/>
                          <a:latin typeface="微軟正黑體" panose="020B0604030504040204" pitchFamily="34" charset="-120"/>
                          <a:ea typeface="微軟正黑體" panose="020B0604030504040204" pitchFamily="34" charset="-120"/>
                        </a:rPr>
                        <a:t>分數</a:t>
                      </a:r>
                      <a:r>
                        <a:rPr lang="en-US" altLang="zh-TW" sz="1800" kern="100" dirty="0" smtClean="0">
                          <a:effectLst/>
                          <a:latin typeface="微軟正黑體" panose="020B0604030504040204" pitchFamily="34" charset="-120"/>
                          <a:ea typeface="微軟正黑體" panose="020B0604030504040204" pitchFamily="34" charset="-120"/>
                        </a:rPr>
                        <a:t>)/</a:t>
                      </a:r>
                      <a:r>
                        <a:rPr lang="zh-TW" altLang="en-US" sz="1800" kern="100" dirty="0" smtClean="0">
                          <a:effectLst/>
                          <a:latin typeface="微軟正黑體" panose="020B0604030504040204" pitchFamily="34" charset="-120"/>
                          <a:ea typeface="微軟正黑體" panose="020B0604030504040204" pitchFamily="34" charset="-120"/>
                        </a:rPr>
                        <a:t>其他</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說明</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17127875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131</a:t>
            </a:fld>
            <a:endParaRPr lang="en-US" dirty="0"/>
          </a:p>
        </p:txBody>
      </p:sp>
      <p:sp>
        <p:nvSpPr>
          <p:cNvPr id="13" name="矩形 15"/>
          <p:cNvSpPr>
            <a:spLocks noChangeArrowheads="1"/>
          </p:cNvSpPr>
          <p:nvPr/>
        </p:nvSpPr>
        <p:spPr bwMode="auto">
          <a:xfrm>
            <a:off x="941406" y="3055919"/>
            <a:ext cx="1092674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訂</a:t>
            </a:r>
            <a:r>
              <a:rPr kumimoji="0" lang="zh-TW" altLang="en-US" sz="2400" b="1" dirty="0">
                <a:solidFill>
                  <a:srgbClr val="FF0000"/>
                </a:solidFill>
                <a:latin typeface="微軟正黑體" panose="020B0604030504040204" pitchFamily="34" charset="-120"/>
                <a:ea typeface="微軟正黑體" panose="020B0604030504040204" pitchFamily="34" charset="-120"/>
              </a:rPr>
              <a:t>定之起始學年</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度</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僅</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英語檢定</a:t>
            </a:r>
            <a:r>
              <a:rPr lang="zh-TW" altLang="en-US" sz="2400" b="1" dirty="0" smtClean="0">
                <a:solidFill>
                  <a:srgbClr val="FF0000"/>
                </a:solidFill>
                <a:latin typeface="微軟正黑體" panose="020B0604030504040204" pitchFamily="34" charset="-120"/>
                <a:ea typeface="微軟正黑體" panose="020B0604030504040204" pitchFamily="34" charset="-120"/>
              </a:rPr>
              <a:t>門檻狀況</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選填</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需英檢入學條件</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需英語能力畢業門檻</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才需填寫。 </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請填寫訂定</a:t>
            </a:r>
            <a:r>
              <a:rPr lang="zh-TW" altLang="en-US" sz="2400" dirty="0">
                <a:latin typeface="微軟正黑體" panose="020B0604030504040204" pitchFamily="34" charset="-120"/>
                <a:ea typeface="微軟正黑體" panose="020B0604030504040204" pitchFamily="34" charset="-120"/>
              </a:rPr>
              <a:t>英檢</a:t>
            </a:r>
            <a:r>
              <a:rPr lang="zh-TW" altLang="en-US" sz="2400" dirty="0" smtClean="0">
                <a:latin typeface="微軟正黑體" panose="020B0604030504040204" pitchFamily="34" charset="-120"/>
                <a:ea typeface="微軟正黑體" panose="020B0604030504040204" pitchFamily="34" charset="-120"/>
              </a:rPr>
              <a:t>門檻的學年度。</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a:latin typeface="微軟正黑體" panose="020B0604030504040204" pitchFamily="34" charset="-120"/>
                <a:ea typeface="微軟正黑體" panose="020B0604030504040204" pitchFamily="34" charset="-120"/>
              </a:rPr>
              <a:t>】</a:t>
            </a:r>
          </a:p>
          <a:p>
            <a:pPr marL="342900" indent="-342900" eaLnBrk="1" hangingPunct="1">
              <a:lnSpc>
                <a:spcPct val="150000"/>
              </a:lnSpc>
              <a:spcBef>
                <a:spcPct val="0"/>
              </a:spcBef>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15-6</a:t>
            </a:r>
            <a:r>
              <a:rPr lang="zh-TW" altLang="en-US" sz="3000" dirty="0">
                <a:solidFill>
                  <a:schemeClr val="tx1"/>
                </a:solidFill>
                <a:latin typeface="微軟正黑體" panose="020B0604030504040204" pitchFamily="34" charset="-120"/>
                <a:ea typeface="微軟正黑體" panose="020B0604030504040204" pitchFamily="34" charset="-120"/>
              </a:rPr>
              <a:t>英語檢定門檻資料表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647095932"/>
              </p:ext>
            </p:extLst>
          </p:nvPr>
        </p:nvGraphicFramePr>
        <p:xfrm>
          <a:off x="490801" y="1059134"/>
          <a:ext cx="11358299" cy="1620000"/>
        </p:xfrm>
        <a:graphic>
          <a:graphicData uri="http://schemas.openxmlformats.org/drawingml/2006/table">
            <a:tbl>
              <a:tblPr>
                <a:tableStyleId>{5940675A-B579-460E-94D1-54222C63F5DA}</a:tableStyleId>
              </a:tblPr>
              <a:tblGrid>
                <a:gridCol w="883445">
                  <a:extLst>
                    <a:ext uri="{9D8B030D-6E8A-4147-A177-3AD203B41FA5}">
                      <a16:colId xmlns:a16="http://schemas.microsoft.com/office/drawing/2014/main" xmlns="" val="20000"/>
                    </a:ext>
                  </a:extLst>
                </a:gridCol>
                <a:gridCol w="2345797">
                  <a:extLst>
                    <a:ext uri="{9D8B030D-6E8A-4147-A177-3AD203B41FA5}">
                      <a16:colId xmlns:a16="http://schemas.microsoft.com/office/drawing/2014/main" xmlns="" val="20001"/>
                    </a:ext>
                  </a:extLst>
                </a:gridCol>
                <a:gridCol w="2105908">
                  <a:extLst>
                    <a:ext uri="{9D8B030D-6E8A-4147-A177-3AD203B41FA5}">
                      <a16:colId xmlns:a16="http://schemas.microsoft.com/office/drawing/2014/main" xmlns="" val="20002"/>
                    </a:ext>
                  </a:extLst>
                </a:gridCol>
                <a:gridCol w="1834454">
                  <a:extLst>
                    <a:ext uri="{9D8B030D-6E8A-4147-A177-3AD203B41FA5}">
                      <a16:colId xmlns:a16="http://schemas.microsoft.com/office/drawing/2014/main" xmlns="" val="20003"/>
                    </a:ext>
                  </a:extLst>
                </a:gridCol>
                <a:gridCol w="2072863">
                  <a:extLst>
                    <a:ext uri="{9D8B030D-6E8A-4147-A177-3AD203B41FA5}">
                      <a16:colId xmlns:a16="http://schemas.microsoft.com/office/drawing/2014/main" xmlns="" val="20004"/>
                    </a:ext>
                  </a:extLst>
                </a:gridCol>
                <a:gridCol w="1559560">
                  <a:extLst>
                    <a:ext uri="{9D8B030D-6E8A-4147-A177-3AD203B41FA5}">
                      <a16:colId xmlns:a16="http://schemas.microsoft.com/office/drawing/2014/main" xmlns="" val="20005"/>
                    </a:ext>
                  </a:extLst>
                </a:gridCol>
                <a:gridCol w="556272">
                  <a:extLst>
                    <a:ext uri="{9D8B030D-6E8A-4147-A177-3AD203B41FA5}">
                      <a16:colId xmlns:a16="http://schemas.microsoft.com/office/drawing/2014/main" xmlns="" val="20006"/>
                    </a:ext>
                  </a:extLst>
                </a:gridCol>
              </a:tblGrid>
              <a:tr h="162000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英語</a:t>
                      </a:r>
                      <a:r>
                        <a:rPr lang="zh-TW" sz="1800" kern="100" dirty="0" smtClean="0">
                          <a:effectLst/>
                          <a:latin typeface="微軟正黑體" panose="020B0604030504040204" pitchFamily="34" charset="-120"/>
                          <a:ea typeface="微軟正黑體" panose="020B0604030504040204" pitchFamily="34" charset="-120"/>
                        </a:rPr>
                        <a:t>檢定</a:t>
                      </a:r>
                      <a:r>
                        <a:rPr lang="zh-TW" altLang="en-US" sz="1800" kern="100" dirty="0" smtClean="0">
                          <a:effectLst/>
                          <a:latin typeface="微軟正黑體" panose="020B0604030504040204" pitchFamily="34" charset="-120"/>
                          <a:ea typeface="微軟正黑體" panose="020B0604030504040204" pitchFamily="34" charset="-120"/>
                        </a:rPr>
                        <a:t>門檻</a:t>
                      </a:r>
                      <a:r>
                        <a:rPr lang="zh-TW" sz="1800" kern="100" dirty="0" smtClean="0">
                          <a:effectLst/>
                          <a:latin typeface="微軟正黑體" panose="020B0604030504040204" pitchFamily="34" charset="-120"/>
                          <a:ea typeface="微軟正黑體" panose="020B0604030504040204" pitchFamily="34" charset="-120"/>
                        </a:rPr>
                        <a:t>狀況</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訂定之起始</a:t>
                      </a:r>
                      <a:r>
                        <a:rPr lang="zh-TW" altLang="zh-TW" sz="1800" kern="100" dirty="0" smtClean="0">
                          <a:effectLst/>
                          <a:latin typeface="微軟正黑體" panose="020B0604030504040204" pitchFamily="34" charset="-120"/>
                          <a:ea typeface="微軟正黑體" panose="020B0604030504040204" pitchFamily="34" charset="-120"/>
                        </a:rPr>
                        <a:t>學年度</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開始適用</a:t>
                      </a:r>
                      <a:r>
                        <a:rPr lang="zh-TW" altLang="zh-TW" sz="1800" kern="100" dirty="0" smtClean="0">
                          <a:effectLst/>
                          <a:latin typeface="微軟正黑體" panose="020B0604030504040204" pitchFamily="34" charset="-120"/>
                          <a:ea typeface="微軟正黑體" panose="020B0604030504040204" pitchFamily="34" charset="-120"/>
                        </a:rPr>
                        <a:t>學年度</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英檢門檻類別</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英檢</a:t>
                      </a:r>
                      <a:r>
                        <a:rPr lang="zh-TW" altLang="zh-TW" sz="1800" kern="100" dirty="0" smtClean="0">
                          <a:effectLst/>
                          <a:latin typeface="微軟正黑體" panose="020B0604030504040204" pitchFamily="34" charset="-120"/>
                          <a:ea typeface="微軟正黑體" panose="020B0604030504040204" pitchFamily="34" charset="-120"/>
                        </a:rPr>
                        <a:t>等級</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dirty="0" smtClean="0">
                          <a:effectLst/>
                          <a:latin typeface="微軟正黑體" panose="020B0604030504040204" pitchFamily="34" charset="-120"/>
                          <a:ea typeface="微軟正黑體" panose="020B0604030504040204" pitchFamily="34" charset="-120"/>
                        </a:rPr>
                        <a:t>(</a:t>
                      </a:r>
                      <a:r>
                        <a:rPr lang="zh-TW" altLang="zh-TW" sz="1800" kern="100" dirty="0" smtClean="0">
                          <a:effectLst/>
                          <a:latin typeface="微軟正黑體" panose="020B0604030504040204" pitchFamily="34" charset="-120"/>
                          <a:ea typeface="微軟正黑體" panose="020B0604030504040204" pitchFamily="34" charset="-120"/>
                        </a:rPr>
                        <a:t>分數</a:t>
                      </a:r>
                      <a:r>
                        <a:rPr lang="en-US" altLang="zh-TW" sz="1800" kern="100" dirty="0" smtClean="0">
                          <a:effectLst/>
                          <a:latin typeface="微軟正黑體" panose="020B0604030504040204" pitchFamily="34" charset="-120"/>
                          <a:ea typeface="微軟正黑體" panose="020B0604030504040204" pitchFamily="34" charset="-120"/>
                        </a:rPr>
                        <a:t>)/</a:t>
                      </a:r>
                      <a:r>
                        <a:rPr lang="zh-TW" altLang="en-US" sz="1800" kern="100" dirty="0" smtClean="0">
                          <a:effectLst/>
                          <a:latin typeface="微軟正黑體" panose="020B0604030504040204" pitchFamily="34" charset="-120"/>
                          <a:ea typeface="微軟正黑體" panose="020B0604030504040204" pitchFamily="34" charset="-120"/>
                        </a:rPr>
                        <a:t>其他</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說明</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72270627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132</a:t>
            </a:fld>
            <a:endParaRPr lang="en-US" dirty="0"/>
          </a:p>
        </p:txBody>
      </p:sp>
      <p:sp>
        <p:nvSpPr>
          <p:cNvPr id="13" name="矩形 15"/>
          <p:cNvSpPr>
            <a:spLocks noChangeArrowheads="1"/>
          </p:cNvSpPr>
          <p:nvPr/>
        </p:nvSpPr>
        <p:spPr bwMode="auto">
          <a:xfrm>
            <a:off x="941406" y="3055919"/>
            <a:ext cx="1092674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開始</a:t>
            </a:r>
            <a:r>
              <a:rPr kumimoji="0" lang="zh-TW" altLang="en-US" sz="2400" b="1" dirty="0">
                <a:solidFill>
                  <a:srgbClr val="FF0000"/>
                </a:solidFill>
                <a:latin typeface="微軟正黑體" panose="020B0604030504040204" pitchFamily="34" charset="-120"/>
                <a:ea typeface="微軟正黑體" panose="020B0604030504040204" pitchFamily="34" charset="-120"/>
              </a:rPr>
              <a:t>適用學年</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度</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僅</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英語檢定門檻狀況</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選填</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需英檢入學條件</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需英語能力畢業門檻</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才需填寫。</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請填寫英檢門檻開始適用之學年度。</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a:latin typeface="微軟正黑體" panose="020B0604030504040204" pitchFamily="34" charset="-120"/>
                <a:ea typeface="微軟正黑體" panose="020B0604030504040204" pitchFamily="34" charset="-120"/>
              </a:rPr>
              <a:t>】</a:t>
            </a:r>
          </a:p>
          <a:p>
            <a:pPr marL="342900" indent="-342900" eaLnBrk="1" hangingPunct="1">
              <a:lnSpc>
                <a:spcPct val="150000"/>
              </a:lnSpc>
              <a:spcBef>
                <a:spcPct val="0"/>
              </a:spcBef>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15-6</a:t>
            </a:r>
            <a:r>
              <a:rPr lang="zh-TW" altLang="en-US" sz="3000" dirty="0">
                <a:solidFill>
                  <a:schemeClr val="tx1"/>
                </a:solidFill>
                <a:latin typeface="微軟正黑體" panose="020B0604030504040204" pitchFamily="34" charset="-120"/>
                <a:ea typeface="微軟正黑體" panose="020B0604030504040204" pitchFamily="34" charset="-120"/>
              </a:rPr>
              <a:t>英語檢定門檻資料表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908895080"/>
              </p:ext>
            </p:extLst>
          </p:nvPr>
        </p:nvGraphicFramePr>
        <p:xfrm>
          <a:off x="490801" y="1059134"/>
          <a:ext cx="11358299" cy="1620000"/>
        </p:xfrm>
        <a:graphic>
          <a:graphicData uri="http://schemas.openxmlformats.org/drawingml/2006/table">
            <a:tbl>
              <a:tblPr>
                <a:tableStyleId>{5940675A-B579-460E-94D1-54222C63F5DA}</a:tableStyleId>
              </a:tblPr>
              <a:tblGrid>
                <a:gridCol w="883445">
                  <a:extLst>
                    <a:ext uri="{9D8B030D-6E8A-4147-A177-3AD203B41FA5}">
                      <a16:colId xmlns:a16="http://schemas.microsoft.com/office/drawing/2014/main" xmlns="" val="20000"/>
                    </a:ext>
                  </a:extLst>
                </a:gridCol>
                <a:gridCol w="2345797">
                  <a:extLst>
                    <a:ext uri="{9D8B030D-6E8A-4147-A177-3AD203B41FA5}">
                      <a16:colId xmlns:a16="http://schemas.microsoft.com/office/drawing/2014/main" xmlns="" val="20001"/>
                    </a:ext>
                  </a:extLst>
                </a:gridCol>
                <a:gridCol w="2105908">
                  <a:extLst>
                    <a:ext uri="{9D8B030D-6E8A-4147-A177-3AD203B41FA5}">
                      <a16:colId xmlns:a16="http://schemas.microsoft.com/office/drawing/2014/main" xmlns="" val="20002"/>
                    </a:ext>
                  </a:extLst>
                </a:gridCol>
                <a:gridCol w="1834454">
                  <a:extLst>
                    <a:ext uri="{9D8B030D-6E8A-4147-A177-3AD203B41FA5}">
                      <a16:colId xmlns:a16="http://schemas.microsoft.com/office/drawing/2014/main" xmlns="" val="20003"/>
                    </a:ext>
                  </a:extLst>
                </a:gridCol>
                <a:gridCol w="2072863">
                  <a:extLst>
                    <a:ext uri="{9D8B030D-6E8A-4147-A177-3AD203B41FA5}">
                      <a16:colId xmlns:a16="http://schemas.microsoft.com/office/drawing/2014/main" xmlns="" val="20004"/>
                    </a:ext>
                  </a:extLst>
                </a:gridCol>
                <a:gridCol w="1559560">
                  <a:extLst>
                    <a:ext uri="{9D8B030D-6E8A-4147-A177-3AD203B41FA5}">
                      <a16:colId xmlns:a16="http://schemas.microsoft.com/office/drawing/2014/main" xmlns="" val="20005"/>
                    </a:ext>
                  </a:extLst>
                </a:gridCol>
                <a:gridCol w="556272">
                  <a:extLst>
                    <a:ext uri="{9D8B030D-6E8A-4147-A177-3AD203B41FA5}">
                      <a16:colId xmlns:a16="http://schemas.microsoft.com/office/drawing/2014/main" xmlns="" val="20006"/>
                    </a:ext>
                  </a:extLst>
                </a:gridCol>
              </a:tblGrid>
              <a:tr h="162000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英語</a:t>
                      </a:r>
                      <a:r>
                        <a:rPr lang="zh-TW" sz="1800" kern="100" dirty="0" smtClean="0">
                          <a:effectLst/>
                          <a:latin typeface="微軟正黑體" panose="020B0604030504040204" pitchFamily="34" charset="-120"/>
                          <a:ea typeface="微軟正黑體" panose="020B0604030504040204" pitchFamily="34" charset="-120"/>
                        </a:rPr>
                        <a:t>檢定</a:t>
                      </a:r>
                      <a:r>
                        <a:rPr lang="zh-TW" altLang="en-US" sz="1800" kern="100" dirty="0" smtClean="0">
                          <a:effectLst/>
                          <a:latin typeface="微軟正黑體" panose="020B0604030504040204" pitchFamily="34" charset="-120"/>
                          <a:ea typeface="微軟正黑體" panose="020B0604030504040204" pitchFamily="34" charset="-120"/>
                        </a:rPr>
                        <a:t>門檻</a:t>
                      </a:r>
                      <a:r>
                        <a:rPr lang="zh-TW" sz="1800" kern="100" dirty="0" smtClean="0">
                          <a:effectLst/>
                          <a:latin typeface="微軟正黑體" panose="020B0604030504040204" pitchFamily="34" charset="-120"/>
                          <a:ea typeface="微軟正黑體" panose="020B0604030504040204" pitchFamily="34" charset="-120"/>
                        </a:rPr>
                        <a:t>狀況</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訂定之起始</a:t>
                      </a:r>
                      <a:r>
                        <a:rPr lang="zh-TW" altLang="zh-TW" sz="1800" kern="100" dirty="0" smtClean="0">
                          <a:effectLst/>
                          <a:latin typeface="微軟正黑體" panose="020B0604030504040204" pitchFamily="34" charset="-120"/>
                          <a:ea typeface="微軟正黑體" panose="020B0604030504040204" pitchFamily="34" charset="-120"/>
                        </a:rPr>
                        <a:t>學年度</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開始適用</a:t>
                      </a:r>
                      <a:r>
                        <a:rPr lang="zh-TW" altLang="zh-TW" sz="1800" kern="100" dirty="0" smtClean="0">
                          <a:effectLst/>
                          <a:latin typeface="微軟正黑體" panose="020B0604030504040204" pitchFamily="34" charset="-120"/>
                          <a:ea typeface="微軟正黑體" panose="020B0604030504040204" pitchFamily="34" charset="-120"/>
                        </a:rPr>
                        <a:t>學年度</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英檢門檻類別</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英檢</a:t>
                      </a:r>
                      <a:r>
                        <a:rPr lang="zh-TW" altLang="zh-TW" sz="1800" kern="100" dirty="0" smtClean="0">
                          <a:effectLst/>
                          <a:latin typeface="微軟正黑體" panose="020B0604030504040204" pitchFamily="34" charset="-120"/>
                          <a:ea typeface="微軟正黑體" panose="020B0604030504040204" pitchFamily="34" charset="-120"/>
                        </a:rPr>
                        <a:t>等級</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dirty="0" smtClean="0">
                          <a:effectLst/>
                          <a:latin typeface="微軟正黑體" panose="020B0604030504040204" pitchFamily="34" charset="-120"/>
                          <a:ea typeface="微軟正黑體" panose="020B0604030504040204" pitchFamily="34" charset="-120"/>
                        </a:rPr>
                        <a:t>(</a:t>
                      </a:r>
                      <a:r>
                        <a:rPr lang="zh-TW" altLang="zh-TW" sz="1800" kern="100" dirty="0" smtClean="0">
                          <a:effectLst/>
                          <a:latin typeface="微軟正黑體" panose="020B0604030504040204" pitchFamily="34" charset="-120"/>
                          <a:ea typeface="微軟正黑體" panose="020B0604030504040204" pitchFamily="34" charset="-120"/>
                        </a:rPr>
                        <a:t>分數</a:t>
                      </a:r>
                      <a:r>
                        <a:rPr lang="en-US" altLang="zh-TW" sz="1800" kern="100" dirty="0" smtClean="0">
                          <a:effectLst/>
                          <a:latin typeface="微軟正黑體" panose="020B0604030504040204" pitchFamily="34" charset="-120"/>
                          <a:ea typeface="微軟正黑體" panose="020B0604030504040204" pitchFamily="34" charset="-120"/>
                        </a:rPr>
                        <a:t>)/</a:t>
                      </a:r>
                      <a:r>
                        <a:rPr lang="zh-TW" altLang="en-US" sz="1800" kern="100" dirty="0" smtClean="0">
                          <a:effectLst/>
                          <a:latin typeface="微軟正黑體" panose="020B0604030504040204" pitchFamily="34" charset="-120"/>
                          <a:ea typeface="微軟正黑體" panose="020B0604030504040204" pitchFamily="34" charset="-120"/>
                        </a:rPr>
                        <a:t>其他</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說明</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9885690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133</a:t>
            </a:fld>
            <a:endParaRPr lang="en-US" dirty="0"/>
          </a:p>
        </p:txBody>
      </p:sp>
      <p:sp>
        <p:nvSpPr>
          <p:cNvPr id="13" name="矩形 15"/>
          <p:cNvSpPr>
            <a:spLocks noChangeArrowheads="1"/>
          </p:cNvSpPr>
          <p:nvPr/>
        </p:nvSpPr>
        <p:spPr bwMode="auto">
          <a:xfrm>
            <a:off x="941406" y="3055919"/>
            <a:ext cx="1092674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英檢門檻類別</a:t>
            </a:r>
          </a:p>
          <a:p>
            <a:pPr marL="342900" indent="-342900" eaLnBrk="1" hangingPunct="1">
              <a:lnSpc>
                <a:spcPct val="150000"/>
              </a:lnSpc>
              <a:spcBef>
                <a:spcPct val="0"/>
              </a:spcBef>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僅</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英語檢定門檻狀況</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選填</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需英檢入學條件</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需英語能力畢業門檻</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才需填寫。</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請填寫</a:t>
            </a:r>
            <a:r>
              <a:rPr lang="zh-TW" altLang="en-US" sz="2400" dirty="0">
                <a:latin typeface="微軟正黑體" panose="020B0604030504040204" pitchFamily="34" charset="-120"/>
                <a:ea typeface="微軟正黑體" panose="020B0604030504040204" pitchFamily="34" charset="-120"/>
              </a:rPr>
              <a:t>英</a:t>
            </a:r>
            <a:r>
              <a:rPr lang="zh-TW" altLang="en-US" sz="2400" dirty="0" smtClean="0">
                <a:latin typeface="微軟正黑體" panose="020B0604030504040204" pitchFamily="34" charset="-120"/>
                <a:ea typeface="微軟正黑體" panose="020B0604030504040204" pitchFamily="34" charset="-120"/>
              </a:rPr>
              <a:t>檢門檻類別或學校自訂之</a:t>
            </a:r>
            <a:r>
              <a:rPr lang="zh-TW" altLang="en-US" sz="2400" dirty="0">
                <a:latin typeface="微軟正黑體" panose="020B0604030504040204" pitchFamily="34" charset="-120"/>
                <a:ea typeface="微軟正黑體" panose="020B0604030504040204" pitchFamily="34" charset="-120"/>
              </a:rPr>
              <a:t>英檢</a:t>
            </a:r>
            <a:r>
              <a:rPr lang="zh-TW" altLang="en-US" sz="2400" dirty="0" smtClean="0">
                <a:latin typeface="微軟正黑體" panose="020B0604030504040204" pitchFamily="34" charset="-120"/>
                <a:ea typeface="微軟正黑體" panose="020B0604030504040204" pitchFamily="34" charset="-120"/>
              </a:rPr>
              <a:t>門檻之類別。例如：多益、英文大會考。</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a:latin typeface="微軟正黑體" panose="020B0604030504040204" pitchFamily="34" charset="-120"/>
                <a:ea typeface="微軟正黑體" panose="020B0604030504040204" pitchFamily="34" charset="-120"/>
              </a:rPr>
              <a:t>】</a:t>
            </a:r>
          </a:p>
          <a:p>
            <a:pPr marL="342900" indent="-342900" eaLnBrk="1" hangingPunct="1">
              <a:lnSpc>
                <a:spcPct val="150000"/>
              </a:lnSpc>
              <a:spcBef>
                <a:spcPct val="0"/>
              </a:spcBef>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15-6</a:t>
            </a:r>
            <a:r>
              <a:rPr lang="zh-TW" altLang="en-US" sz="3000" dirty="0" smtClean="0">
                <a:solidFill>
                  <a:schemeClr val="tx1"/>
                </a:solidFill>
                <a:latin typeface="微軟正黑體" panose="020B0604030504040204" pitchFamily="34" charset="-120"/>
                <a:ea typeface="微軟正黑體" panose="020B0604030504040204" pitchFamily="34" charset="-120"/>
              </a:rPr>
              <a:t>英語檢定</a:t>
            </a:r>
            <a:r>
              <a:rPr lang="zh-TW" altLang="en-US" sz="3000" dirty="0">
                <a:solidFill>
                  <a:schemeClr val="tx1"/>
                </a:solidFill>
                <a:latin typeface="微軟正黑體" panose="020B0604030504040204" pitchFamily="34" charset="-120"/>
                <a:ea typeface="微軟正黑體" panose="020B0604030504040204" pitchFamily="34" charset="-120"/>
              </a:rPr>
              <a:t>門檻資料表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253397623"/>
              </p:ext>
            </p:extLst>
          </p:nvPr>
        </p:nvGraphicFramePr>
        <p:xfrm>
          <a:off x="490801" y="1059134"/>
          <a:ext cx="11358299" cy="1620000"/>
        </p:xfrm>
        <a:graphic>
          <a:graphicData uri="http://schemas.openxmlformats.org/drawingml/2006/table">
            <a:tbl>
              <a:tblPr>
                <a:tableStyleId>{5940675A-B579-460E-94D1-54222C63F5DA}</a:tableStyleId>
              </a:tblPr>
              <a:tblGrid>
                <a:gridCol w="883445">
                  <a:extLst>
                    <a:ext uri="{9D8B030D-6E8A-4147-A177-3AD203B41FA5}">
                      <a16:colId xmlns:a16="http://schemas.microsoft.com/office/drawing/2014/main" xmlns="" val="20000"/>
                    </a:ext>
                  </a:extLst>
                </a:gridCol>
                <a:gridCol w="2345797">
                  <a:extLst>
                    <a:ext uri="{9D8B030D-6E8A-4147-A177-3AD203B41FA5}">
                      <a16:colId xmlns:a16="http://schemas.microsoft.com/office/drawing/2014/main" xmlns="" val="20001"/>
                    </a:ext>
                  </a:extLst>
                </a:gridCol>
                <a:gridCol w="2105908">
                  <a:extLst>
                    <a:ext uri="{9D8B030D-6E8A-4147-A177-3AD203B41FA5}">
                      <a16:colId xmlns:a16="http://schemas.microsoft.com/office/drawing/2014/main" xmlns="" val="20002"/>
                    </a:ext>
                  </a:extLst>
                </a:gridCol>
                <a:gridCol w="1834454">
                  <a:extLst>
                    <a:ext uri="{9D8B030D-6E8A-4147-A177-3AD203B41FA5}">
                      <a16:colId xmlns:a16="http://schemas.microsoft.com/office/drawing/2014/main" xmlns="" val="20003"/>
                    </a:ext>
                  </a:extLst>
                </a:gridCol>
                <a:gridCol w="2072863">
                  <a:extLst>
                    <a:ext uri="{9D8B030D-6E8A-4147-A177-3AD203B41FA5}">
                      <a16:colId xmlns:a16="http://schemas.microsoft.com/office/drawing/2014/main" xmlns="" val="20004"/>
                    </a:ext>
                  </a:extLst>
                </a:gridCol>
                <a:gridCol w="1559560">
                  <a:extLst>
                    <a:ext uri="{9D8B030D-6E8A-4147-A177-3AD203B41FA5}">
                      <a16:colId xmlns:a16="http://schemas.microsoft.com/office/drawing/2014/main" xmlns="" val="20005"/>
                    </a:ext>
                  </a:extLst>
                </a:gridCol>
                <a:gridCol w="556272">
                  <a:extLst>
                    <a:ext uri="{9D8B030D-6E8A-4147-A177-3AD203B41FA5}">
                      <a16:colId xmlns:a16="http://schemas.microsoft.com/office/drawing/2014/main" xmlns="" val="20006"/>
                    </a:ext>
                  </a:extLst>
                </a:gridCol>
              </a:tblGrid>
              <a:tr h="162000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英語</a:t>
                      </a:r>
                      <a:r>
                        <a:rPr lang="zh-TW" sz="1800" kern="100" dirty="0" smtClean="0">
                          <a:effectLst/>
                          <a:latin typeface="微軟正黑體" panose="020B0604030504040204" pitchFamily="34" charset="-120"/>
                          <a:ea typeface="微軟正黑體" panose="020B0604030504040204" pitchFamily="34" charset="-120"/>
                        </a:rPr>
                        <a:t>檢定</a:t>
                      </a:r>
                      <a:r>
                        <a:rPr lang="zh-TW" altLang="en-US" sz="1800" kern="100" dirty="0" smtClean="0">
                          <a:effectLst/>
                          <a:latin typeface="微軟正黑體" panose="020B0604030504040204" pitchFamily="34" charset="-120"/>
                          <a:ea typeface="微軟正黑體" panose="020B0604030504040204" pitchFamily="34" charset="-120"/>
                        </a:rPr>
                        <a:t>門檻</a:t>
                      </a:r>
                      <a:r>
                        <a:rPr lang="zh-TW" sz="1800" kern="100" dirty="0" smtClean="0">
                          <a:effectLst/>
                          <a:latin typeface="微軟正黑體" panose="020B0604030504040204" pitchFamily="34" charset="-120"/>
                          <a:ea typeface="微軟正黑體" panose="020B0604030504040204" pitchFamily="34" charset="-120"/>
                        </a:rPr>
                        <a:t>狀況</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訂定之起始</a:t>
                      </a:r>
                      <a:r>
                        <a:rPr lang="zh-TW" altLang="zh-TW" sz="1800" kern="100" dirty="0" smtClean="0">
                          <a:effectLst/>
                          <a:latin typeface="微軟正黑體" panose="020B0604030504040204" pitchFamily="34" charset="-120"/>
                          <a:ea typeface="微軟正黑體" panose="020B0604030504040204" pitchFamily="34" charset="-120"/>
                        </a:rPr>
                        <a:t>學年度</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開始適用</a:t>
                      </a:r>
                      <a:r>
                        <a:rPr lang="zh-TW" altLang="zh-TW" sz="1800" kern="100" dirty="0" smtClean="0">
                          <a:effectLst/>
                          <a:latin typeface="微軟正黑體" panose="020B0604030504040204" pitchFamily="34" charset="-120"/>
                          <a:ea typeface="微軟正黑體" panose="020B0604030504040204" pitchFamily="34" charset="-120"/>
                        </a:rPr>
                        <a:t>學年度</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英檢門檻類別</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英檢</a:t>
                      </a:r>
                      <a:r>
                        <a:rPr lang="zh-TW" altLang="zh-TW" sz="1800" kern="100" dirty="0" smtClean="0">
                          <a:effectLst/>
                          <a:latin typeface="微軟正黑體" panose="020B0604030504040204" pitchFamily="34" charset="-120"/>
                          <a:ea typeface="微軟正黑體" panose="020B0604030504040204" pitchFamily="34" charset="-120"/>
                        </a:rPr>
                        <a:t>等級</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dirty="0" smtClean="0">
                          <a:effectLst/>
                          <a:latin typeface="微軟正黑體" panose="020B0604030504040204" pitchFamily="34" charset="-120"/>
                          <a:ea typeface="微軟正黑體" panose="020B0604030504040204" pitchFamily="34" charset="-120"/>
                        </a:rPr>
                        <a:t>(</a:t>
                      </a:r>
                      <a:r>
                        <a:rPr lang="zh-TW" altLang="zh-TW" sz="1800" kern="100" dirty="0" smtClean="0">
                          <a:effectLst/>
                          <a:latin typeface="微軟正黑體" panose="020B0604030504040204" pitchFamily="34" charset="-120"/>
                          <a:ea typeface="微軟正黑體" panose="020B0604030504040204" pitchFamily="34" charset="-120"/>
                        </a:rPr>
                        <a:t>分數</a:t>
                      </a:r>
                      <a:r>
                        <a:rPr lang="en-US" altLang="zh-TW" sz="1800" kern="100" dirty="0" smtClean="0">
                          <a:effectLst/>
                          <a:latin typeface="微軟正黑體" panose="020B0604030504040204" pitchFamily="34" charset="-120"/>
                          <a:ea typeface="微軟正黑體" panose="020B0604030504040204" pitchFamily="34" charset="-120"/>
                        </a:rPr>
                        <a:t>)/</a:t>
                      </a:r>
                      <a:r>
                        <a:rPr lang="zh-TW" altLang="en-US" sz="1800" kern="100" dirty="0" smtClean="0">
                          <a:effectLst/>
                          <a:latin typeface="微軟正黑體" panose="020B0604030504040204" pitchFamily="34" charset="-120"/>
                          <a:ea typeface="微軟正黑體" panose="020B0604030504040204" pitchFamily="34" charset="-120"/>
                        </a:rPr>
                        <a:t>其他</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說明</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10229303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134</a:t>
            </a:fld>
            <a:endParaRPr lang="en-US" dirty="0"/>
          </a:p>
        </p:txBody>
      </p:sp>
      <p:sp>
        <p:nvSpPr>
          <p:cNvPr id="13" name="矩形 15"/>
          <p:cNvSpPr>
            <a:spLocks noChangeArrowheads="1"/>
          </p:cNvSpPr>
          <p:nvPr/>
        </p:nvSpPr>
        <p:spPr bwMode="auto">
          <a:xfrm>
            <a:off x="941406" y="3055919"/>
            <a:ext cx="10926743"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英</a:t>
            </a:r>
            <a:r>
              <a:rPr kumimoji="0" lang="zh-TW" altLang="en-US" sz="2400" b="1" dirty="0">
                <a:solidFill>
                  <a:srgbClr val="FF0000"/>
                </a:solidFill>
                <a:latin typeface="微軟正黑體" panose="020B0604030504040204" pitchFamily="34" charset="-120"/>
                <a:ea typeface="微軟正黑體" panose="020B0604030504040204" pitchFamily="34" charset="-120"/>
              </a:rPr>
              <a:t>檢</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等級</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分數</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其他</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英語檢定門檻狀況</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選填</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需英檢入學條件</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需英語能力畢業門檻</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才需填寫。</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輸入須</a:t>
            </a:r>
            <a:r>
              <a:rPr lang="zh-TW" altLang="en-US" sz="2400" dirty="0" smtClean="0">
                <a:latin typeface="微軟正黑體" panose="020B0604030504040204" pitchFamily="34" charset="-120"/>
                <a:ea typeface="微軟正黑體" panose="020B0604030504040204" pitchFamily="34" charset="-120"/>
              </a:rPr>
              <a:t>通過</a:t>
            </a:r>
            <a:r>
              <a:rPr lang="zh-TW" altLang="en-US" sz="2400" dirty="0">
                <a:latin typeface="微軟正黑體" panose="020B0604030504040204" pitchFamily="34" charset="-120"/>
                <a:ea typeface="微軟正黑體" panose="020B0604030504040204" pitchFamily="34" charset="-120"/>
              </a:rPr>
              <a:t>英</a:t>
            </a:r>
            <a:r>
              <a:rPr lang="zh-TW" altLang="en-US" sz="2400" dirty="0" smtClean="0">
                <a:latin typeface="微軟正黑體" panose="020B0604030504040204" pitchFamily="34" charset="-120"/>
                <a:ea typeface="微軟正黑體" panose="020B0604030504040204" pitchFamily="34" charset="-120"/>
              </a:rPr>
              <a:t>檢之等級</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分數</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、學校</a:t>
            </a:r>
            <a:r>
              <a:rPr lang="zh-TW" altLang="en-US" sz="2400" dirty="0">
                <a:latin typeface="微軟正黑體" panose="020B0604030504040204" pitchFamily="34" charset="-120"/>
                <a:ea typeface="微軟正黑體" panose="020B0604030504040204" pitchFamily="34" charset="-120"/>
              </a:rPr>
              <a:t>自訂之通過</a:t>
            </a:r>
            <a:r>
              <a:rPr lang="zh-TW" altLang="en-US" sz="2400" dirty="0" smtClean="0">
                <a:latin typeface="微軟正黑體" panose="020B0604030504040204" pitchFamily="34" charset="-120"/>
                <a:ea typeface="微軟正黑體" panose="020B0604030504040204" pitchFamily="34" charset="-120"/>
              </a:rPr>
              <a:t>標準。</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endParaRPr lang="en-US" altLang="zh-TW" sz="16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a:latin typeface="微軟正黑體" panose="020B0604030504040204" pitchFamily="34" charset="-120"/>
                <a:ea typeface="微軟正黑體" panose="020B0604030504040204" pitchFamily="34" charset="-120"/>
              </a:rPr>
              <a:t>】</a:t>
            </a:r>
          </a:p>
          <a:p>
            <a:pPr marL="342900" indent="-342900" eaLnBrk="1" hangingPunct="1">
              <a:lnSpc>
                <a:spcPct val="150000"/>
              </a:lnSpc>
              <a:spcBef>
                <a:spcPct val="0"/>
              </a:spcBef>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15-6</a:t>
            </a:r>
            <a:r>
              <a:rPr lang="zh-TW" altLang="en-US" sz="3000" dirty="0">
                <a:solidFill>
                  <a:schemeClr val="tx1"/>
                </a:solidFill>
                <a:latin typeface="微軟正黑體" panose="020B0604030504040204" pitchFamily="34" charset="-120"/>
                <a:ea typeface="微軟正黑體" panose="020B0604030504040204" pitchFamily="34" charset="-120"/>
              </a:rPr>
              <a:t>英語檢定門檻資料表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1440052571"/>
              </p:ext>
            </p:extLst>
          </p:nvPr>
        </p:nvGraphicFramePr>
        <p:xfrm>
          <a:off x="490801" y="1059134"/>
          <a:ext cx="11352628" cy="1620000"/>
        </p:xfrm>
        <a:graphic>
          <a:graphicData uri="http://schemas.openxmlformats.org/drawingml/2006/table">
            <a:tbl>
              <a:tblPr>
                <a:tableStyleId>{5940675A-B579-460E-94D1-54222C63F5DA}</a:tableStyleId>
              </a:tblPr>
              <a:tblGrid>
                <a:gridCol w="883445">
                  <a:extLst>
                    <a:ext uri="{9D8B030D-6E8A-4147-A177-3AD203B41FA5}">
                      <a16:colId xmlns:a16="http://schemas.microsoft.com/office/drawing/2014/main" xmlns="" val="20000"/>
                    </a:ext>
                  </a:extLst>
                </a:gridCol>
                <a:gridCol w="2345797">
                  <a:extLst>
                    <a:ext uri="{9D8B030D-6E8A-4147-A177-3AD203B41FA5}">
                      <a16:colId xmlns:a16="http://schemas.microsoft.com/office/drawing/2014/main" xmlns="" val="20001"/>
                    </a:ext>
                  </a:extLst>
                </a:gridCol>
                <a:gridCol w="2105908">
                  <a:extLst>
                    <a:ext uri="{9D8B030D-6E8A-4147-A177-3AD203B41FA5}">
                      <a16:colId xmlns:a16="http://schemas.microsoft.com/office/drawing/2014/main" xmlns="" val="20002"/>
                    </a:ext>
                  </a:extLst>
                </a:gridCol>
                <a:gridCol w="1834454">
                  <a:extLst>
                    <a:ext uri="{9D8B030D-6E8A-4147-A177-3AD203B41FA5}">
                      <a16:colId xmlns:a16="http://schemas.microsoft.com/office/drawing/2014/main" xmlns="" val="20003"/>
                    </a:ext>
                  </a:extLst>
                </a:gridCol>
                <a:gridCol w="2072863">
                  <a:extLst>
                    <a:ext uri="{9D8B030D-6E8A-4147-A177-3AD203B41FA5}">
                      <a16:colId xmlns:a16="http://schemas.microsoft.com/office/drawing/2014/main" xmlns="" val="20004"/>
                    </a:ext>
                  </a:extLst>
                </a:gridCol>
                <a:gridCol w="1559560">
                  <a:extLst>
                    <a:ext uri="{9D8B030D-6E8A-4147-A177-3AD203B41FA5}">
                      <a16:colId xmlns:a16="http://schemas.microsoft.com/office/drawing/2014/main" xmlns="" val="20005"/>
                    </a:ext>
                  </a:extLst>
                </a:gridCol>
                <a:gridCol w="550601">
                  <a:extLst>
                    <a:ext uri="{9D8B030D-6E8A-4147-A177-3AD203B41FA5}">
                      <a16:colId xmlns:a16="http://schemas.microsoft.com/office/drawing/2014/main" xmlns="" val="20006"/>
                    </a:ext>
                  </a:extLst>
                </a:gridCol>
              </a:tblGrid>
              <a:tr h="162000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英語</a:t>
                      </a:r>
                      <a:r>
                        <a:rPr lang="zh-TW" sz="1800" kern="100" dirty="0" smtClean="0">
                          <a:effectLst/>
                          <a:latin typeface="微軟正黑體" panose="020B0604030504040204" pitchFamily="34" charset="-120"/>
                          <a:ea typeface="微軟正黑體" panose="020B0604030504040204" pitchFamily="34" charset="-120"/>
                        </a:rPr>
                        <a:t>檢定</a:t>
                      </a:r>
                      <a:r>
                        <a:rPr lang="zh-TW" altLang="en-US" sz="1800" kern="100" dirty="0" smtClean="0">
                          <a:effectLst/>
                          <a:latin typeface="微軟正黑體" panose="020B0604030504040204" pitchFamily="34" charset="-120"/>
                          <a:ea typeface="微軟正黑體" panose="020B0604030504040204" pitchFamily="34" charset="-120"/>
                        </a:rPr>
                        <a:t>門檻</a:t>
                      </a:r>
                      <a:r>
                        <a:rPr lang="zh-TW" sz="1800" kern="100" dirty="0" smtClean="0">
                          <a:effectLst/>
                          <a:latin typeface="微軟正黑體" panose="020B0604030504040204" pitchFamily="34" charset="-120"/>
                          <a:ea typeface="微軟正黑體" panose="020B0604030504040204" pitchFamily="34" charset="-120"/>
                        </a:rPr>
                        <a:t>狀況</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訂定之起始</a:t>
                      </a:r>
                      <a:r>
                        <a:rPr lang="zh-TW" altLang="zh-TW" sz="1800" kern="100" dirty="0" smtClean="0">
                          <a:effectLst/>
                          <a:latin typeface="微軟正黑體" panose="020B0604030504040204" pitchFamily="34" charset="-120"/>
                          <a:ea typeface="微軟正黑體" panose="020B0604030504040204" pitchFamily="34" charset="-120"/>
                        </a:rPr>
                        <a:t>學年度</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開始適用</a:t>
                      </a:r>
                      <a:r>
                        <a:rPr lang="zh-TW" altLang="zh-TW" sz="1800" kern="100" dirty="0" smtClean="0">
                          <a:effectLst/>
                          <a:latin typeface="微軟正黑體" panose="020B0604030504040204" pitchFamily="34" charset="-120"/>
                          <a:ea typeface="微軟正黑體" panose="020B0604030504040204" pitchFamily="34" charset="-120"/>
                        </a:rPr>
                        <a:t>學年度</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英檢門檻類別</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英檢</a:t>
                      </a:r>
                      <a:r>
                        <a:rPr lang="zh-TW" sz="1800" kern="100" dirty="0" smtClean="0">
                          <a:effectLst/>
                          <a:latin typeface="微軟正黑體" panose="020B0604030504040204" pitchFamily="34" charset="-120"/>
                          <a:ea typeface="微軟正黑體" panose="020B0604030504040204" pitchFamily="34" charset="-120"/>
                        </a:rPr>
                        <a:t>等級</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dirty="0" smtClean="0">
                          <a:effectLst/>
                          <a:latin typeface="微軟正黑體" panose="020B0604030504040204" pitchFamily="34" charset="-120"/>
                          <a:ea typeface="微軟正黑體" panose="020B0604030504040204" pitchFamily="34" charset="-120"/>
                        </a:rPr>
                        <a:t>(</a:t>
                      </a:r>
                      <a:r>
                        <a:rPr lang="zh-TW" sz="1800" kern="100" dirty="0" smtClean="0">
                          <a:effectLst/>
                          <a:latin typeface="微軟正黑體" panose="020B0604030504040204" pitchFamily="34" charset="-120"/>
                          <a:ea typeface="微軟正黑體" panose="020B0604030504040204" pitchFamily="34" charset="-120"/>
                        </a:rPr>
                        <a:t>分數</a:t>
                      </a:r>
                      <a:r>
                        <a:rPr lang="en-US" altLang="zh-TW" sz="1800" kern="100" dirty="0" smtClean="0">
                          <a:effectLst/>
                          <a:latin typeface="微軟正黑體" panose="020B0604030504040204" pitchFamily="34" charset="-120"/>
                          <a:ea typeface="微軟正黑體" panose="020B0604030504040204" pitchFamily="34" charset="-120"/>
                        </a:rPr>
                        <a:t>)/</a:t>
                      </a:r>
                      <a:r>
                        <a:rPr lang="zh-TW" altLang="en-US" sz="1800" kern="100" dirty="0" smtClean="0">
                          <a:effectLst/>
                          <a:latin typeface="微軟正黑體" panose="020B0604030504040204" pitchFamily="34" charset="-120"/>
                          <a:ea typeface="微軟正黑體" panose="020B0604030504040204" pitchFamily="34" charset="-120"/>
                        </a:rPr>
                        <a:t>其他</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說明</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4724580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135</a:t>
            </a:fld>
            <a:endParaRPr lang="en-US" dirty="0"/>
          </a:p>
        </p:txBody>
      </p:sp>
      <p:sp>
        <p:nvSpPr>
          <p:cNvPr id="13" name="矩形 15"/>
          <p:cNvSpPr>
            <a:spLocks noChangeArrowheads="1"/>
          </p:cNvSpPr>
          <p:nvPr/>
        </p:nvSpPr>
        <p:spPr bwMode="auto">
          <a:xfrm>
            <a:off x="941406" y="3055919"/>
            <a:ext cx="1092674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說明</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英語檢定</a:t>
            </a:r>
            <a:r>
              <a:rPr lang="zh-TW" altLang="en-US" sz="2400" b="1" dirty="0">
                <a:solidFill>
                  <a:srgbClr val="FF0000"/>
                </a:solidFill>
                <a:latin typeface="微軟正黑體" panose="020B0604030504040204" pitchFamily="34" charset="-120"/>
                <a:ea typeface="微軟正黑體" panose="020B0604030504040204" pitchFamily="34" charset="-120"/>
              </a:rPr>
              <a:t>門檻狀況</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選</a:t>
            </a:r>
            <a:r>
              <a:rPr lang="zh-TW" altLang="en-US" sz="2400" b="1" dirty="0" smtClean="0">
                <a:solidFill>
                  <a:srgbClr val="FF0000"/>
                </a:solidFill>
                <a:latin typeface="微軟正黑體" panose="020B0604030504040204" pitchFamily="34" charset="-120"/>
                <a:ea typeface="微軟正黑體" panose="020B0604030504040204" pitchFamily="34" charset="-120"/>
              </a:rPr>
              <a:t>填</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針對入學新生檢測英語能力</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indent="114300" eaLnBrk="1" hangingPunct="1">
              <a:lnSpc>
                <a:spcPct val="150000"/>
              </a:lnSpc>
              <a:spcBef>
                <a:spcPct val="0"/>
              </a:spcBef>
              <a:buNone/>
              <a:defRPr/>
            </a:pPr>
            <a:r>
              <a:rPr lang="zh-TW" altLang="en-US" sz="2400" b="1" dirty="0">
                <a:solidFill>
                  <a:srgbClr val="FF0000"/>
                </a:solidFill>
                <a:latin typeface="微軟正黑體" panose="020B0604030504040204" pitchFamily="34" charset="-120"/>
                <a:ea typeface="微軟正黑體" panose="020B0604030504040204" pitchFamily="34" charset="-120"/>
              </a:rPr>
              <a:t> </a:t>
            </a:r>
            <a:r>
              <a:rPr lang="zh-TW" altLang="en-US" sz="2400" b="1" dirty="0" smtClean="0">
                <a:solidFill>
                  <a:srgbClr val="FF0000"/>
                </a:solidFill>
                <a:latin typeface="微軟正黑體" panose="020B0604030504040204" pitchFamily="34" charset="-120"/>
                <a:ea typeface="微軟正黑體" panose="020B0604030504040204" pitchFamily="34" charset="-120"/>
              </a:rPr>
              <a:t>  </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針對入學新生之英語能力分班</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才需</a:t>
            </a:r>
            <a:r>
              <a:rPr lang="zh-TW" altLang="en-US" sz="2400" b="1" dirty="0">
                <a:solidFill>
                  <a:srgbClr val="FF0000"/>
                </a:solidFill>
                <a:latin typeface="微軟正黑體" panose="020B0604030504040204" pitchFamily="34" charset="-120"/>
                <a:ea typeface="微軟正黑體" panose="020B0604030504040204" pitchFamily="34" charset="-120"/>
              </a:rPr>
              <a:t>填寫</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smtClean="0">
                <a:latin typeface="微軟正黑體" panose="020B0604030504040204" pitchFamily="34" charset="-120"/>
                <a:ea typeface="微軟正黑體" panose="020B0604030504040204" pitchFamily="34" charset="-120"/>
              </a:rPr>
              <a:t>	</a:t>
            </a: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請以</a:t>
            </a:r>
            <a:r>
              <a:rPr lang="en-US" altLang="zh-TW" sz="2400" dirty="0" smtClean="0">
                <a:latin typeface="微軟正黑體" panose="020B0604030504040204" pitchFamily="34" charset="-120"/>
                <a:ea typeface="微軟正黑體" panose="020B0604030504040204" pitchFamily="34" charset="-120"/>
              </a:rPr>
              <a:t>50</a:t>
            </a:r>
            <a:r>
              <a:rPr lang="zh-TW" altLang="en-US" sz="2400" dirty="0" smtClean="0">
                <a:latin typeface="微軟正黑體" panose="020B0604030504040204" pitchFamily="34" charset="-120"/>
                <a:ea typeface="微軟正黑體" panose="020B0604030504040204" pitchFamily="34" charset="-120"/>
              </a:rPr>
              <a:t>字以內簡述其內容。</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a:latin typeface="微軟正黑體" panose="020B0604030504040204" pitchFamily="34" charset="-120"/>
                <a:ea typeface="微軟正黑體" panose="020B0604030504040204" pitchFamily="34" charset="-120"/>
              </a:rPr>
              <a:t>】</a:t>
            </a:r>
          </a:p>
          <a:p>
            <a:pPr marL="342900" indent="-342900" eaLnBrk="1" hangingPunct="1">
              <a:lnSpc>
                <a:spcPct val="150000"/>
              </a:lnSpc>
              <a:spcBef>
                <a:spcPct val="0"/>
              </a:spcBef>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7" y="400050"/>
            <a:ext cx="7575014" cy="6100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15-6</a:t>
            </a:r>
            <a:r>
              <a:rPr lang="zh-TW" altLang="en-US" sz="3000" dirty="0">
                <a:solidFill>
                  <a:schemeClr val="tx1"/>
                </a:solidFill>
                <a:latin typeface="微軟正黑體" panose="020B0604030504040204" pitchFamily="34" charset="-120"/>
                <a:ea typeface="微軟正黑體" panose="020B0604030504040204" pitchFamily="34" charset="-120"/>
              </a:rPr>
              <a:t>語言檢定門檻資料表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4185800668"/>
              </p:ext>
            </p:extLst>
          </p:nvPr>
        </p:nvGraphicFramePr>
        <p:xfrm>
          <a:off x="490801" y="1059134"/>
          <a:ext cx="11370999" cy="1620000"/>
        </p:xfrm>
        <a:graphic>
          <a:graphicData uri="http://schemas.openxmlformats.org/drawingml/2006/table">
            <a:tbl>
              <a:tblPr>
                <a:tableStyleId>{5940675A-B579-460E-94D1-54222C63F5DA}</a:tableStyleId>
              </a:tblPr>
              <a:tblGrid>
                <a:gridCol w="883445">
                  <a:extLst>
                    <a:ext uri="{9D8B030D-6E8A-4147-A177-3AD203B41FA5}">
                      <a16:colId xmlns:a16="http://schemas.microsoft.com/office/drawing/2014/main" xmlns="" val="20000"/>
                    </a:ext>
                  </a:extLst>
                </a:gridCol>
                <a:gridCol w="2345797">
                  <a:extLst>
                    <a:ext uri="{9D8B030D-6E8A-4147-A177-3AD203B41FA5}">
                      <a16:colId xmlns:a16="http://schemas.microsoft.com/office/drawing/2014/main" xmlns="" val="20001"/>
                    </a:ext>
                  </a:extLst>
                </a:gridCol>
                <a:gridCol w="2105908">
                  <a:extLst>
                    <a:ext uri="{9D8B030D-6E8A-4147-A177-3AD203B41FA5}">
                      <a16:colId xmlns:a16="http://schemas.microsoft.com/office/drawing/2014/main" xmlns="" val="20002"/>
                    </a:ext>
                  </a:extLst>
                </a:gridCol>
                <a:gridCol w="1834454">
                  <a:extLst>
                    <a:ext uri="{9D8B030D-6E8A-4147-A177-3AD203B41FA5}">
                      <a16:colId xmlns:a16="http://schemas.microsoft.com/office/drawing/2014/main" xmlns="" val="20003"/>
                    </a:ext>
                  </a:extLst>
                </a:gridCol>
                <a:gridCol w="2072863">
                  <a:extLst>
                    <a:ext uri="{9D8B030D-6E8A-4147-A177-3AD203B41FA5}">
                      <a16:colId xmlns:a16="http://schemas.microsoft.com/office/drawing/2014/main" xmlns="" val="20004"/>
                    </a:ext>
                  </a:extLst>
                </a:gridCol>
                <a:gridCol w="1559560">
                  <a:extLst>
                    <a:ext uri="{9D8B030D-6E8A-4147-A177-3AD203B41FA5}">
                      <a16:colId xmlns:a16="http://schemas.microsoft.com/office/drawing/2014/main" xmlns="" val="20005"/>
                    </a:ext>
                  </a:extLst>
                </a:gridCol>
                <a:gridCol w="568972">
                  <a:extLst>
                    <a:ext uri="{9D8B030D-6E8A-4147-A177-3AD203B41FA5}">
                      <a16:colId xmlns:a16="http://schemas.microsoft.com/office/drawing/2014/main" xmlns="" val="20006"/>
                    </a:ext>
                  </a:extLst>
                </a:gridCol>
              </a:tblGrid>
              <a:tr h="162000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80" marR="17780"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a:t>
                      </a:r>
                      <a:r>
                        <a:rPr lang="zh-TW" sz="1800" kern="100" dirty="0" smtClean="0">
                          <a:effectLst/>
                          <a:latin typeface="微軟正黑體" panose="020B0604030504040204" pitchFamily="34" charset="-120"/>
                          <a:ea typeface="微軟正黑體" panose="020B0604030504040204" pitchFamily="34" charset="-120"/>
                        </a:rPr>
                        <a:t>語檢定</a:t>
                      </a:r>
                      <a:r>
                        <a:rPr lang="zh-TW" altLang="en-US" sz="1800" kern="100" dirty="0" smtClean="0">
                          <a:effectLst/>
                          <a:latin typeface="微軟正黑體" panose="020B0604030504040204" pitchFamily="34" charset="-120"/>
                          <a:ea typeface="微軟正黑體" panose="020B0604030504040204" pitchFamily="34" charset="-120"/>
                        </a:rPr>
                        <a:t>門檻</a:t>
                      </a:r>
                      <a:r>
                        <a:rPr lang="zh-TW" sz="1800" kern="100" dirty="0" smtClean="0">
                          <a:effectLst/>
                          <a:latin typeface="微軟正黑體" panose="020B0604030504040204" pitchFamily="34" charset="-120"/>
                          <a:ea typeface="微軟正黑體" panose="020B0604030504040204" pitchFamily="34" charset="-120"/>
                        </a:rPr>
                        <a:t>狀況</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訂定之起始</a:t>
                      </a:r>
                      <a:r>
                        <a:rPr lang="zh-TW" altLang="zh-TW" sz="1800" kern="100" dirty="0" smtClean="0">
                          <a:effectLst/>
                          <a:latin typeface="微軟正黑體" panose="020B0604030504040204" pitchFamily="34" charset="-120"/>
                          <a:ea typeface="微軟正黑體" panose="020B0604030504040204" pitchFamily="34" charset="-120"/>
                        </a:rPr>
                        <a:t>學年度</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開始適用</a:t>
                      </a:r>
                      <a:r>
                        <a:rPr lang="zh-TW" altLang="zh-TW" sz="1800" kern="100" dirty="0" smtClean="0">
                          <a:effectLst/>
                          <a:latin typeface="微軟正黑體" panose="020B0604030504040204" pitchFamily="34" charset="-120"/>
                          <a:ea typeface="微軟正黑體" panose="020B0604030504040204" pitchFamily="34" charset="-120"/>
                        </a:rPr>
                        <a:t>學年度</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英檢門檻類別</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dirty="0" smtClean="0">
                          <a:solidFill>
                            <a:schemeClr val="tx1"/>
                          </a:solidFill>
                          <a:latin typeface="微軟正黑體" panose="020B0604030504040204" pitchFamily="34" charset="-120"/>
                          <a:ea typeface="微軟正黑體" panose="020B0604030504040204" pitchFamily="34" charset="-120"/>
                        </a:rPr>
                        <a:t>英檢</a:t>
                      </a:r>
                      <a:r>
                        <a:rPr lang="zh-TW" altLang="zh-TW" sz="1800" kern="100" dirty="0" smtClean="0">
                          <a:effectLst/>
                          <a:latin typeface="微軟正黑體" panose="020B0604030504040204" pitchFamily="34" charset="-120"/>
                          <a:ea typeface="微軟正黑體" panose="020B0604030504040204" pitchFamily="34" charset="-120"/>
                        </a:rPr>
                        <a:t>等級</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dirty="0" smtClean="0">
                          <a:effectLst/>
                          <a:latin typeface="微軟正黑體" panose="020B0604030504040204" pitchFamily="34" charset="-120"/>
                          <a:ea typeface="微軟正黑體" panose="020B0604030504040204" pitchFamily="34" charset="-120"/>
                        </a:rPr>
                        <a:t>(</a:t>
                      </a:r>
                      <a:r>
                        <a:rPr lang="zh-TW" altLang="zh-TW" sz="1800" kern="100" dirty="0" smtClean="0">
                          <a:effectLst/>
                          <a:latin typeface="微軟正黑體" panose="020B0604030504040204" pitchFamily="34" charset="-120"/>
                          <a:ea typeface="微軟正黑體" panose="020B0604030504040204" pitchFamily="34" charset="-120"/>
                        </a:rPr>
                        <a:t>分數</a:t>
                      </a:r>
                      <a:r>
                        <a:rPr lang="en-US" altLang="zh-TW" sz="1800" kern="100" dirty="0" smtClean="0">
                          <a:effectLst/>
                          <a:latin typeface="微軟正黑體" panose="020B0604030504040204" pitchFamily="34" charset="-120"/>
                          <a:ea typeface="微軟正黑體" panose="020B0604030504040204" pitchFamily="34" charset="-120"/>
                        </a:rPr>
                        <a:t>)/</a:t>
                      </a:r>
                      <a:r>
                        <a:rPr lang="zh-TW" altLang="en-US" sz="1800" kern="100" dirty="0" smtClean="0">
                          <a:effectLst/>
                          <a:latin typeface="微軟正黑體" panose="020B0604030504040204" pitchFamily="34" charset="-120"/>
                          <a:ea typeface="微軟正黑體" panose="020B0604030504040204" pitchFamily="34" charset="-120"/>
                        </a:rPr>
                        <a:t>其他</a:t>
                      </a:r>
                      <a:endParaRPr lang="zh-TW" alt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說明</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1857971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136</a:t>
            </a:fld>
            <a:endParaRPr lang="en-US" dirty="0"/>
          </a:p>
        </p:txBody>
      </p:sp>
      <p:sp>
        <p:nvSpPr>
          <p:cNvPr id="13" name="矩形 15"/>
          <p:cNvSpPr>
            <a:spLocks noChangeArrowheads="1"/>
          </p:cNvSpPr>
          <p:nvPr/>
        </p:nvSpPr>
        <p:spPr bwMode="auto">
          <a:xfrm>
            <a:off x="941406" y="3055919"/>
            <a:ext cx="10926743"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系</a:t>
            </a:r>
            <a:r>
              <a:rPr kumimoji="0" lang="zh-TW" altLang="en-US" sz="2400" b="1" dirty="0">
                <a:solidFill>
                  <a:srgbClr val="FF0000"/>
                </a:solidFill>
                <a:latin typeface="微軟正黑體" panose="020B0604030504040204" pitchFamily="34" charset="-120"/>
                <a:ea typeface="微軟正黑體" panose="020B0604030504040204" pitchFamily="34" charset="-120"/>
              </a:rPr>
              <a:t>所類別</a:t>
            </a: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請選擇</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英語系</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或</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非英語系</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，請學校</a:t>
            </a:r>
            <a:r>
              <a:rPr lang="zh-TW" altLang="en-US" sz="2400" dirty="0">
                <a:latin typeface="微軟正黑體" panose="020B0604030504040204" pitchFamily="34" charset="-120"/>
                <a:ea typeface="微軟正黑體" panose="020B0604030504040204" pitchFamily="34" charset="-120"/>
              </a:rPr>
              <a:t>逕自分類之。</a:t>
            </a:r>
            <a:r>
              <a:rPr lang="en-US" altLang="zh-TW" sz="1600" dirty="0" smtClean="0">
                <a:latin typeface="微軟正黑體" panose="020B0604030504040204" pitchFamily="34" charset="-120"/>
                <a:ea typeface="微軟正黑體" panose="020B0604030504040204" pitchFamily="34" charset="-120"/>
              </a:rPr>
              <a:t>	</a:t>
            </a:r>
          </a:p>
          <a:p>
            <a:pPr marL="342900" indent="-342900" eaLnBrk="1" hangingPunct="1">
              <a:lnSpc>
                <a:spcPct val="150000"/>
              </a:lnSpc>
              <a:spcBef>
                <a:spcPct val="0"/>
              </a:spcBef>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所有科系皆需填報。</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a:latin typeface="微軟正黑體" panose="020B0604030504040204" pitchFamily="34" charset="-120"/>
                <a:ea typeface="微軟正黑體" panose="020B0604030504040204" pitchFamily="34" charset="-120"/>
              </a:rPr>
              <a:t>】</a:t>
            </a:r>
          </a:p>
          <a:p>
            <a:pPr marL="342900" indent="-342900" eaLnBrk="1" hangingPunct="1">
              <a:lnSpc>
                <a:spcPct val="150000"/>
              </a:lnSpc>
              <a:spcBef>
                <a:spcPct val="0"/>
              </a:spcBef>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7" y="400050"/>
            <a:ext cx="7932463" cy="1600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15-7</a:t>
            </a:r>
            <a:r>
              <a:rPr lang="zh-TW" altLang="en-US" sz="3000" dirty="0" smtClean="0">
                <a:solidFill>
                  <a:schemeClr val="tx1"/>
                </a:solidFill>
                <a:latin typeface="微軟正黑體" panose="020B0604030504040204" pitchFamily="34" charset="-120"/>
                <a:ea typeface="微軟正黑體" panose="020B0604030504040204" pitchFamily="34" charset="-120"/>
              </a:rPr>
              <a:t>各</a:t>
            </a:r>
            <a:r>
              <a:rPr lang="zh-TW" altLang="en-US" sz="3000" dirty="0">
                <a:solidFill>
                  <a:schemeClr val="tx1"/>
                </a:solidFill>
                <a:latin typeface="微軟正黑體" panose="020B0604030504040204" pitchFamily="34" charset="-120"/>
                <a:ea typeface="微軟正黑體" panose="020B0604030504040204" pitchFamily="34" charset="-120"/>
              </a:rPr>
              <a:t>系學校自訂</a:t>
            </a:r>
            <a:r>
              <a:rPr lang="zh-TW" altLang="en-US" sz="3000" dirty="0" smtClean="0">
                <a:solidFill>
                  <a:schemeClr val="tx1"/>
                </a:solidFill>
                <a:latin typeface="微軟正黑體" panose="020B0604030504040204" pitchFamily="34" charset="-120"/>
                <a:ea typeface="微軟正黑體" panose="020B0604030504040204" pitchFamily="34" charset="-120"/>
              </a:rPr>
              <a:t>英語</a:t>
            </a:r>
            <a:r>
              <a:rPr lang="zh-TW" altLang="en-US" sz="3000" dirty="0">
                <a:solidFill>
                  <a:schemeClr val="tx1"/>
                </a:solidFill>
                <a:latin typeface="微軟正黑體" panose="020B0604030504040204" pitchFamily="34" charset="-120"/>
                <a:ea typeface="微軟正黑體" panose="020B0604030504040204" pitchFamily="34" charset="-120"/>
              </a:rPr>
              <a:t>能力畢業門檻通過人數資料表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2823807421"/>
              </p:ext>
            </p:extLst>
          </p:nvPr>
        </p:nvGraphicFramePr>
        <p:xfrm>
          <a:off x="326999" y="1261078"/>
          <a:ext cx="11538005" cy="1604042"/>
        </p:xfrm>
        <a:graphic>
          <a:graphicData uri="http://schemas.openxmlformats.org/drawingml/2006/table">
            <a:tbl>
              <a:tblPr>
                <a:tableStyleId>{5940675A-B579-460E-94D1-54222C63F5DA}</a:tableStyleId>
              </a:tblPr>
              <a:tblGrid>
                <a:gridCol w="342800">
                  <a:extLst>
                    <a:ext uri="{9D8B030D-6E8A-4147-A177-3AD203B41FA5}">
                      <a16:colId xmlns:a16="http://schemas.microsoft.com/office/drawing/2014/main" xmlns="" val="20000"/>
                    </a:ext>
                  </a:extLst>
                </a:gridCol>
                <a:gridCol w="272928">
                  <a:extLst>
                    <a:ext uri="{9D8B030D-6E8A-4147-A177-3AD203B41FA5}">
                      <a16:colId xmlns:a16="http://schemas.microsoft.com/office/drawing/2014/main" xmlns="" val="20001"/>
                    </a:ext>
                  </a:extLst>
                </a:gridCol>
                <a:gridCol w="1279773">
                  <a:extLst>
                    <a:ext uri="{9D8B030D-6E8A-4147-A177-3AD203B41FA5}">
                      <a16:colId xmlns:a16="http://schemas.microsoft.com/office/drawing/2014/main" xmlns="" val="20002"/>
                    </a:ext>
                  </a:extLst>
                </a:gridCol>
                <a:gridCol w="13208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422400">
                  <a:extLst>
                    <a:ext uri="{9D8B030D-6E8A-4147-A177-3AD203B41FA5}">
                      <a16:colId xmlns:a16="http://schemas.microsoft.com/office/drawing/2014/main" xmlns="" val="20005"/>
                    </a:ext>
                  </a:extLst>
                </a:gridCol>
                <a:gridCol w="546100">
                  <a:extLst>
                    <a:ext uri="{9D8B030D-6E8A-4147-A177-3AD203B41FA5}">
                      <a16:colId xmlns:a16="http://schemas.microsoft.com/office/drawing/2014/main" xmlns="" val="20006"/>
                    </a:ext>
                  </a:extLst>
                </a:gridCol>
                <a:gridCol w="520700">
                  <a:extLst>
                    <a:ext uri="{9D8B030D-6E8A-4147-A177-3AD203B41FA5}">
                      <a16:colId xmlns:a16="http://schemas.microsoft.com/office/drawing/2014/main" xmlns="" val="20007"/>
                    </a:ext>
                  </a:extLst>
                </a:gridCol>
                <a:gridCol w="397142">
                  <a:extLst>
                    <a:ext uri="{9D8B030D-6E8A-4147-A177-3AD203B41FA5}">
                      <a16:colId xmlns:a16="http://schemas.microsoft.com/office/drawing/2014/main" xmlns="" val="20008"/>
                    </a:ext>
                  </a:extLst>
                </a:gridCol>
                <a:gridCol w="397142">
                  <a:extLst>
                    <a:ext uri="{9D8B030D-6E8A-4147-A177-3AD203B41FA5}">
                      <a16:colId xmlns:a16="http://schemas.microsoft.com/office/drawing/2014/main" xmlns="" val="20009"/>
                    </a:ext>
                  </a:extLst>
                </a:gridCol>
                <a:gridCol w="397142">
                  <a:extLst>
                    <a:ext uri="{9D8B030D-6E8A-4147-A177-3AD203B41FA5}">
                      <a16:colId xmlns:a16="http://schemas.microsoft.com/office/drawing/2014/main" xmlns="" val="20010"/>
                    </a:ext>
                  </a:extLst>
                </a:gridCol>
                <a:gridCol w="397142">
                  <a:extLst>
                    <a:ext uri="{9D8B030D-6E8A-4147-A177-3AD203B41FA5}">
                      <a16:colId xmlns:a16="http://schemas.microsoft.com/office/drawing/2014/main" xmlns="" val="20011"/>
                    </a:ext>
                  </a:extLst>
                </a:gridCol>
                <a:gridCol w="397142">
                  <a:extLst>
                    <a:ext uri="{9D8B030D-6E8A-4147-A177-3AD203B41FA5}">
                      <a16:colId xmlns:a16="http://schemas.microsoft.com/office/drawing/2014/main" xmlns="" val="20012"/>
                    </a:ext>
                  </a:extLst>
                </a:gridCol>
                <a:gridCol w="397142">
                  <a:extLst>
                    <a:ext uri="{9D8B030D-6E8A-4147-A177-3AD203B41FA5}">
                      <a16:colId xmlns:a16="http://schemas.microsoft.com/office/drawing/2014/main" xmlns="" val="20013"/>
                    </a:ext>
                  </a:extLst>
                </a:gridCol>
                <a:gridCol w="397142">
                  <a:extLst>
                    <a:ext uri="{9D8B030D-6E8A-4147-A177-3AD203B41FA5}">
                      <a16:colId xmlns:a16="http://schemas.microsoft.com/office/drawing/2014/main" xmlns="" val="20014"/>
                    </a:ext>
                  </a:extLst>
                </a:gridCol>
                <a:gridCol w="397142">
                  <a:extLst>
                    <a:ext uri="{9D8B030D-6E8A-4147-A177-3AD203B41FA5}">
                      <a16:colId xmlns:a16="http://schemas.microsoft.com/office/drawing/2014/main" xmlns="" val="20015"/>
                    </a:ext>
                  </a:extLst>
                </a:gridCol>
                <a:gridCol w="397142">
                  <a:extLst>
                    <a:ext uri="{9D8B030D-6E8A-4147-A177-3AD203B41FA5}">
                      <a16:colId xmlns:a16="http://schemas.microsoft.com/office/drawing/2014/main" xmlns="" val="20016"/>
                    </a:ext>
                  </a:extLst>
                </a:gridCol>
                <a:gridCol w="397142">
                  <a:extLst>
                    <a:ext uri="{9D8B030D-6E8A-4147-A177-3AD203B41FA5}">
                      <a16:colId xmlns:a16="http://schemas.microsoft.com/office/drawing/2014/main" xmlns="" val="20017"/>
                    </a:ext>
                  </a:extLst>
                </a:gridCol>
                <a:gridCol w="397142">
                  <a:extLst>
                    <a:ext uri="{9D8B030D-6E8A-4147-A177-3AD203B41FA5}">
                      <a16:colId xmlns:a16="http://schemas.microsoft.com/office/drawing/2014/main" xmlns="" val="20018"/>
                    </a:ext>
                  </a:extLst>
                </a:gridCol>
                <a:gridCol w="397142">
                  <a:extLst>
                    <a:ext uri="{9D8B030D-6E8A-4147-A177-3AD203B41FA5}">
                      <a16:colId xmlns:a16="http://schemas.microsoft.com/office/drawing/2014/main" xmlns="" val="20019"/>
                    </a:ext>
                  </a:extLst>
                </a:gridCol>
              </a:tblGrid>
              <a:tr h="643922">
                <a:tc row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79" marR="17779" marT="0" marB="0" anchor="ctr"/>
                </a:tc>
                <a:tc row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系所</a:t>
                      </a:r>
                    </a:p>
                  </a:txBody>
                  <a:tcPr marL="17779" marR="17779" marT="0" marB="0" anchor="ctr">
                    <a:lnR w="38100" cap="flat" cmpd="sng" algn="ctr">
                      <a:solidFill>
                        <a:schemeClr val="tx1"/>
                      </a:solidFill>
                      <a:prstDash val="solid"/>
                      <a:round/>
                      <a:headEnd type="none" w="med" len="med"/>
                      <a:tailEnd type="none" w="med" len="med"/>
                    </a:ln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smtClean="0">
                          <a:effectLst/>
                          <a:latin typeface="微軟正黑體" panose="020B0604030504040204" pitchFamily="34" charset="-120"/>
                          <a:ea typeface="微軟正黑體" panose="020B0604030504040204" pitchFamily="34" charset="-120"/>
                        </a:rPr>
                        <a:t>系所類別</a:t>
                      </a: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是否自訂英檢畢業門檻</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a:t>
                      </a:r>
                      <a:r>
                        <a:rPr lang="zh-TW" sz="1800" kern="100" dirty="0" smtClean="0">
                          <a:effectLst/>
                          <a:latin typeface="微軟正黑體" panose="020B0604030504040204" pitchFamily="34" charset="-120"/>
                          <a:ea typeface="微軟正黑體" panose="020B0604030504040204" pitchFamily="34" charset="-120"/>
                        </a:rPr>
                        <a:t>畢業</a:t>
                      </a:r>
                      <a:r>
                        <a:rPr lang="zh-TW" sz="1800" kern="100" dirty="0">
                          <a:effectLst/>
                          <a:latin typeface="微軟正黑體" panose="020B0604030504040204" pitchFamily="34" charset="-120"/>
                          <a:ea typeface="微軟正黑體" panose="020B0604030504040204" pitchFamily="34" charset="-120"/>
                        </a:rPr>
                        <a:t>條件門檻</a:t>
                      </a: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未通過自訂英語畢業門檻之補救措施</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應屆畢業生通過學校自訂門檻人數</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lang="zh-TW" altLang="en-US"/>
                    </a:p>
                  </a:txBody>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A2</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B1</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B2</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656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137160">
                <a:tc vMerge="1">
                  <a:txBody>
                    <a:bodyPr/>
                    <a:lstStyle/>
                    <a:p>
                      <a:endParaRPr lang="zh-TW" altLang="en-US"/>
                    </a:p>
                  </a:txBody>
                  <a:tcPr/>
                </a:tc>
                <a:tc vMerge="1">
                  <a:txBody>
                    <a:bodyPr/>
                    <a:lstStyle/>
                    <a:p>
                      <a:endParaRPr lang="zh-TW" altLang="en-US"/>
                    </a:p>
                  </a:txBody>
                  <a:tcPr/>
                </a:tc>
                <a:tc rowSpan="2">
                  <a:txBody>
                    <a:bodyPr/>
                    <a:lstStyle/>
                    <a:p>
                      <a:pPr algn="l">
                        <a:spcAft>
                          <a:spcPts val="0"/>
                        </a:spcAft>
                      </a:pPr>
                      <a:r>
                        <a:rPr lang="en-US" altLang="zh-TW" sz="1800" kern="100" dirty="0" smtClean="0">
                          <a:effectLst/>
                          <a:latin typeface="微軟正黑體" panose="020B0604030504040204" pitchFamily="34" charset="-120"/>
                          <a:ea typeface="微軟正黑體" panose="020B0604030504040204" pitchFamily="34" charset="-120"/>
                        </a:rPr>
                        <a:t> □</a:t>
                      </a:r>
                      <a:r>
                        <a:rPr lang="zh-TW" altLang="zh-TW" sz="1800" kern="100" dirty="0" smtClean="0">
                          <a:effectLst/>
                          <a:latin typeface="微軟正黑體" panose="020B0604030504040204" pitchFamily="34" charset="-120"/>
                          <a:ea typeface="微軟正黑體" panose="020B0604030504040204" pitchFamily="34" charset="-120"/>
                        </a:rPr>
                        <a:t>英語系</a:t>
                      </a:r>
                    </a:p>
                    <a:p>
                      <a:pPr algn="l">
                        <a:spcAft>
                          <a:spcPts val="0"/>
                        </a:spcAft>
                      </a:pPr>
                      <a:r>
                        <a:rPr lang="en-US" altLang="zh-TW" sz="1800" kern="100" dirty="0" smtClean="0">
                          <a:effectLst/>
                          <a:latin typeface="微軟正黑體" panose="020B0604030504040204" pitchFamily="34" charset="-120"/>
                          <a:ea typeface="微軟正黑體" panose="020B0604030504040204" pitchFamily="34" charset="-120"/>
                        </a:rPr>
                        <a:t> □</a:t>
                      </a:r>
                      <a:r>
                        <a:rPr lang="zh-TW" altLang="zh-TW" sz="1800" kern="100" dirty="0" smtClean="0">
                          <a:effectLst/>
                          <a:latin typeface="微軟正黑體" panose="020B0604030504040204" pitchFamily="34" charset="-120"/>
                          <a:ea typeface="微軟正黑體" panose="020B0604030504040204" pitchFamily="34" charset="-120"/>
                        </a:rPr>
                        <a:t>非英語系</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ctr">
                        <a:spcAft>
                          <a:spcPts val="0"/>
                        </a:spcAft>
                      </a:pPr>
                      <a:r>
                        <a:rPr lang="en-US" altLang="zh-TW" sz="1800" kern="100" smtClean="0">
                          <a:effectLst/>
                          <a:latin typeface="微軟正黑體" panose="020B0604030504040204" pitchFamily="34" charset="-120"/>
                          <a:ea typeface="微軟正黑體" panose="020B0604030504040204" pitchFamily="34" charset="-120"/>
                        </a:rPr>
                        <a:t>□</a:t>
                      </a:r>
                      <a:r>
                        <a:rPr lang="zh-TW" altLang="en-US" sz="1800" kern="100" smtClean="0">
                          <a:effectLst/>
                          <a:latin typeface="微軟正黑體" panose="020B0604030504040204" pitchFamily="34" charset="-120"/>
                          <a:ea typeface="微軟正黑體" panose="020B0604030504040204" pitchFamily="34" charset="-120"/>
                        </a:rPr>
                        <a:t>是</a:t>
                      </a:r>
                      <a:endParaRPr lang="zh-TW" altLang="zh-TW" sz="1800" kern="10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smtClean="0">
                          <a:effectLst/>
                          <a:latin typeface="微軟正黑體" panose="020B0604030504040204" pitchFamily="34" charset="-120"/>
                          <a:ea typeface="微軟正黑體" panose="020B0604030504040204" pitchFamily="34" charset="-120"/>
                        </a:rPr>
                        <a:t>□</a:t>
                      </a:r>
                      <a:r>
                        <a:rPr lang="zh-TW" altLang="en-US" sz="1800" kern="100" smtClean="0">
                          <a:effectLst/>
                          <a:latin typeface="微軟正黑體" panose="020B0604030504040204" pitchFamily="34" charset="-120"/>
                          <a:ea typeface="微軟正黑體" panose="020B0604030504040204" pitchFamily="34" charset="-120"/>
                        </a:rPr>
                        <a:t>否</a:t>
                      </a:r>
                      <a:endParaRPr lang="zh-TW" altLang="zh-TW" sz="1800" kern="100" smtClean="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r h="411480">
                <a:tc vMerge="1">
                  <a:txBody>
                    <a:bodyPr/>
                    <a:lstStyle/>
                    <a:p>
                      <a:endParaRPr lang="zh-TW" altLang="en-US"/>
                    </a:p>
                  </a:txBody>
                  <a:tcPr/>
                </a:tc>
                <a:tc vMerge="1">
                  <a:txBody>
                    <a:bodyPr/>
                    <a:lstStyle/>
                    <a:p>
                      <a:endParaRPr lang="zh-TW" altLang="en-US"/>
                    </a:p>
                  </a:txBody>
                  <a:tcPr/>
                </a:tc>
                <a:tc vMerge="1">
                  <a:txBody>
                    <a:bodyPr/>
                    <a:lstStyle/>
                    <a:p>
                      <a:endParaRPr lang="zh-TW" altLang="en-US" dirty="0"/>
                    </a:p>
                  </a:txBody>
                  <a:tcPr/>
                </a:tc>
                <a:tc vMerge="1">
                  <a:txBody>
                    <a:bodyPr/>
                    <a:lstStyle/>
                    <a:p>
                      <a:endParaRPr lang="zh-TW" altLang="en-US" dirty="0"/>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3962683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137</a:t>
            </a:fld>
            <a:endParaRPr lang="en-US" dirty="0"/>
          </a:p>
        </p:txBody>
      </p:sp>
      <p:sp>
        <p:nvSpPr>
          <p:cNvPr id="13" name="矩形 15"/>
          <p:cNvSpPr>
            <a:spLocks noChangeArrowheads="1"/>
          </p:cNvSpPr>
          <p:nvPr/>
        </p:nvSpPr>
        <p:spPr bwMode="auto">
          <a:xfrm>
            <a:off x="941406" y="3055919"/>
            <a:ext cx="1092674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是否</a:t>
            </a:r>
            <a:r>
              <a:rPr kumimoji="0" lang="zh-TW" altLang="en-US" sz="2400" b="1" dirty="0">
                <a:solidFill>
                  <a:srgbClr val="FF0000"/>
                </a:solidFill>
                <a:latin typeface="微軟正黑體" panose="020B0604030504040204" pitchFamily="34" charset="-120"/>
                <a:ea typeface="微軟正黑體" panose="020B0604030504040204" pitchFamily="34" charset="-120"/>
              </a:rPr>
              <a:t>自訂英檢畢業</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門檻</a:t>
            </a:r>
          </a:p>
          <a:p>
            <a:pPr marL="342900" indent="-34290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系</a:t>
            </a:r>
            <a:r>
              <a:rPr lang="zh-TW" altLang="en-US" sz="2400" dirty="0" smtClean="0">
                <a:latin typeface="微軟正黑體" panose="020B0604030504040204" pitchFamily="34" charset="-120"/>
                <a:ea typeface="微軟正黑體" panose="020B0604030504040204" pitchFamily="34" charset="-120"/>
              </a:rPr>
              <a:t>所</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是</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或</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否</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自訂</a:t>
            </a:r>
            <a:r>
              <a:rPr lang="zh-TW" altLang="en-US" sz="2400" dirty="0">
                <a:latin typeface="微軟正黑體" panose="020B0604030504040204" pitchFamily="34" charset="-120"/>
                <a:ea typeface="微軟正黑體" panose="020B0604030504040204" pitchFamily="34" charset="-120"/>
              </a:rPr>
              <a:t>英檢畢業</a:t>
            </a:r>
            <a:r>
              <a:rPr lang="zh-TW" altLang="en-US" sz="2400" dirty="0" smtClean="0">
                <a:latin typeface="微軟正黑體" panose="020B0604030504040204" pitchFamily="34" charset="-120"/>
                <a:ea typeface="微軟正黑體" panose="020B0604030504040204" pitchFamily="34" charset="-120"/>
              </a:rPr>
              <a:t>門檻。</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a:latin typeface="微軟正黑體" panose="020B0604030504040204" pitchFamily="34" charset="-120"/>
                <a:ea typeface="微軟正黑體" panose="020B0604030504040204" pitchFamily="34" charset="-120"/>
              </a:rPr>
              <a:t>】</a:t>
            </a:r>
          </a:p>
          <a:p>
            <a:pPr marL="342900" indent="-342900" eaLnBrk="1" hangingPunct="1">
              <a:lnSpc>
                <a:spcPct val="150000"/>
              </a:lnSpc>
              <a:spcBef>
                <a:spcPct val="0"/>
              </a:spcBef>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7" y="400050"/>
            <a:ext cx="7932463" cy="1600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15-7</a:t>
            </a:r>
            <a:r>
              <a:rPr lang="zh-TW" altLang="en-US" sz="3000" dirty="0" smtClean="0">
                <a:solidFill>
                  <a:schemeClr val="tx1"/>
                </a:solidFill>
                <a:latin typeface="微軟正黑體" panose="020B0604030504040204" pitchFamily="34" charset="-120"/>
                <a:ea typeface="微軟正黑體" panose="020B0604030504040204" pitchFamily="34" charset="-120"/>
              </a:rPr>
              <a:t>各系學校自訂英語能力畢業門檻通過</a:t>
            </a:r>
            <a:r>
              <a:rPr lang="zh-TW" altLang="en-US" sz="3000" dirty="0">
                <a:solidFill>
                  <a:schemeClr val="tx1"/>
                </a:solidFill>
                <a:latin typeface="微軟正黑體" panose="020B0604030504040204" pitchFamily="34" charset="-120"/>
                <a:ea typeface="微軟正黑體" panose="020B0604030504040204" pitchFamily="34" charset="-120"/>
              </a:rPr>
              <a:t>人數資料表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2036826493"/>
              </p:ext>
            </p:extLst>
          </p:nvPr>
        </p:nvGraphicFramePr>
        <p:xfrm>
          <a:off x="326999" y="1261078"/>
          <a:ext cx="11538005" cy="1604042"/>
        </p:xfrm>
        <a:graphic>
          <a:graphicData uri="http://schemas.openxmlformats.org/drawingml/2006/table">
            <a:tbl>
              <a:tblPr>
                <a:tableStyleId>{5940675A-B579-460E-94D1-54222C63F5DA}</a:tableStyleId>
              </a:tblPr>
              <a:tblGrid>
                <a:gridCol w="342800">
                  <a:extLst>
                    <a:ext uri="{9D8B030D-6E8A-4147-A177-3AD203B41FA5}">
                      <a16:colId xmlns:a16="http://schemas.microsoft.com/office/drawing/2014/main" xmlns="" val="20000"/>
                    </a:ext>
                  </a:extLst>
                </a:gridCol>
                <a:gridCol w="272928">
                  <a:extLst>
                    <a:ext uri="{9D8B030D-6E8A-4147-A177-3AD203B41FA5}">
                      <a16:colId xmlns:a16="http://schemas.microsoft.com/office/drawing/2014/main" xmlns="" val="20001"/>
                    </a:ext>
                  </a:extLst>
                </a:gridCol>
                <a:gridCol w="1279773">
                  <a:extLst>
                    <a:ext uri="{9D8B030D-6E8A-4147-A177-3AD203B41FA5}">
                      <a16:colId xmlns:a16="http://schemas.microsoft.com/office/drawing/2014/main" xmlns="" val="20002"/>
                    </a:ext>
                  </a:extLst>
                </a:gridCol>
                <a:gridCol w="13208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422400">
                  <a:extLst>
                    <a:ext uri="{9D8B030D-6E8A-4147-A177-3AD203B41FA5}">
                      <a16:colId xmlns:a16="http://schemas.microsoft.com/office/drawing/2014/main" xmlns="" val="20005"/>
                    </a:ext>
                  </a:extLst>
                </a:gridCol>
                <a:gridCol w="546100">
                  <a:extLst>
                    <a:ext uri="{9D8B030D-6E8A-4147-A177-3AD203B41FA5}">
                      <a16:colId xmlns:a16="http://schemas.microsoft.com/office/drawing/2014/main" xmlns="" val="20006"/>
                    </a:ext>
                  </a:extLst>
                </a:gridCol>
                <a:gridCol w="520700">
                  <a:extLst>
                    <a:ext uri="{9D8B030D-6E8A-4147-A177-3AD203B41FA5}">
                      <a16:colId xmlns:a16="http://schemas.microsoft.com/office/drawing/2014/main" xmlns="" val="20007"/>
                    </a:ext>
                  </a:extLst>
                </a:gridCol>
                <a:gridCol w="397142">
                  <a:extLst>
                    <a:ext uri="{9D8B030D-6E8A-4147-A177-3AD203B41FA5}">
                      <a16:colId xmlns:a16="http://schemas.microsoft.com/office/drawing/2014/main" xmlns="" val="20008"/>
                    </a:ext>
                  </a:extLst>
                </a:gridCol>
                <a:gridCol w="397142">
                  <a:extLst>
                    <a:ext uri="{9D8B030D-6E8A-4147-A177-3AD203B41FA5}">
                      <a16:colId xmlns:a16="http://schemas.microsoft.com/office/drawing/2014/main" xmlns="" val="20009"/>
                    </a:ext>
                  </a:extLst>
                </a:gridCol>
                <a:gridCol w="397142">
                  <a:extLst>
                    <a:ext uri="{9D8B030D-6E8A-4147-A177-3AD203B41FA5}">
                      <a16:colId xmlns:a16="http://schemas.microsoft.com/office/drawing/2014/main" xmlns="" val="20010"/>
                    </a:ext>
                  </a:extLst>
                </a:gridCol>
                <a:gridCol w="397142">
                  <a:extLst>
                    <a:ext uri="{9D8B030D-6E8A-4147-A177-3AD203B41FA5}">
                      <a16:colId xmlns:a16="http://schemas.microsoft.com/office/drawing/2014/main" xmlns="" val="20011"/>
                    </a:ext>
                  </a:extLst>
                </a:gridCol>
                <a:gridCol w="397142">
                  <a:extLst>
                    <a:ext uri="{9D8B030D-6E8A-4147-A177-3AD203B41FA5}">
                      <a16:colId xmlns:a16="http://schemas.microsoft.com/office/drawing/2014/main" xmlns="" val="20012"/>
                    </a:ext>
                  </a:extLst>
                </a:gridCol>
                <a:gridCol w="397142">
                  <a:extLst>
                    <a:ext uri="{9D8B030D-6E8A-4147-A177-3AD203B41FA5}">
                      <a16:colId xmlns:a16="http://schemas.microsoft.com/office/drawing/2014/main" xmlns="" val="20013"/>
                    </a:ext>
                  </a:extLst>
                </a:gridCol>
                <a:gridCol w="397142">
                  <a:extLst>
                    <a:ext uri="{9D8B030D-6E8A-4147-A177-3AD203B41FA5}">
                      <a16:colId xmlns:a16="http://schemas.microsoft.com/office/drawing/2014/main" xmlns="" val="20014"/>
                    </a:ext>
                  </a:extLst>
                </a:gridCol>
                <a:gridCol w="397142">
                  <a:extLst>
                    <a:ext uri="{9D8B030D-6E8A-4147-A177-3AD203B41FA5}">
                      <a16:colId xmlns:a16="http://schemas.microsoft.com/office/drawing/2014/main" xmlns="" val="20015"/>
                    </a:ext>
                  </a:extLst>
                </a:gridCol>
                <a:gridCol w="397142">
                  <a:extLst>
                    <a:ext uri="{9D8B030D-6E8A-4147-A177-3AD203B41FA5}">
                      <a16:colId xmlns:a16="http://schemas.microsoft.com/office/drawing/2014/main" xmlns="" val="20016"/>
                    </a:ext>
                  </a:extLst>
                </a:gridCol>
                <a:gridCol w="397142">
                  <a:extLst>
                    <a:ext uri="{9D8B030D-6E8A-4147-A177-3AD203B41FA5}">
                      <a16:colId xmlns:a16="http://schemas.microsoft.com/office/drawing/2014/main" xmlns="" val="20017"/>
                    </a:ext>
                  </a:extLst>
                </a:gridCol>
                <a:gridCol w="397142">
                  <a:extLst>
                    <a:ext uri="{9D8B030D-6E8A-4147-A177-3AD203B41FA5}">
                      <a16:colId xmlns:a16="http://schemas.microsoft.com/office/drawing/2014/main" xmlns="" val="20018"/>
                    </a:ext>
                  </a:extLst>
                </a:gridCol>
                <a:gridCol w="397142">
                  <a:extLst>
                    <a:ext uri="{9D8B030D-6E8A-4147-A177-3AD203B41FA5}">
                      <a16:colId xmlns:a16="http://schemas.microsoft.com/office/drawing/2014/main" xmlns="" val="20019"/>
                    </a:ext>
                  </a:extLst>
                </a:gridCol>
              </a:tblGrid>
              <a:tr h="643922">
                <a:tc row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79" marR="17779" marT="0" marB="0" anchor="ctr"/>
                </a:tc>
                <a:tc row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系所</a:t>
                      </a:r>
                    </a:p>
                  </a:txBody>
                  <a:tcPr marL="17779" marR="17779" marT="0" marB="0" anchor="ctr">
                    <a:lnR w="12700" cap="flat" cmpd="sng" algn="ctr">
                      <a:solidFill>
                        <a:schemeClr val="tx1"/>
                      </a:solidFill>
                      <a:prstDash val="solid"/>
                      <a:round/>
                      <a:headEnd type="none" w="med" len="med"/>
                      <a:tailEnd type="none" w="med" len="med"/>
                    </a:ln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smtClean="0">
                          <a:effectLst/>
                          <a:latin typeface="微軟正黑體" panose="020B0604030504040204" pitchFamily="34" charset="-120"/>
                          <a:ea typeface="微軟正黑體" panose="020B0604030504040204" pitchFamily="34" charset="-120"/>
                        </a:rPr>
                        <a:t>系所類別</a:t>
                      </a: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是否自訂英檢畢業門檻</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a:t>
                      </a:r>
                      <a:r>
                        <a:rPr lang="zh-TW" sz="1800" kern="100" dirty="0" smtClean="0">
                          <a:effectLst/>
                          <a:latin typeface="微軟正黑體" panose="020B0604030504040204" pitchFamily="34" charset="-120"/>
                          <a:ea typeface="微軟正黑體" panose="020B0604030504040204" pitchFamily="34" charset="-120"/>
                        </a:rPr>
                        <a:t>畢業</a:t>
                      </a:r>
                      <a:r>
                        <a:rPr lang="zh-TW" sz="1800" kern="100" dirty="0">
                          <a:effectLst/>
                          <a:latin typeface="微軟正黑體" panose="020B0604030504040204" pitchFamily="34" charset="-120"/>
                          <a:ea typeface="微軟正黑體" panose="020B0604030504040204" pitchFamily="34" charset="-120"/>
                        </a:rPr>
                        <a:t>條件門檻</a:t>
                      </a: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未通過自訂英語畢業門檻之補救措施</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應屆畢業生通過學校自訂門檻人數</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lang="zh-TW" altLang="en-US"/>
                    </a:p>
                  </a:txBody>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A2</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B1</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B2</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656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137160">
                <a:tc vMerge="1">
                  <a:txBody>
                    <a:bodyPr/>
                    <a:lstStyle/>
                    <a:p>
                      <a:endParaRPr lang="zh-TW" altLang="en-US"/>
                    </a:p>
                  </a:txBody>
                  <a:tcPr/>
                </a:tc>
                <a:tc vMerge="1">
                  <a:txBody>
                    <a:bodyPr/>
                    <a:lstStyle/>
                    <a:p>
                      <a:endParaRPr lang="zh-TW" altLang="en-US"/>
                    </a:p>
                  </a:txBody>
                  <a:tcPr/>
                </a:tc>
                <a:tc rowSpan="2">
                  <a:txBody>
                    <a:bodyPr/>
                    <a:lstStyle/>
                    <a:p>
                      <a:pPr algn="l">
                        <a:spcAft>
                          <a:spcPts val="0"/>
                        </a:spcAft>
                      </a:pPr>
                      <a:r>
                        <a:rPr lang="en-US" altLang="zh-TW" sz="1800" kern="100" dirty="0" smtClean="0">
                          <a:effectLst/>
                          <a:latin typeface="微軟正黑體" panose="020B0604030504040204" pitchFamily="34" charset="-120"/>
                          <a:ea typeface="微軟正黑體" panose="020B0604030504040204" pitchFamily="34" charset="-120"/>
                        </a:rPr>
                        <a:t> □</a:t>
                      </a:r>
                      <a:r>
                        <a:rPr lang="zh-TW" altLang="zh-TW" sz="1800" kern="100" dirty="0" smtClean="0">
                          <a:effectLst/>
                          <a:latin typeface="微軟正黑體" panose="020B0604030504040204" pitchFamily="34" charset="-120"/>
                          <a:ea typeface="微軟正黑體" panose="020B0604030504040204" pitchFamily="34" charset="-120"/>
                        </a:rPr>
                        <a:t>英語系</a:t>
                      </a:r>
                    </a:p>
                    <a:p>
                      <a:pPr algn="l">
                        <a:spcAft>
                          <a:spcPts val="0"/>
                        </a:spcAft>
                      </a:pPr>
                      <a:r>
                        <a:rPr lang="en-US" altLang="zh-TW" sz="1800" kern="100" dirty="0" smtClean="0">
                          <a:effectLst/>
                          <a:latin typeface="微軟正黑體" panose="020B0604030504040204" pitchFamily="34" charset="-120"/>
                          <a:ea typeface="微軟正黑體" panose="020B0604030504040204" pitchFamily="34" charset="-120"/>
                        </a:rPr>
                        <a:t> □</a:t>
                      </a:r>
                      <a:r>
                        <a:rPr lang="zh-TW" altLang="zh-TW" sz="1800" kern="100" dirty="0" smtClean="0">
                          <a:effectLst/>
                          <a:latin typeface="微軟正黑體" panose="020B0604030504040204" pitchFamily="34" charset="-120"/>
                          <a:ea typeface="微軟正黑體" panose="020B0604030504040204" pitchFamily="34" charset="-120"/>
                        </a:rPr>
                        <a:t>非英語系</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en-US" altLang="zh-TW" sz="1800" kern="100" dirty="0" smtClean="0">
                          <a:effectLst/>
                          <a:latin typeface="微軟正黑體" panose="020B0604030504040204" pitchFamily="34" charset="-120"/>
                          <a:ea typeface="微軟正黑體" panose="020B0604030504040204" pitchFamily="34" charset="-120"/>
                        </a:rPr>
                        <a:t>□</a:t>
                      </a:r>
                      <a:r>
                        <a:rPr lang="zh-TW" altLang="en-US" sz="1800" kern="100" dirty="0" smtClean="0">
                          <a:effectLst/>
                          <a:latin typeface="微軟正黑體" panose="020B0604030504040204" pitchFamily="34" charset="-120"/>
                          <a:ea typeface="微軟正黑體" panose="020B0604030504040204" pitchFamily="34" charset="-120"/>
                        </a:rPr>
                        <a:t>是</a:t>
                      </a:r>
                      <a:endParaRPr lang="zh-TW"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dirty="0" smtClean="0">
                          <a:effectLst/>
                          <a:latin typeface="微軟正黑體" panose="020B0604030504040204" pitchFamily="34" charset="-120"/>
                          <a:ea typeface="微軟正黑體" panose="020B0604030504040204" pitchFamily="34" charset="-120"/>
                        </a:rPr>
                        <a:t>□</a:t>
                      </a:r>
                      <a:r>
                        <a:rPr lang="zh-TW" altLang="en-US" sz="1800" kern="100" dirty="0" smtClean="0">
                          <a:effectLst/>
                          <a:latin typeface="微軟正黑體" panose="020B0604030504040204" pitchFamily="34" charset="-120"/>
                          <a:ea typeface="微軟正黑體" panose="020B0604030504040204" pitchFamily="34" charset="-120"/>
                        </a:rPr>
                        <a:t>否</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r h="411480">
                <a:tc vMerge="1">
                  <a:txBody>
                    <a:bodyPr/>
                    <a:lstStyle/>
                    <a:p>
                      <a:endParaRPr lang="zh-TW" altLang="en-US"/>
                    </a:p>
                  </a:txBody>
                  <a:tcPr/>
                </a:tc>
                <a:tc vMerge="1">
                  <a:txBody>
                    <a:bodyPr/>
                    <a:lstStyle/>
                    <a:p>
                      <a:endParaRPr lang="zh-TW" altLang="en-US"/>
                    </a:p>
                  </a:txBody>
                  <a:tcPr/>
                </a:tc>
                <a:tc vMerge="1">
                  <a:txBody>
                    <a:bodyPr/>
                    <a:lstStyle/>
                    <a:p>
                      <a:endParaRPr lang="zh-TW" altLang="en-US" dirty="0"/>
                    </a:p>
                  </a:txBody>
                  <a:tcPr/>
                </a:tc>
                <a:tc vMerge="1">
                  <a:txBody>
                    <a:bodyPr/>
                    <a:lstStyle/>
                    <a:p>
                      <a:endParaRPr lang="zh-TW" altLang="en-US" dirty="0"/>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41770919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138</a:t>
            </a:fld>
            <a:endParaRPr lang="en-US" dirty="0"/>
          </a:p>
        </p:txBody>
      </p:sp>
      <p:sp>
        <p:nvSpPr>
          <p:cNvPr id="13" name="矩形 15"/>
          <p:cNvSpPr>
            <a:spLocks noChangeArrowheads="1"/>
          </p:cNvSpPr>
          <p:nvPr/>
        </p:nvSpPr>
        <p:spPr bwMode="auto">
          <a:xfrm>
            <a:off x="941406" y="3055919"/>
            <a:ext cx="1092674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英</a:t>
            </a:r>
            <a:r>
              <a:rPr kumimoji="0" lang="zh-TW" altLang="en-US" sz="2400" b="1" dirty="0">
                <a:solidFill>
                  <a:srgbClr val="FF0000"/>
                </a:solidFill>
                <a:latin typeface="微軟正黑體" panose="020B0604030504040204" pitchFamily="34" charset="-120"/>
                <a:ea typeface="微軟正黑體" panose="020B0604030504040204" pitchFamily="34" charset="-120"/>
              </a:rPr>
              <a:t>檢畢業條件</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門檻</a:t>
            </a: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請填寫英檢畢業條件門檻。</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a:latin typeface="微軟正黑體" panose="020B0604030504040204" pitchFamily="34" charset="-120"/>
                <a:ea typeface="微軟正黑體" panose="020B0604030504040204" pitchFamily="34" charset="-120"/>
              </a:rPr>
              <a:t>】</a:t>
            </a:r>
          </a:p>
          <a:p>
            <a:pPr marL="342900" indent="-342900" eaLnBrk="1" hangingPunct="1">
              <a:lnSpc>
                <a:spcPct val="150000"/>
              </a:lnSpc>
              <a:spcBef>
                <a:spcPct val="0"/>
              </a:spcBef>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7" y="400050"/>
            <a:ext cx="7932463" cy="1600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15-7</a:t>
            </a:r>
            <a:r>
              <a:rPr lang="zh-TW" altLang="en-US" sz="3000" dirty="0" smtClean="0">
                <a:solidFill>
                  <a:schemeClr val="tx1"/>
                </a:solidFill>
                <a:latin typeface="微軟正黑體" panose="020B0604030504040204" pitchFamily="34" charset="-120"/>
                <a:ea typeface="微軟正黑體" panose="020B0604030504040204" pitchFamily="34" charset="-120"/>
              </a:rPr>
              <a:t>各系學校自訂英語能力畢業門檻通過</a:t>
            </a:r>
            <a:r>
              <a:rPr lang="zh-TW" altLang="en-US" sz="3000" dirty="0">
                <a:solidFill>
                  <a:schemeClr val="tx1"/>
                </a:solidFill>
                <a:latin typeface="微軟正黑體" panose="020B0604030504040204" pitchFamily="34" charset="-120"/>
                <a:ea typeface="微軟正黑體" panose="020B0604030504040204" pitchFamily="34" charset="-120"/>
              </a:rPr>
              <a:t>人數資料表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422534912"/>
              </p:ext>
            </p:extLst>
          </p:nvPr>
        </p:nvGraphicFramePr>
        <p:xfrm>
          <a:off x="326999" y="1261078"/>
          <a:ext cx="11538005" cy="1604042"/>
        </p:xfrm>
        <a:graphic>
          <a:graphicData uri="http://schemas.openxmlformats.org/drawingml/2006/table">
            <a:tbl>
              <a:tblPr>
                <a:tableStyleId>{5940675A-B579-460E-94D1-54222C63F5DA}</a:tableStyleId>
              </a:tblPr>
              <a:tblGrid>
                <a:gridCol w="342800">
                  <a:extLst>
                    <a:ext uri="{9D8B030D-6E8A-4147-A177-3AD203B41FA5}">
                      <a16:colId xmlns:a16="http://schemas.microsoft.com/office/drawing/2014/main" xmlns="" val="20000"/>
                    </a:ext>
                  </a:extLst>
                </a:gridCol>
                <a:gridCol w="272928">
                  <a:extLst>
                    <a:ext uri="{9D8B030D-6E8A-4147-A177-3AD203B41FA5}">
                      <a16:colId xmlns:a16="http://schemas.microsoft.com/office/drawing/2014/main" xmlns="" val="20001"/>
                    </a:ext>
                  </a:extLst>
                </a:gridCol>
                <a:gridCol w="1279773">
                  <a:extLst>
                    <a:ext uri="{9D8B030D-6E8A-4147-A177-3AD203B41FA5}">
                      <a16:colId xmlns:a16="http://schemas.microsoft.com/office/drawing/2014/main" xmlns="" val="20002"/>
                    </a:ext>
                  </a:extLst>
                </a:gridCol>
                <a:gridCol w="13208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422400">
                  <a:extLst>
                    <a:ext uri="{9D8B030D-6E8A-4147-A177-3AD203B41FA5}">
                      <a16:colId xmlns:a16="http://schemas.microsoft.com/office/drawing/2014/main" xmlns="" val="20005"/>
                    </a:ext>
                  </a:extLst>
                </a:gridCol>
                <a:gridCol w="546100">
                  <a:extLst>
                    <a:ext uri="{9D8B030D-6E8A-4147-A177-3AD203B41FA5}">
                      <a16:colId xmlns:a16="http://schemas.microsoft.com/office/drawing/2014/main" xmlns="" val="20006"/>
                    </a:ext>
                  </a:extLst>
                </a:gridCol>
                <a:gridCol w="520700">
                  <a:extLst>
                    <a:ext uri="{9D8B030D-6E8A-4147-A177-3AD203B41FA5}">
                      <a16:colId xmlns:a16="http://schemas.microsoft.com/office/drawing/2014/main" xmlns="" val="20007"/>
                    </a:ext>
                  </a:extLst>
                </a:gridCol>
                <a:gridCol w="397142">
                  <a:extLst>
                    <a:ext uri="{9D8B030D-6E8A-4147-A177-3AD203B41FA5}">
                      <a16:colId xmlns:a16="http://schemas.microsoft.com/office/drawing/2014/main" xmlns="" val="20008"/>
                    </a:ext>
                  </a:extLst>
                </a:gridCol>
                <a:gridCol w="397142">
                  <a:extLst>
                    <a:ext uri="{9D8B030D-6E8A-4147-A177-3AD203B41FA5}">
                      <a16:colId xmlns:a16="http://schemas.microsoft.com/office/drawing/2014/main" xmlns="" val="20009"/>
                    </a:ext>
                  </a:extLst>
                </a:gridCol>
                <a:gridCol w="397142">
                  <a:extLst>
                    <a:ext uri="{9D8B030D-6E8A-4147-A177-3AD203B41FA5}">
                      <a16:colId xmlns:a16="http://schemas.microsoft.com/office/drawing/2014/main" xmlns="" val="20010"/>
                    </a:ext>
                  </a:extLst>
                </a:gridCol>
                <a:gridCol w="397142">
                  <a:extLst>
                    <a:ext uri="{9D8B030D-6E8A-4147-A177-3AD203B41FA5}">
                      <a16:colId xmlns:a16="http://schemas.microsoft.com/office/drawing/2014/main" xmlns="" val="20011"/>
                    </a:ext>
                  </a:extLst>
                </a:gridCol>
                <a:gridCol w="397142">
                  <a:extLst>
                    <a:ext uri="{9D8B030D-6E8A-4147-A177-3AD203B41FA5}">
                      <a16:colId xmlns:a16="http://schemas.microsoft.com/office/drawing/2014/main" xmlns="" val="20012"/>
                    </a:ext>
                  </a:extLst>
                </a:gridCol>
                <a:gridCol w="397142">
                  <a:extLst>
                    <a:ext uri="{9D8B030D-6E8A-4147-A177-3AD203B41FA5}">
                      <a16:colId xmlns:a16="http://schemas.microsoft.com/office/drawing/2014/main" xmlns="" val="20013"/>
                    </a:ext>
                  </a:extLst>
                </a:gridCol>
                <a:gridCol w="397142">
                  <a:extLst>
                    <a:ext uri="{9D8B030D-6E8A-4147-A177-3AD203B41FA5}">
                      <a16:colId xmlns:a16="http://schemas.microsoft.com/office/drawing/2014/main" xmlns="" val="20014"/>
                    </a:ext>
                  </a:extLst>
                </a:gridCol>
                <a:gridCol w="397142">
                  <a:extLst>
                    <a:ext uri="{9D8B030D-6E8A-4147-A177-3AD203B41FA5}">
                      <a16:colId xmlns:a16="http://schemas.microsoft.com/office/drawing/2014/main" xmlns="" val="20015"/>
                    </a:ext>
                  </a:extLst>
                </a:gridCol>
                <a:gridCol w="397142">
                  <a:extLst>
                    <a:ext uri="{9D8B030D-6E8A-4147-A177-3AD203B41FA5}">
                      <a16:colId xmlns:a16="http://schemas.microsoft.com/office/drawing/2014/main" xmlns="" val="20016"/>
                    </a:ext>
                  </a:extLst>
                </a:gridCol>
                <a:gridCol w="397142">
                  <a:extLst>
                    <a:ext uri="{9D8B030D-6E8A-4147-A177-3AD203B41FA5}">
                      <a16:colId xmlns:a16="http://schemas.microsoft.com/office/drawing/2014/main" xmlns="" val="20017"/>
                    </a:ext>
                  </a:extLst>
                </a:gridCol>
                <a:gridCol w="397142">
                  <a:extLst>
                    <a:ext uri="{9D8B030D-6E8A-4147-A177-3AD203B41FA5}">
                      <a16:colId xmlns:a16="http://schemas.microsoft.com/office/drawing/2014/main" xmlns="" val="20018"/>
                    </a:ext>
                  </a:extLst>
                </a:gridCol>
                <a:gridCol w="397142">
                  <a:extLst>
                    <a:ext uri="{9D8B030D-6E8A-4147-A177-3AD203B41FA5}">
                      <a16:colId xmlns:a16="http://schemas.microsoft.com/office/drawing/2014/main" xmlns="" val="20019"/>
                    </a:ext>
                  </a:extLst>
                </a:gridCol>
              </a:tblGrid>
              <a:tr h="643922">
                <a:tc row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79" marR="17779" marT="0" marB="0" anchor="ctr"/>
                </a:tc>
                <a:tc row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系所</a:t>
                      </a:r>
                    </a:p>
                  </a:txBody>
                  <a:tcPr marL="17779" marR="17779" marT="0" marB="0" anchor="ctr">
                    <a:lnR w="12700" cap="flat" cmpd="sng" algn="ctr">
                      <a:solidFill>
                        <a:schemeClr val="tx1"/>
                      </a:solidFill>
                      <a:prstDash val="solid"/>
                      <a:round/>
                      <a:headEnd type="none" w="med" len="med"/>
                      <a:tailEnd type="none" w="med" len="med"/>
                    </a:ln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smtClean="0">
                          <a:effectLst/>
                          <a:latin typeface="微軟正黑體" panose="020B0604030504040204" pitchFamily="34" charset="-120"/>
                          <a:ea typeface="微軟正黑體" panose="020B0604030504040204" pitchFamily="34" charset="-120"/>
                        </a:rPr>
                        <a:t>系所類別</a:t>
                      </a: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是否自訂英檢畢業門檻</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a:t>
                      </a:r>
                      <a:r>
                        <a:rPr lang="zh-TW" sz="1800" kern="100" dirty="0" smtClean="0">
                          <a:effectLst/>
                          <a:latin typeface="微軟正黑體" panose="020B0604030504040204" pitchFamily="34" charset="-120"/>
                          <a:ea typeface="微軟正黑體" panose="020B0604030504040204" pitchFamily="34" charset="-120"/>
                        </a:rPr>
                        <a:t>畢業</a:t>
                      </a:r>
                      <a:r>
                        <a:rPr lang="zh-TW" sz="1800" kern="100" dirty="0">
                          <a:effectLst/>
                          <a:latin typeface="微軟正黑體" panose="020B0604030504040204" pitchFamily="34" charset="-120"/>
                          <a:ea typeface="微軟正黑體" panose="020B0604030504040204" pitchFamily="34" charset="-120"/>
                        </a:rPr>
                        <a:t>條件門檻</a:t>
                      </a: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未通過自訂英語畢業門檻之補救措施</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應屆畢業生通過學校自訂門檻人數</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lang="zh-TW" altLang="en-US"/>
                    </a:p>
                  </a:txBody>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A2</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B1</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B2</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656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137160">
                <a:tc vMerge="1">
                  <a:txBody>
                    <a:bodyPr/>
                    <a:lstStyle/>
                    <a:p>
                      <a:endParaRPr lang="zh-TW" altLang="en-US"/>
                    </a:p>
                  </a:txBody>
                  <a:tcPr/>
                </a:tc>
                <a:tc vMerge="1">
                  <a:txBody>
                    <a:bodyPr/>
                    <a:lstStyle/>
                    <a:p>
                      <a:endParaRPr lang="zh-TW" altLang="en-US"/>
                    </a:p>
                  </a:txBody>
                  <a:tcPr/>
                </a:tc>
                <a:tc rowSpan="2">
                  <a:txBody>
                    <a:bodyPr/>
                    <a:lstStyle/>
                    <a:p>
                      <a:pPr algn="l">
                        <a:spcAft>
                          <a:spcPts val="0"/>
                        </a:spcAft>
                      </a:pPr>
                      <a:r>
                        <a:rPr lang="en-US" altLang="zh-TW" sz="1800" kern="100" dirty="0" smtClean="0">
                          <a:effectLst/>
                          <a:latin typeface="微軟正黑體" panose="020B0604030504040204" pitchFamily="34" charset="-120"/>
                          <a:ea typeface="微軟正黑體" panose="020B0604030504040204" pitchFamily="34" charset="-120"/>
                        </a:rPr>
                        <a:t> □</a:t>
                      </a:r>
                      <a:r>
                        <a:rPr lang="zh-TW" altLang="zh-TW" sz="1800" kern="100" dirty="0" smtClean="0">
                          <a:effectLst/>
                          <a:latin typeface="微軟正黑體" panose="020B0604030504040204" pitchFamily="34" charset="-120"/>
                          <a:ea typeface="微軟正黑體" panose="020B0604030504040204" pitchFamily="34" charset="-120"/>
                        </a:rPr>
                        <a:t>英語系</a:t>
                      </a:r>
                    </a:p>
                    <a:p>
                      <a:pPr algn="l">
                        <a:spcAft>
                          <a:spcPts val="0"/>
                        </a:spcAft>
                      </a:pPr>
                      <a:r>
                        <a:rPr lang="en-US" altLang="zh-TW" sz="1800" kern="100" dirty="0" smtClean="0">
                          <a:effectLst/>
                          <a:latin typeface="微軟正黑體" panose="020B0604030504040204" pitchFamily="34" charset="-120"/>
                          <a:ea typeface="微軟正黑體" panose="020B0604030504040204" pitchFamily="34" charset="-120"/>
                        </a:rPr>
                        <a:t> □</a:t>
                      </a:r>
                      <a:r>
                        <a:rPr lang="zh-TW" altLang="zh-TW" sz="1800" kern="100" dirty="0" smtClean="0">
                          <a:effectLst/>
                          <a:latin typeface="微軟正黑體" panose="020B0604030504040204" pitchFamily="34" charset="-120"/>
                          <a:ea typeface="微軟正黑體" panose="020B0604030504040204" pitchFamily="34" charset="-120"/>
                        </a:rPr>
                        <a:t>非英語系</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spcAft>
                          <a:spcPts val="0"/>
                        </a:spcAft>
                      </a:pPr>
                      <a:r>
                        <a:rPr lang="en-US" altLang="zh-TW" sz="1800" kern="100" dirty="0" smtClean="0">
                          <a:effectLst/>
                          <a:latin typeface="微軟正黑體" panose="020B0604030504040204" pitchFamily="34" charset="-120"/>
                          <a:ea typeface="微軟正黑體" panose="020B0604030504040204" pitchFamily="34" charset="-120"/>
                        </a:rPr>
                        <a:t>□</a:t>
                      </a:r>
                      <a:r>
                        <a:rPr lang="zh-TW" altLang="en-US" sz="1800" kern="100" dirty="0" smtClean="0">
                          <a:effectLst/>
                          <a:latin typeface="微軟正黑體" panose="020B0604030504040204" pitchFamily="34" charset="-120"/>
                          <a:ea typeface="微軟正黑體" panose="020B0604030504040204" pitchFamily="34" charset="-120"/>
                        </a:rPr>
                        <a:t>是</a:t>
                      </a:r>
                      <a:endParaRPr lang="zh-TW"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dirty="0" smtClean="0">
                          <a:effectLst/>
                          <a:latin typeface="微軟正黑體" panose="020B0604030504040204" pitchFamily="34" charset="-120"/>
                          <a:ea typeface="微軟正黑體" panose="020B0604030504040204" pitchFamily="34" charset="-120"/>
                        </a:rPr>
                        <a:t>□</a:t>
                      </a:r>
                      <a:r>
                        <a:rPr lang="zh-TW" altLang="en-US" sz="1800" kern="100" dirty="0" smtClean="0">
                          <a:effectLst/>
                          <a:latin typeface="微軟正黑體" panose="020B0604030504040204" pitchFamily="34" charset="-120"/>
                          <a:ea typeface="微軟正黑體" panose="020B0604030504040204" pitchFamily="34" charset="-120"/>
                        </a:rPr>
                        <a:t>否</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r h="411480">
                <a:tc vMerge="1">
                  <a:txBody>
                    <a:bodyPr/>
                    <a:lstStyle/>
                    <a:p>
                      <a:endParaRPr lang="zh-TW" altLang="en-US"/>
                    </a:p>
                  </a:txBody>
                  <a:tcPr/>
                </a:tc>
                <a:tc vMerge="1">
                  <a:txBody>
                    <a:bodyPr/>
                    <a:lstStyle/>
                    <a:p>
                      <a:endParaRPr lang="zh-TW" altLang="en-US"/>
                    </a:p>
                  </a:txBody>
                  <a:tcPr/>
                </a:tc>
                <a:tc vMerge="1">
                  <a:txBody>
                    <a:bodyPr/>
                    <a:lstStyle/>
                    <a:p>
                      <a:endParaRPr lang="zh-TW" altLang="en-US" dirty="0"/>
                    </a:p>
                  </a:txBody>
                  <a:tcPr/>
                </a:tc>
                <a:tc vMerge="1">
                  <a:txBody>
                    <a:bodyPr/>
                    <a:lstStyle/>
                    <a:p>
                      <a:endParaRPr lang="zh-TW" altLang="en-US" dirty="0"/>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55359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275" y="1093136"/>
            <a:ext cx="11114087" cy="954107"/>
          </a:xfrm>
          <a:prstGeom prst="rect">
            <a:avLst/>
          </a:prstGeom>
        </p:spPr>
        <p:txBody>
          <a:bodyPr wrap="square">
            <a:spAutoFit/>
          </a:bodyPr>
          <a:lstStyle/>
          <a:p>
            <a:pPr marL="457200" indent="-457200">
              <a:buFont typeface="Wingdings" panose="05000000000000000000" pitchFamily="2" charset="2"/>
              <a:buChar char="u"/>
            </a:pPr>
            <a:r>
              <a:rPr lang="zh-TW" altLang="en-US" sz="2800" b="1" kern="100" dirty="0">
                <a:latin typeface="微軟正黑體" panose="020B0604030504040204" pitchFamily="34" charset="-120"/>
                <a:ea typeface="微軟正黑體" panose="020B0604030504040204" pitchFamily="34" charset="-120"/>
              </a:rPr>
              <a:t>開放學校</a:t>
            </a:r>
            <a:r>
              <a:rPr lang="zh-TW" altLang="en-US" sz="2800" b="1" kern="100" dirty="0" smtClean="0">
                <a:latin typeface="微軟正黑體" panose="020B0604030504040204" pitchFamily="34" charset="-120"/>
                <a:ea typeface="微軟正黑體" panose="020B0604030504040204" pitchFamily="34" charset="-120"/>
              </a:rPr>
              <a:t>修正「當</a:t>
            </a:r>
            <a:r>
              <a:rPr lang="zh-TW" altLang="en-US" sz="2800" b="1" kern="100" dirty="0">
                <a:latin typeface="微軟正黑體" panose="020B0604030504040204" pitchFamily="34" charset="-120"/>
                <a:ea typeface="微軟正黑體" panose="020B0604030504040204" pitchFamily="34" charset="-120"/>
              </a:rPr>
              <a:t>期及歷史</a:t>
            </a:r>
            <a:r>
              <a:rPr lang="zh-TW" altLang="en-US" sz="2800" b="1" kern="100" dirty="0" smtClean="0">
                <a:latin typeface="微軟正黑體" panose="020B0604030504040204" pitchFamily="34" charset="-120"/>
                <a:ea typeface="微軟正黑體" panose="020B0604030504040204" pitchFamily="34" charset="-120"/>
              </a:rPr>
              <a:t>資料」：</a:t>
            </a:r>
            <a:endParaRPr lang="en-US" altLang="zh-TW" sz="2800" b="1" kern="100" dirty="0" smtClean="0">
              <a:latin typeface="微軟正黑體" panose="020B0604030504040204" pitchFamily="34" charset="-120"/>
              <a:ea typeface="微軟正黑體" panose="020B0604030504040204" pitchFamily="34" charset="-120"/>
            </a:endParaRPr>
          </a:p>
          <a:p>
            <a:pPr>
              <a:spcAft>
                <a:spcPts val="0"/>
              </a:spcAft>
            </a:pPr>
            <a:r>
              <a:rPr lang="en-US" altLang="zh-TW" sz="2800" kern="100" smtClean="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06/01</a:t>
            </a:r>
            <a:r>
              <a:rPr lang="zh-TW" altLang="zh-TW" sz="2800" kern="100" dirty="0" smtClean="0">
                <a:latin typeface="微軟正黑體" panose="020B0604030504040204" pitchFamily="34" charset="-120"/>
                <a:ea typeface="微軟正黑體" panose="020B0604030504040204" pitchFamily="34" charset="-120"/>
              </a:rPr>
              <a:t>上午</a:t>
            </a:r>
            <a:r>
              <a:rPr lang="en-US" altLang="zh-TW" sz="2800" kern="100" dirty="0" smtClean="0">
                <a:latin typeface="微軟正黑體" panose="020B0604030504040204" pitchFamily="34" charset="-120"/>
                <a:ea typeface="微軟正黑體" panose="020B0604030504040204" pitchFamily="34" charset="-120"/>
              </a:rPr>
              <a:t>09</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 </a:t>
            </a:r>
            <a:r>
              <a:rPr lang="en-US" altLang="zh-TW" sz="2800" kern="100" smtClean="0">
                <a:latin typeface="微軟正黑體" panose="020B0604030504040204" pitchFamily="34" charset="-120"/>
                <a:ea typeface="微軟正黑體" panose="020B0604030504040204" pitchFamily="34" charset="-120"/>
              </a:rPr>
              <a:t>~</a:t>
            </a:r>
            <a:r>
              <a:rPr lang="zh-TW" altLang="en-US" sz="2800" kern="100" smtClean="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06/09</a:t>
            </a:r>
            <a:r>
              <a:rPr lang="zh-TW" altLang="zh-TW" sz="2800" kern="100" dirty="0" smtClean="0">
                <a:latin typeface="微軟正黑體" panose="020B0604030504040204" pitchFamily="34" charset="-120"/>
                <a:ea typeface="微軟正黑體" panose="020B0604030504040204" pitchFamily="34" charset="-120"/>
              </a:rPr>
              <a:t>下午</a:t>
            </a:r>
            <a:r>
              <a:rPr lang="en-US" altLang="zh-TW" sz="2800" kern="100" dirty="0" smtClean="0">
                <a:latin typeface="微軟正黑體" panose="020B0604030504040204" pitchFamily="34" charset="-120"/>
                <a:ea typeface="微軟正黑體" panose="020B0604030504040204" pitchFamily="34" charset="-120"/>
              </a:rPr>
              <a:t>05</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a:t>
            </a:r>
            <a:endParaRPr lang="zh-TW" altLang="zh-TW" sz="2800" kern="100" dirty="0">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202406" y="0"/>
            <a:ext cx="11787187" cy="1356360"/>
          </a:xfrm>
        </p:spPr>
        <p:txBody>
          <a:bodyPr>
            <a:normAutofit/>
          </a:bodyPr>
          <a:lstStyle/>
          <a:p>
            <a:r>
              <a:rPr lang="en-US" altLang="zh-TW" sz="4800" b="1" dirty="0">
                <a:solidFill>
                  <a:schemeClr val="tx1">
                    <a:lumMod val="75000"/>
                    <a:lumOff val="25000"/>
                  </a:schemeClr>
                </a:solidFill>
                <a:latin typeface="微軟正黑體" panose="020B0604030504040204" pitchFamily="34" charset="-120"/>
              </a:rPr>
              <a:t>4</a:t>
            </a:r>
            <a:r>
              <a:rPr lang="zh-TW" altLang="en-US" sz="4800" b="1" dirty="0" smtClean="0">
                <a:solidFill>
                  <a:schemeClr val="tx1">
                    <a:lumMod val="75000"/>
                    <a:lumOff val="25000"/>
                  </a:schemeClr>
                </a:solidFill>
                <a:latin typeface="微軟正黑體" panose="020B0604030504040204" pitchFamily="34" charset="-120"/>
              </a:rPr>
              <a:t>、</a:t>
            </a:r>
            <a:r>
              <a:rPr lang="zh-TW" altLang="en-US" sz="4800" b="1" dirty="0">
                <a:solidFill>
                  <a:schemeClr val="tx1">
                    <a:lumMod val="75000"/>
                    <a:lumOff val="25000"/>
                  </a:schemeClr>
                </a:solidFill>
                <a:latin typeface="微軟正黑體" panose="020B0604030504040204" pitchFamily="34" charset="-120"/>
              </a:rPr>
              <a:t>作業時程</a:t>
            </a:r>
            <a:r>
              <a:rPr lang="en-US" altLang="zh-TW" sz="4800" b="1" dirty="0" smtClean="0">
                <a:solidFill>
                  <a:schemeClr val="tx1">
                    <a:lumMod val="75000"/>
                    <a:lumOff val="25000"/>
                  </a:schemeClr>
                </a:solidFill>
                <a:latin typeface="微軟正黑體" panose="020B0604030504040204" pitchFamily="34" charset="-120"/>
              </a:rPr>
              <a:t>-</a:t>
            </a:r>
            <a:r>
              <a:rPr lang="zh-TW" altLang="en-US" sz="4800" b="1" dirty="0">
                <a:solidFill>
                  <a:schemeClr val="tx1">
                    <a:lumMod val="75000"/>
                    <a:lumOff val="25000"/>
                  </a:schemeClr>
                </a:solidFill>
                <a:latin typeface="微軟正黑體" panose="020B0604030504040204" pitchFamily="34" charset="-120"/>
              </a:rPr>
              <a:t>資料修正作業時程</a:t>
            </a:r>
            <a:endParaRPr lang="zh-TW" altLang="en-US" sz="4800" dirty="0">
              <a:latin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FAB73BC-B049-4115-A692-8D63A059BFB8}" type="slidenum">
              <a:rPr lang="en-US" smtClean="0"/>
              <a:t>13</a:t>
            </a:fld>
            <a:endParaRPr lang="en-US" dirty="0"/>
          </a:p>
        </p:txBody>
      </p:sp>
      <p:graphicFrame>
        <p:nvGraphicFramePr>
          <p:cNvPr id="11" name="表格 10"/>
          <p:cNvGraphicFramePr>
            <a:graphicFrameLocks noGrp="1"/>
          </p:cNvGraphicFramePr>
          <p:nvPr>
            <p:extLst>
              <p:ext uri="{D42A27DB-BD31-4B8C-83A1-F6EECF244321}">
                <p14:modId xmlns:p14="http://schemas.microsoft.com/office/powerpoint/2010/main" val="904660306"/>
              </p:ext>
            </p:extLst>
          </p:nvPr>
        </p:nvGraphicFramePr>
        <p:xfrm>
          <a:off x="3460752" y="2453036"/>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6</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7908348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139</a:t>
            </a:fld>
            <a:endParaRPr lang="en-US" dirty="0"/>
          </a:p>
        </p:txBody>
      </p:sp>
      <p:sp>
        <p:nvSpPr>
          <p:cNvPr id="13" name="矩形 15"/>
          <p:cNvSpPr>
            <a:spLocks noChangeArrowheads="1"/>
          </p:cNvSpPr>
          <p:nvPr/>
        </p:nvSpPr>
        <p:spPr bwMode="auto">
          <a:xfrm>
            <a:off x="941406" y="3055919"/>
            <a:ext cx="1092674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未通過自訂英語畢業門檻之補救措施</a:t>
            </a:r>
          </a:p>
          <a:p>
            <a:pPr marL="342900" indent="-34290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請填寫未通過</a:t>
            </a:r>
            <a:r>
              <a:rPr lang="zh-TW" altLang="en-US" sz="2400" dirty="0" smtClean="0">
                <a:latin typeface="微軟正黑體" panose="020B0604030504040204" pitchFamily="34" charset="-120"/>
                <a:ea typeface="微軟正黑體" panose="020B0604030504040204" pitchFamily="34" charset="-120"/>
              </a:rPr>
              <a:t>自訂英語畢業</a:t>
            </a:r>
            <a:r>
              <a:rPr lang="zh-TW" altLang="en-US" sz="2400" dirty="0">
                <a:latin typeface="微軟正黑體" panose="020B0604030504040204" pitchFamily="34" charset="-120"/>
                <a:ea typeface="微軟正黑體" panose="020B0604030504040204" pitchFamily="34" charset="-120"/>
              </a:rPr>
              <a:t>門檻之補救</a:t>
            </a:r>
            <a:r>
              <a:rPr lang="zh-TW" altLang="en-US" sz="2400" dirty="0" smtClean="0">
                <a:latin typeface="微軟正黑體" panose="020B0604030504040204" pitchFamily="34" charset="-120"/>
                <a:ea typeface="微軟正黑體" panose="020B0604030504040204" pitchFamily="34" charset="-120"/>
              </a:rPr>
              <a:t>措施，請於</a:t>
            </a:r>
            <a:r>
              <a:rPr lang="en-US" altLang="zh-TW" sz="2400" dirty="0" smtClean="0">
                <a:latin typeface="微軟正黑體" panose="020B0604030504040204" pitchFamily="34" charset="-120"/>
                <a:ea typeface="微軟正黑體" panose="020B0604030504040204" pitchFamily="34" charset="-120"/>
              </a:rPr>
              <a:t>50</a:t>
            </a:r>
            <a:r>
              <a:rPr lang="zh-TW" altLang="en-US" sz="2400" dirty="0" smtClean="0">
                <a:latin typeface="微軟正黑體" panose="020B0604030504040204" pitchFamily="34" charset="-120"/>
                <a:ea typeface="微軟正黑體" panose="020B0604030504040204" pitchFamily="34" charset="-120"/>
              </a:rPr>
              <a:t>字內簡述內容。</a:t>
            </a:r>
            <a:r>
              <a:rPr lang="en-US" altLang="zh-TW" sz="1600" dirty="0" smtClean="0">
                <a:latin typeface="微軟正黑體" panose="020B0604030504040204" pitchFamily="34" charset="-120"/>
                <a:ea typeface="微軟正黑體" panose="020B0604030504040204" pitchFamily="34" charset="-120"/>
              </a:rPr>
              <a:t>	</a:t>
            </a: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例如：英文大會考。</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a:latin typeface="微軟正黑體" panose="020B0604030504040204" pitchFamily="34" charset="-120"/>
                <a:ea typeface="微軟正黑體" panose="020B0604030504040204" pitchFamily="34" charset="-120"/>
              </a:rPr>
              <a:t>】</a:t>
            </a:r>
          </a:p>
          <a:p>
            <a:pPr marL="342900" indent="-342900" eaLnBrk="1" hangingPunct="1">
              <a:lnSpc>
                <a:spcPct val="150000"/>
              </a:lnSpc>
              <a:spcBef>
                <a:spcPct val="0"/>
              </a:spcBef>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7" y="400050"/>
            <a:ext cx="7932463" cy="1600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15-7</a:t>
            </a:r>
            <a:r>
              <a:rPr lang="zh-TW" altLang="en-US" sz="3000" dirty="0" smtClean="0">
                <a:solidFill>
                  <a:schemeClr val="tx1"/>
                </a:solidFill>
                <a:latin typeface="微軟正黑體" panose="020B0604030504040204" pitchFamily="34" charset="-120"/>
                <a:ea typeface="微軟正黑體" panose="020B0604030504040204" pitchFamily="34" charset="-120"/>
              </a:rPr>
              <a:t>各</a:t>
            </a:r>
            <a:r>
              <a:rPr lang="zh-TW" altLang="en-US" sz="3000" dirty="0">
                <a:solidFill>
                  <a:schemeClr val="tx1"/>
                </a:solidFill>
                <a:latin typeface="微軟正黑體" panose="020B0604030504040204" pitchFamily="34" charset="-120"/>
                <a:ea typeface="微軟正黑體" panose="020B0604030504040204" pitchFamily="34" charset="-120"/>
              </a:rPr>
              <a:t>系學校自訂</a:t>
            </a:r>
            <a:r>
              <a:rPr lang="zh-TW" altLang="en-US" sz="3000" dirty="0" smtClean="0">
                <a:solidFill>
                  <a:schemeClr val="tx1"/>
                </a:solidFill>
                <a:latin typeface="微軟正黑體" panose="020B0604030504040204" pitchFamily="34" charset="-120"/>
                <a:ea typeface="微軟正黑體" panose="020B0604030504040204" pitchFamily="34" charset="-120"/>
              </a:rPr>
              <a:t>英語</a:t>
            </a:r>
            <a:r>
              <a:rPr lang="zh-TW" altLang="en-US" sz="3000" dirty="0">
                <a:solidFill>
                  <a:schemeClr val="tx1"/>
                </a:solidFill>
                <a:latin typeface="微軟正黑體" panose="020B0604030504040204" pitchFamily="34" charset="-120"/>
                <a:ea typeface="微軟正黑體" panose="020B0604030504040204" pitchFamily="34" charset="-120"/>
              </a:rPr>
              <a:t>能力畢業門檻通過人數資料表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2879424421"/>
              </p:ext>
            </p:extLst>
          </p:nvPr>
        </p:nvGraphicFramePr>
        <p:xfrm>
          <a:off x="326999" y="1261078"/>
          <a:ext cx="11538005" cy="1604042"/>
        </p:xfrm>
        <a:graphic>
          <a:graphicData uri="http://schemas.openxmlformats.org/drawingml/2006/table">
            <a:tbl>
              <a:tblPr>
                <a:tableStyleId>{5940675A-B579-460E-94D1-54222C63F5DA}</a:tableStyleId>
              </a:tblPr>
              <a:tblGrid>
                <a:gridCol w="342800">
                  <a:extLst>
                    <a:ext uri="{9D8B030D-6E8A-4147-A177-3AD203B41FA5}">
                      <a16:colId xmlns:a16="http://schemas.microsoft.com/office/drawing/2014/main" xmlns="" val="20000"/>
                    </a:ext>
                  </a:extLst>
                </a:gridCol>
                <a:gridCol w="272928">
                  <a:extLst>
                    <a:ext uri="{9D8B030D-6E8A-4147-A177-3AD203B41FA5}">
                      <a16:colId xmlns:a16="http://schemas.microsoft.com/office/drawing/2014/main" xmlns="" val="20001"/>
                    </a:ext>
                  </a:extLst>
                </a:gridCol>
                <a:gridCol w="1279773">
                  <a:extLst>
                    <a:ext uri="{9D8B030D-6E8A-4147-A177-3AD203B41FA5}">
                      <a16:colId xmlns:a16="http://schemas.microsoft.com/office/drawing/2014/main" xmlns="" val="20002"/>
                    </a:ext>
                  </a:extLst>
                </a:gridCol>
                <a:gridCol w="13208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422400">
                  <a:extLst>
                    <a:ext uri="{9D8B030D-6E8A-4147-A177-3AD203B41FA5}">
                      <a16:colId xmlns:a16="http://schemas.microsoft.com/office/drawing/2014/main" xmlns="" val="20005"/>
                    </a:ext>
                  </a:extLst>
                </a:gridCol>
                <a:gridCol w="546100">
                  <a:extLst>
                    <a:ext uri="{9D8B030D-6E8A-4147-A177-3AD203B41FA5}">
                      <a16:colId xmlns:a16="http://schemas.microsoft.com/office/drawing/2014/main" xmlns="" val="20006"/>
                    </a:ext>
                  </a:extLst>
                </a:gridCol>
                <a:gridCol w="520700">
                  <a:extLst>
                    <a:ext uri="{9D8B030D-6E8A-4147-A177-3AD203B41FA5}">
                      <a16:colId xmlns:a16="http://schemas.microsoft.com/office/drawing/2014/main" xmlns="" val="20007"/>
                    </a:ext>
                  </a:extLst>
                </a:gridCol>
                <a:gridCol w="397142">
                  <a:extLst>
                    <a:ext uri="{9D8B030D-6E8A-4147-A177-3AD203B41FA5}">
                      <a16:colId xmlns:a16="http://schemas.microsoft.com/office/drawing/2014/main" xmlns="" val="20008"/>
                    </a:ext>
                  </a:extLst>
                </a:gridCol>
                <a:gridCol w="397142">
                  <a:extLst>
                    <a:ext uri="{9D8B030D-6E8A-4147-A177-3AD203B41FA5}">
                      <a16:colId xmlns:a16="http://schemas.microsoft.com/office/drawing/2014/main" xmlns="" val="20009"/>
                    </a:ext>
                  </a:extLst>
                </a:gridCol>
                <a:gridCol w="397142">
                  <a:extLst>
                    <a:ext uri="{9D8B030D-6E8A-4147-A177-3AD203B41FA5}">
                      <a16:colId xmlns:a16="http://schemas.microsoft.com/office/drawing/2014/main" xmlns="" val="20010"/>
                    </a:ext>
                  </a:extLst>
                </a:gridCol>
                <a:gridCol w="397142">
                  <a:extLst>
                    <a:ext uri="{9D8B030D-6E8A-4147-A177-3AD203B41FA5}">
                      <a16:colId xmlns:a16="http://schemas.microsoft.com/office/drawing/2014/main" xmlns="" val="20011"/>
                    </a:ext>
                  </a:extLst>
                </a:gridCol>
                <a:gridCol w="397142">
                  <a:extLst>
                    <a:ext uri="{9D8B030D-6E8A-4147-A177-3AD203B41FA5}">
                      <a16:colId xmlns:a16="http://schemas.microsoft.com/office/drawing/2014/main" xmlns="" val="20012"/>
                    </a:ext>
                  </a:extLst>
                </a:gridCol>
                <a:gridCol w="397142">
                  <a:extLst>
                    <a:ext uri="{9D8B030D-6E8A-4147-A177-3AD203B41FA5}">
                      <a16:colId xmlns:a16="http://schemas.microsoft.com/office/drawing/2014/main" xmlns="" val="20013"/>
                    </a:ext>
                  </a:extLst>
                </a:gridCol>
                <a:gridCol w="397142">
                  <a:extLst>
                    <a:ext uri="{9D8B030D-6E8A-4147-A177-3AD203B41FA5}">
                      <a16:colId xmlns:a16="http://schemas.microsoft.com/office/drawing/2014/main" xmlns="" val="20014"/>
                    </a:ext>
                  </a:extLst>
                </a:gridCol>
                <a:gridCol w="397142">
                  <a:extLst>
                    <a:ext uri="{9D8B030D-6E8A-4147-A177-3AD203B41FA5}">
                      <a16:colId xmlns:a16="http://schemas.microsoft.com/office/drawing/2014/main" xmlns="" val="20015"/>
                    </a:ext>
                  </a:extLst>
                </a:gridCol>
                <a:gridCol w="397142">
                  <a:extLst>
                    <a:ext uri="{9D8B030D-6E8A-4147-A177-3AD203B41FA5}">
                      <a16:colId xmlns:a16="http://schemas.microsoft.com/office/drawing/2014/main" xmlns="" val="20016"/>
                    </a:ext>
                  </a:extLst>
                </a:gridCol>
                <a:gridCol w="397142">
                  <a:extLst>
                    <a:ext uri="{9D8B030D-6E8A-4147-A177-3AD203B41FA5}">
                      <a16:colId xmlns:a16="http://schemas.microsoft.com/office/drawing/2014/main" xmlns="" val="20017"/>
                    </a:ext>
                  </a:extLst>
                </a:gridCol>
                <a:gridCol w="397142">
                  <a:extLst>
                    <a:ext uri="{9D8B030D-6E8A-4147-A177-3AD203B41FA5}">
                      <a16:colId xmlns:a16="http://schemas.microsoft.com/office/drawing/2014/main" xmlns="" val="20018"/>
                    </a:ext>
                  </a:extLst>
                </a:gridCol>
                <a:gridCol w="397142">
                  <a:extLst>
                    <a:ext uri="{9D8B030D-6E8A-4147-A177-3AD203B41FA5}">
                      <a16:colId xmlns:a16="http://schemas.microsoft.com/office/drawing/2014/main" xmlns="" val="20019"/>
                    </a:ext>
                  </a:extLst>
                </a:gridCol>
              </a:tblGrid>
              <a:tr h="643922">
                <a:tc row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79" marR="17779" marT="0" marB="0" anchor="ctr"/>
                </a:tc>
                <a:tc row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系所</a:t>
                      </a:r>
                    </a:p>
                  </a:txBody>
                  <a:tcPr marL="17779" marR="17779" marT="0" marB="0" anchor="ctr">
                    <a:lnR w="12700" cap="flat" cmpd="sng" algn="ctr">
                      <a:solidFill>
                        <a:schemeClr val="tx1"/>
                      </a:solidFill>
                      <a:prstDash val="solid"/>
                      <a:round/>
                      <a:headEnd type="none" w="med" len="med"/>
                      <a:tailEnd type="none" w="med" len="med"/>
                    </a:ln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smtClean="0">
                          <a:effectLst/>
                          <a:latin typeface="微軟正黑體" panose="020B0604030504040204" pitchFamily="34" charset="-120"/>
                          <a:ea typeface="微軟正黑體" panose="020B0604030504040204" pitchFamily="34" charset="-120"/>
                        </a:rPr>
                        <a:t>系所類別</a:t>
                      </a: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是否自訂英檢畢業門檻</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a:t>
                      </a:r>
                      <a:r>
                        <a:rPr lang="zh-TW" sz="1800" kern="100" dirty="0" smtClean="0">
                          <a:effectLst/>
                          <a:latin typeface="微軟正黑體" panose="020B0604030504040204" pitchFamily="34" charset="-120"/>
                          <a:ea typeface="微軟正黑體" panose="020B0604030504040204" pitchFamily="34" charset="-120"/>
                        </a:rPr>
                        <a:t>畢業</a:t>
                      </a:r>
                      <a:r>
                        <a:rPr lang="zh-TW" sz="1800" kern="100" dirty="0">
                          <a:effectLst/>
                          <a:latin typeface="微軟正黑體" panose="020B0604030504040204" pitchFamily="34" charset="-120"/>
                          <a:ea typeface="微軟正黑體" panose="020B0604030504040204" pitchFamily="34" charset="-120"/>
                        </a:rPr>
                        <a:t>條件門檻</a:t>
                      </a: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未通過自訂英語畢業門檻之補救措施</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應屆畢業生通過學校自訂門檻人數</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lang="zh-TW" altLang="en-US"/>
                    </a:p>
                  </a:txBody>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A2</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B1</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B2</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656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137160">
                <a:tc vMerge="1">
                  <a:txBody>
                    <a:bodyPr/>
                    <a:lstStyle/>
                    <a:p>
                      <a:endParaRPr lang="zh-TW" altLang="en-US"/>
                    </a:p>
                  </a:txBody>
                  <a:tcPr/>
                </a:tc>
                <a:tc vMerge="1">
                  <a:txBody>
                    <a:bodyPr/>
                    <a:lstStyle/>
                    <a:p>
                      <a:endParaRPr lang="zh-TW" altLang="en-US"/>
                    </a:p>
                  </a:txBody>
                  <a:tcPr/>
                </a:tc>
                <a:tc rowSpan="2">
                  <a:txBody>
                    <a:bodyPr/>
                    <a:lstStyle/>
                    <a:p>
                      <a:pPr algn="l">
                        <a:spcAft>
                          <a:spcPts val="0"/>
                        </a:spcAft>
                      </a:pPr>
                      <a:r>
                        <a:rPr lang="en-US" altLang="zh-TW" sz="1800" kern="100" dirty="0" smtClean="0">
                          <a:effectLst/>
                          <a:latin typeface="微軟正黑體" panose="020B0604030504040204" pitchFamily="34" charset="-120"/>
                          <a:ea typeface="微軟正黑體" panose="020B0604030504040204" pitchFamily="34" charset="-120"/>
                        </a:rPr>
                        <a:t> □</a:t>
                      </a:r>
                      <a:r>
                        <a:rPr lang="zh-TW" altLang="zh-TW" sz="1800" kern="100" dirty="0" smtClean="0">
                          <a:effectLst/>
                          <a:latin typeface="微軟正黑體" panose="020B0604030504040204" pitchFamily="34" charset="-120"/>
                          <a:ea typeface="微軟正黑體" panose="020B0604030504040204" pitchFamily="34" charset="-120"/>
                        </a:rPr>
                        <a:t>英語系</a:t>
                      </a:r>
                    </a:p>
                    <a:p>
                      <a:pPr algn="l">
                        <a:spcAft>
                          <a:spcPts val="0"/>
                        </a:spcAft>
                      </a:pPr>
                      <a:r>
                        <a:rPr lang="en-US" altLang="zh-TW" sz="1800" kern="100" dirty="0" smtClean="0">
                          <a:effectLst/>
                          <a:latin typeface="微軟正黑體" panose="020B0604030504040204" pitchFamily="34" charset="-120"/>
                          <a:ea typeface="微軟正黑體" panose="020B0604030504040204" pitchFamily="34" charset="-120"/>
                        </a:rPr>
                        <a:t> □</a:t>
                      </a:r>
                      <a:r>
                        <a:rPr lang="zh-TW" altLang="zh-TW" sz="1800" kern="100" dirty="0" smtClean="0">
                          <a:effectLst/>
                          <a:latin typeface="微軟正黑體" panose="020B0604030504040204" pitchFamily="34" charset="-120"/>
                          <a:ea typeface="微軟正黑體" panose="020B0604030504040204" pitchFamily="34" charset="-120"/>
                        </a:rPr>
                        <a:t>非英語系</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spcAft>
                          <a:spcPts val="0"/>
                        </a:spcAft>
                      </a:pPr>
                      <a:r>
                        <a:rPr lang="en-US" altLang="zh-TW" sz="1800" kern="100" smtClean="0">
                          <a:effectLst/>
                          <a:latin typeface="微軟正黑體" panose="020B0604030504040204" pitchFamily="34" charset="-120"/>
                          <a:ea typeface="微軟正黑體" panose="020B0604030504040204" pitchFamily="34" charset="-120"/>
                        </a:rPr>
                        <a:t>□</a:t>
                      </a:r>
                      <a:r>
                        <a:rPr lang="zh-TW" altLang="en-US" sz="1800" kern="100" smtClean="0">
                          <a:effectLst/>
                          <a:latin typeface="微軟正黑體" panose="020B0604030504040204" pitchFamily="34" charset="-120"/>
                          <a:ea typeface="微軟正黑體" panose="020B0604030504040204" pitchFamily="34" charset="-120"/>
                        </a:rPr>
                        <a:t>是</a:t>
                      </a:r>
                      <a:endParaRPr lang="zh-TW" altLang="zh-TW" sz="1800" kern="10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smtClean="0">
                          <a:effectLst/>
                          <a:latin typeface="微軟正黑體" panose="020B0604030504040204" pitchFamily="34" charset="-120"/>
                          <a:ea typeface="微軟正黑體" panose="020B0604030504040204" pitchFamily="34" charset="-120"/>
                        </a:rPr>
                        <a:t>□</a:t>
                      </a:r>
                      <a:r>
                        <a:rPr lang="zh-TW" altLang="en-US" sz="1800" kern="100" smtClean="0">
                          <a:effectLst/>
                          <a:latin typeface="微軟正黑體" panose="020B0604030504040204" pitchFamily="34" charset="-120"/>
                          <a:ea typeface="微軟正黑體" panose="020B0604030504040204" pitchFamily="34" charset="-120"/>
                        </a:rPr>
                        <a:t>否</a:t>
                      </a:r>
                      <a:endParaRPr lang="zh-TW" altLang="zh-TW" sz="1800" kern="100" smtClean="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r h="411480">
                <a:tc vMerge="1">
                  <a:txBody>
                    <a:bodyPr/>
                    <a:lstStyle/>
                    <a:p>
                      <a:endParaRPr lang="zh-TW" altLang="en-US"/>
                    </a:p>
                  </a:txBody>
                  <a:tcPr/>
                </a:tc>
                <a:tc vMerge="1">
                  <a:txBody>
                    <a:bodyPr/>
                    <a:lstStyle/>
                    <a:p>
                      <a:endParaRPr lang="zh-TW" altLang="en-US"/>
                    </a:p>
                  </a:txBody>
                  <a:tcPr/>
                </a:tc>
                <a:tc vMerge="1">
                  <a:txBody>
                    <a:bodyPr/>
                    <a:lstStyle/>
                    <a:p>
                      <a:endParaRPr lang="zh-TW" altLang="en-US" dirty="0"/>
                    </a:p>
                  </a:txBody>
                  <a:tcPr/>
                </a:tc>
                <a:tc vMerge="1">
                  <a:txBody>
                    <a:bodyPr/>
                    <a:lstStyle/>
                    <a:p>
                      <a:endParaRPr lang="zh-TW" altLang="en-US" dirty="0"/>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05577194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140</a:t>
            </a:fld>
            <a:endParaRPr lang="en-US" dirty="0"/>
          </a:p>
        </p:txBody>
      </p:sp>
      <p:sp>
        <p:nvSpPr>
          <p:cNvPr id="13" name="矩形 15"/>
          <p:cNvSpPr>
            <a:spLocks noChangeArrowheads="1"/>
          </p:cNvSpPr>
          <p:nvPr/>
        </p:nvSpPr>
        <p:spPr bwMode="auto">
          <a:xfrm>
            <a:off x="941406" y="3055919"/>
            <a:ext cx="1092674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應屆畢業生通過學校</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自訂門檻</a:t>
            </a:r>
            <a:r>
              <a:rPr kumimoji="0" lang="zh-TW" altLang="en-US" sz="2400" b="1" dirty="0">
                <a:solidFill>
                  <a:srgbClr val="FF0000"/>
                </a:solidFill>
                <a:latin typeface="微軟正黑體" panose="020B0604030504040204" pitchFamily="34" charset="-120"/>
                <a:ea typeface="微軟正黑體" panose="020B0604030504040204" pitchFamily="34" charset="-120"/>
              </a:rPr>
              <a:t>人數</a:t>
            </a:r>
          </a:p>
          <a:p>
            <a:pPr marL="342900" indent="-34290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應屆畢業生通過學校</a:t>
            </a:r>
            <a:r>
              <a:rPr lang="zh-TW" altLang="en-US" sz="2400" dirty="0" smtClean="0">
                <a:latin typeface="微軟正黑體" panose="020B0604030504040204" pitchFamily="34" charset="-120"/>
                <a:ea typeface="微軟正黑體" panose="020B0604030504040204" pitchFamily="34" charset="-120"/>
              </a:rPr>
              <a:t>自訂門檻人數，以</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男</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女</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分別</a:t>
            </a:r>
            <a:r>
              <a:rPr lang="zh-TW" altLang="en-US" sz="2400" dirty="0">
                <a:latin typeface="微軟正黑體" panose="020B0604030504040204" pitchFamily="34" charset="-120"/>
                <a:ea typeface="微軟正黑體" panose="020B0604030504040204" pitchFamily="34" charset="-120"/>
              </a:rPr>
              <a:t>列計。</a:t>
            </a:r>
            <a:r>
              <a:rPr lang="en-US" altLang="zh-TW" sz="1600" dirty="0" smtClean="0">
                <a:latin typeface="微軟正黑體" panose="020B0604030504040204" pitchFamily="34" charset="-120"/>
                <a:ea typeface="微軟正黑體" panose="020B0604030504040204" pitchFamily="34" charset="-120"/>
              </a:rPr>
              <a:t>	</a:t>
            </a:r>
          </a:p>
          <a:p>
            <a:pPr eaLnBrk="1" hangingPunct="1">
              <a:lnSpc>
                <a:spcPct val="150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　</a:t>
            </a:r>
            <a:endParaRPr lang="en-US" altLang="zh-TW" sz="16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7" y="400050"/>
            <a:ext cx="7932463" cy="1600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15-7</a:t>
            </a:r>
            <a:r>
              <a:rPr lang="zh-TW" altLang="en-US" sz="3000" dirty="0" smtClean="0">
                <a:solidFill>
                  <a:schemeClr val="tx1"/>
                </a:solidFill>
                <a:latin typeface="微軟正黑體" panose="020B0604030504040204" pitchFamily="34" charset="-120"/>
                <a:ea typeface="微軟正黑體" panose="020B0604030504040204" pitchFamily="34" charset="-120"/>
              </a:rPr>
              <a:t>各</a:t>
            </a:r>
            <a:r>
              <a:rPr lang="zh-TW" altLang="en-US" sz="3000" dirty="0">
                <a:solidFill>
                  <a:schemeClr val="tx1"/>
                </a:solidFill>
                <a:latin typeface="微軟正黑體" panose="020B0604030504040204" pitchFamily="34" charset="-120"/>
                <a:ea typeface="微軟正黑體" panose="020B0604030504040204" pitchFamily="34" charset="-120"/>
              </a:rPr>
              <a:t>系學校自訂</a:t>
            </a:r>
            <a:r>
              <a:rPr lang="zh-TW" altLang="en-US" sz="3000" dirty="0" smtClean="0">
                <a:solidFill>
                  <a:schemeClr val="tx1"/>
                </a:solidFill>
                <a:latin typeface="微軟正黑體" panose="020B0604030504040204" pitchFamily="34" charset="-120"/>
                <a:ea typeface="微軟正黑體" panose="020B0604030504040204" pitchFamily="34" charset="-120"/>
              </a:rPr>
              <a:t>英語</a:t>
            </a:r>
            <a:r>
              <a:rPr lang="zh-TW" altLang="en-US" sz="3000" dirty="0">
                <a:solidFill>
                  <a:schemeClr val="tx1"/>
                </a:solidFill>
                <a:latin typeface="微軟正黑體" panose="020B0604030504040204" pitchFamily="34" charset="-120"/>
                <a:ea typeface="微軟正黑體" panose="020B0604030504040204" pitchFamily="34" charset="-120"/>
              </a:rPr>
              <a:t>能力畢業門檻通過人數資料表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1617447311"/>
              </p:ext>
            </p:extLst>
          </p:nvPr>
        </p:nvGraphicFramePr>
        <p:xfrm>
          <a:off x="326999" y="1261078"/>
          <a:ext cx="11538005" cy="1604042"/>
        </p:xfrm>
        <a:graphic>
          <a:graphicData uri="http://schemas.openxmlformats.org/drawingml/2006/table">
            <a:tbl>
              <a:tblPr>
                <a:tableStyleId>{5940675A-B579-460E-94D1-54222C63F5DA}</a:tableStyleId>
              </a:tblPr>
              <a:tblGrid>
                <a:gridCol w="342800">
                  <a:extLst>
                    <a:ext uri="{9D8B030D-6E8A-4147-A177-3AD203B41FA5}">
                      <a16:colId xmlns:a16="http://schemas.microsoft.com/office/drawing/2014/main" xmlns="" val="20000"/>
                    </a:ext>
                  </a:extLst>
                </a:gridCol>
                <a:gridCol w="272928">
                  <a:extLst>
                    <a:ext uri="{9D8B030D-6E8A-4147-A177-3AD203B41FA5}">
                      <a16:colId xmlns:a16="http://schemas.microsoft.com/office/drawing/2014/main" xmlns="" val="20001"/>
                    </a:ext>
                  </a:extLst>
                </a:gridCol>
                <a:gridCol w="1279773">
                  <a:extLst>
                    <a:ext uri="{9D8B030D-6E8A-4147-A177-3AD203B41FA5}">
                      <a16:colId xmlns:a16="http://schemas.microsoft.com/office/drawing/2014/main" xmlns="" val="20002"/>
                    </a:ext>
                  </a:extLst>
                </a:gridCol>
                <a:gridCol w="13208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422400">
                  <a:extLst>
                    <a:ext uri="{9D8B030D-6E8A-4147-A177-3AD203B41FA5}">
                      <a16:colId xmlns:a16="http://schemas.microsoft.com/office/drawing/2014/main" xmlns="" val="20005"/>
                    </a:ext>
                  </a:extLst>
                </a:gridCol>
                <a:gridCol w="546100">
                  <a:extLst>
                    <a:ext uri="{9D8B030D-6E8A-4147-A177-3AD203B41FA5}">
                      <a16:colId xmlns:a16="http://schemas.microsoft.com/office/drawing/2014/main" xmlns="" val="20006"/>
                    </a:ext>
                  </a:extLst>
                </a:gridCol>
                <a:gridCol w="520700">
                  <a:extLst>
                    <a:ext uri="{9D8B030D-6E8A-4147-A177-3AD203B41FA5}">
                      <a16:colId xmlns:a16="http://schemas.microsoft.com/office/drawing/2014/main" xmlns="" val="20007"/>
                    </a:ext>
                  </a:extLst>
                </a:gridCol>
                <a:gridCol w="397142">
                  <a:extLst>
                    <a:ext uri="{9D8B030D-6E8A-4147-A177-3AD203B41FA5}">
                      <a16:colId xmlns:a16="http://schemas.microsoft.com/office/drawing/2014/main" xmlns="" val="20008"/>
                    </a:ext>
                  </a:extLst>
                </a:gridCol>
                <a:gridCol w="397142">
                  <a:extLst>
                    <a:ext uri="{9D8B030D-6E8A-4147-A177-3AD203B41FA5}">
                      <a16:colId xmlns:a16="http://schemas.microsoft.com/office/drawing/2014/main" xmlns="" val="20009"/>
                    </a:ext>
                  </a:extLst>
                </a:gridCol>
                <a:gridCol w="397142">
                  <a:extLst>
                    <a:ext uri="{9D8B030D-6E8A-4147-A177-3AD203B41FA5}">
                      <a16:colId xmlns:a16="http://schemas.microsoft.com/office/drawing/2014/main" xmlns="" val="20010"/>
                    </a:ext>
                  </a:extLst>
                </a:gridCol>
                <a:gridCol w="397142">
                  <a:extLst>
                    <a:ext uri="{9D8B030D-6E8A-4147-A177-3AD203B41FA5}">
                      <a16:colId xmlns:a16="http://schemas.microsoft.com/office/drawing/2014/main" xmlns="" val="20011"/>
                    </a:ext>
                  </a:extLst>
                </a:gridCol>
                <a:gridCol w="397142">
                  <a:extLst>
                    <a:ext uri="{9D8B030D-6E8A-4147-A177-3AD203B41FA5}">
                      <a16:colId xmlns:a16="http://schemas.microsoft.com/office/drawing/2014/main" xmlns="" val="20012"/>
                    </a:ext>
                  </a:extLst>
                </a:gridCol>
                <a:gridCol w="397142">
                  <a:extLst>
                    <a:ext uri="{9D8B030D-6E8A-4147-A177-3AD203B41FA5}">
                      <a16:colId xmlns:a16="http://schemas.microsoft.com/office/drawing/2014/main" xmlns="" val="20013"/>
                    </a:ext>
                  </a:extLst>
                </a:gridCol>
                <a:gridCol w="397142">
                  <a:extLst>
                    <a:ext uri="{9D8B030D-6E8A-4147-A177-3AD203B41FA5}">
                      <a16:colId xmlns:a16="http://schemas.microsoft.com/office/drawing/2014/main" xmlns="" val="20014"/>
                    </a:ext>
                  </a:extLst>
                </a:gridCol>
                <a:gridCol w="397142">
                  <a:extLst>
                    <a:ext uri="{9D8B030D-6E8A-4147-A177-3AD203B41FA5}">
                      <a16:colId xmlns:a16="http://schemas.microsoft.com/office/drawing/2014/main" xmlns="" val="20015"/>
                    </a:ext>
                  </a:extLst>
                </a:gridCol>
                <a:gridCol w="397142">
                  <a:extLst>
                    <a:ext uri="{9D8B030D-6E8A-4147-A177-3AD203B41FA5}">
                      <a16:colId xmlns:a16="http://schemas.microsoft.com/office/drawing/2014/main" xmlns="" val="20016"/>
                    </a:ext>
                  </a:extLst>
                </a:gridCol>
                <a:gridCol w="397142">
                  <a:extLst>
                    <a:ext uri="{9D8B030D-6E8A-4147-A177-3AD203B41FA5}">
                      <a16:colId xmlns:a16="http://schemas.microsoft.com/office/drawing/2014/main" xmlns="" val="20017"/>
                    </a:ext>
                  </a:extLst>
                </a:gridCol>
                <a:gridCol w="397142">
                  <a:extLst>
                    <a:ext uri="{9D8B030D-6E8A-4147-A177-3AD203B41FA5}">
                      <a16:colId xmlns:a16="http://schemas.microsoft.com/office/drawing/2014/main" xmlns="" val="20018"/>
                    </a:ext>
                  </a:extLst>
                </a:gridCol>
                <a:gridCol w="397142">
                  <a:extLst>
                    <a:ext uri="{9D8B030D-6E8A-4147-A177-3AD203B41FA5}">
                      <a16:colId xmlns:a16="http://schemas.microsoft.com/office/drawing/2014/main" xmlns="" val="20019"/>
                    </a:ext>
                  </a:extLst>
                </a:gridCol>
              </a:tblGrid>
              <a:tr h="643922">
                <a:tc row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79" marR="17779" marT="0" marB="0" anchor="ctr"/>
                </a:tc>
                <a:tc row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系所</a:t>
                      </a:r>
                    </a:p>
                  </a:txBody>
                  <a:tcPr marL="17779" marR="17779" marT="0" marB="0" anchor="ctr">
                    <a:lnR w="12700" cap="flat" cmpd="sng" algn="ctr">
                      <a:solidFill>
                        <a:schemeClr val="tx1"/>
                      </a:solidFill>
                      <a:prstDash val="solid"/>
                      <a:round/>
                      <a:headEnd type="none" w="med" len="med"/>
                      <a:tailEnd type="none" w="med" len="med"/>
                    </a:ln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smtClean="0">
                          <a:effectLst/>
                          <a:latin typeface="微軟正黑體" panose="020B0604030504040204" pitchFamily="34" charset="-120"/>
                          <a:ea typeface="微軟正黑體" panose="020B0604030504040204" pitchFamily="34" charset="-120"/>
                        </a:rPr>
                        <a:t>系所類別</a:t>
                      </a: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是否自訂英檢畢業門檻</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a:t>
                      </a:r>
                      <a:r>
                        <a:rPr lang="zh-TW" sz="1800" kern="100" dirty="0" smtClean="0">
                          <a:effectLst/>
                          <a:latin typeface="微軟正黑體" panose="020B0604030504040204" pitchFamily="34" charset="-120"/>
                          <a:ea typeface="微軟正黑體" panose="020B0604030504040204" pitchFamily="34" charset="-120"/>
                        </a:rPr>
                        <a:t>畢業</a:t>
                      </a:r>
                      <a:r>
                        <a:rPr lang="zh-TW" sz="1800" kern="100" dirty="0">
                          <a:effectLst/>
                          <a:latin typeface="微軟正黑體" panose="020B0604030504040204" pitchFamily="34" charset="-120"/>
                          <a:ea typeface="微軟正黑體" panose="020B0604030504040204" pitchFamily="34" charset="-120"/>
                        </a:rPr>
                        <a:t>條件門檻</a:t>
                      </a: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未通過自訂英語畢業門檻之補救措施</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應屆畢業生通過學校自訂門檻人數</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3" hMerge="1">
                  <a:txBody>
                    <a:bodyPr/>
                    <a:lstStyle/>
                    <a:p>
                      <a:endParaRPr lang="zh-TW" altLang="en-US"/>
                    </a:p>
                  </a:txBody>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A2</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B1</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B2</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656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137160">
                <a:tc vMerge="1">
                  <a:txBody>
                    <a:bodyPr/>
                    <a:lstStyle/>
                    <a:p>
                      <a:endParaRPr lang="zh-TW" altLang="en-US"/>
                    </a:p>
                  </a:txBody>
                  <a:tcPr/>
                </a:tc>
                <a:tc vMerge="1">
                  <a:txBody>
                    <a:bodyPr/>
                    <a:lstStyle/>
                    <a:p>
                      <a:endParaRPr lang="zh-TW" altLang="en-US"/>
                    </a:p>
                  </a:txBody>
                  <a:tcPr/>
                </a:tc>
                <a:tc rowSpan="2">
                  <a:txBody>
                    <a:bodyPr/>
                    <a:lstStyle/>
                    <a:p>
                      <a:pPr algn="l">
                        <a:spcAft>
                          <a:spcPts val="0"/>
                        </a:spcAft>
                      </a:pPr>
                      <a:r>
                        <a:rPr lang="en-US" altLang="zh-TW" sz="1800" kern="100" dirty="0" smtClean="0">
                          <a:effectLst/>
                          <a:latin typeface="微軟正黑體" panose="020B0604030504040204" pitchFamily="34" charset="-120"/>
                          <a:ea typeface="微軟正黑體" panose="020B0604030504040204" pitchFamily="34" charset="-120"/>
                        </a:rPr>
                        <a:t> □</a:t>
                      </a:r>
                      <a:r>
                        <a:rPr lang="zh-TW" altLang="zh-TW" sz="1800" kern="100" dirty="0" smtClean="0">
                          <a:effectLst/>
                          <a:latin typeface="微軟正黑體" panose="020B0604030504040204" pitchFamily="34" charset="-120"/>
                          <a:ea typeface="微軟正黑體" panose="020B0604030504040204" pitchFamily="34" charset="-120"/>
                        </a:rPr>
                        <a:t>英語系</a:t>
                      </a:r>
                    </a:p>
                    <a:p>
                      <a:pPr algn="l">
                        <a:spcAft>
                          <a:spcPts val="0"/>
                        </a:spcAft>
                      </a:pPr>
                      <a:r>
                        <a:rPr lang="en-US" altLang="zh-TW" sz="1800" kern="100" dirty="0" smtClean="0">
                          <a:effectLst/>
                          <a:latin typeface="微軟正黑體" panose="020B0604030504040204" pitchFamily="34" charset="-120"/>
                          <a:ea typeface="微軟正黑體" panose="020B0604030504040204" pitchFamily="34" charset="-120"/>
                        </a:rPr>
                        <a:t> □</a:t>
                      </a:r>
                      <a:r>
                        <a:rPr lang="zh-TW" altLang="zh-TW" sz="1800" kern="100" dirty="0" smtClean="0">
                          <a:effectLst/>
                          <a:latin typeface="微軟正黑體" panose="020B0604030504040204" pitchFamily="34" charset="-120"/>
                          <a:ea typeface="微軟正黑體" panose="020B0604030504040204" pitchFamily="34" charset="-120"/>
                        </a:rPr>
                        <a:t>非英語系</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spcAft>
                          <a:spcPts val="0"/>
                        </a:spcAft>
                      </a:pPr>
                      <a:r>
                        <a:rPr lang="en-US" altLang="zh-TW" sz="1800" kern="100" smtClean="0">
                          <a:effectLst/>
                          <a:latin typeface="微軟正黑體" panose="020B0604030504040204" pitchFamily="34" charset="-120"/>
                          <a:ea typeface="微軟正黑體" panose="020B0604030504040204" pitchFamily="34" charset="-120"/>
                        </a:rPr>
                        <a:t>□</a:t>
                      </a:r>
                      <a:r>
                        <a:rPr lang="zh-TW" altLang="en-US" sz="1800" kern="100" smtClean="0">
                          <a:effectLst/>
                          <a:latin typeface="微軟正黑體" panose="020B0604030504040204" pitchFamily="34" charset="-120"/>
                          <a:ea typeface="微軟正黑體" panose="020B0604030504040204" pitchFamily="34" charset="-120"/>
                        </a:rPr>
                        <a:t>是</a:t>
                      </a:r>
                      <a:endParaRPr lang="zh-TW" altLang="zh-TW" sz="1800" kern="10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smtClean="0">
                          <a:effectLst/>
                          <a:latin typeface="微軟正黑體" panose="020B0604030504040204" pitchFamily="34" charset="-120"/>
                          <a:ea typeface="微軟正黑體" panose="020B0604030504040204" pitchFamily="34" charset="-120"/>
                        </a:rPr>
                        <a:t>□</a:t>
                      </a:r>
                      <a:r>
                        <a:rPr lang="zh-TW" altLang="en-US" sz="1800" kern="100" smtClean="0">
                          <a:effectLst/>
                          <a:latin typeface="微軟正黑體" panose="020B0604030504040204" pitchFamily="34" charset="-120"/>
                          <a:ea typeface="微軟正黑體" panose="020B0604030504040204" pitchFamily="34" charset="-120"/>
                        </a:rPr>
                        <a:t>否</a:t>
                      </a:r>
                      <a:endParaRPr lang="zh-TW" altLang="zh-TW" sz="1800" kern="100" smtClean="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r h="411480">
                <a:tc vMerge="1">
                  <a:txBody>
                    <a:bodyPr/>
                    <a:lstStyle/>
                    <a:p>
                      <a:endParaRPr lang="zh-TW" altLang="en-US"/>
                    </a:p>
                  </a:txBody>
                  <a:tcPr/>
                </a:tc>
                <a:tc vMerge="1">
                  <a:txBody>
                    <a:bodyPr/>
                    <a:lstStyle/>
                    <a:p>
                      <a:endParaRPr lang="zh-TW" altLang="en-US"/>
                    </a:p>
                  </a:txBody>
                  <a:tcPr/>
                </a:tc>
                <a:tc vMerge="1">
                  <a:txBody>
                    <a:bodyPr/>
                    <a:lstStyle/>
                    <a:p>
                      <a:endParaRPr lang="zh-TW" altLang="en-US" dirty="0"/>
                    </a:p>
                  </a:txBody>
                  <a:tcPr/>
                </a:tc>
                <a:tc vMerge="1">
                  <a:txBody>
                    <a:bodyPr/>
                    <a:lstStyle/>
                    <a:p>
                      <a:endParaRPr lang="zh-TW" altLang="en-US" dirty="0"/>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4561631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141</a:t>
            </a:fld>
            <a:endParaRPr lang="en-US" dirty="0"/>
          </a:p>
        </p:txBody>
      </p:sp>
      <p:sp>
        <p:nvSpPr>
          <p:cNvPr id="13" name="矩形 15"/>
          <p:cNvSpPr>
            <a:spLocks noChangeArrowheads="1"/>
          </p:cNvSpPr>
          <p:nvPr/>
        </p:nvSpPr>
        <p:spPr bwMode="auto">
          <a:xfrm>
            <a:off x="941406" y="3055919"/>
            <a:ext cx="1092674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英</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檢等級相當</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CEF A2</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B1</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B2</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以上</a:t>
            </a:r>
            <a:endParaRPr kumimoji="0"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輸入英檢</a:t>
            </a:r>
            <a:r>
              <a:rPr lang="zh-TW" altLang="en-US" sz="2400" dirty="0" smtClean="0">
                <a:latin typeface="微軟正黑體" panose="020B0604030504040204" pitchFamily="34" charset="-120"/>
                <a:ea typeface="微軟正黑體" panose="020B0604030504040204" pitchFamily="34" charset="-120"/>
              </a:rPr>
              <a:t>等級分別相當</a:t>
            </a:r>
            <a:r>
              <a:rPr lang="en-US" altLang="zh-TW" sz="2400" dirty="0">
                <a:latin typeface="微軟正黑體" panose="020B0604030504040204" pitchFamily="34" charset="-120"/>
                <a:ea typeface="微軟正黑體" panose="020B0604030504040204" pitchFamily="34" charset="-120"/>
              </a:rPr>
              <a:t>CEF </a:t>
            </a:r>
            <a:r>
              <a:rPr lang="en-US" altLang="zh-TW" sz="2400" dirty="0" smtClean="0">
                <a:latin typeface="微軟正黑體" panose="020B0604030504040204" pitchFamily="34" charset="-120"/>
                <a:ea typeface="微軟正黑體" panose="020B0604030504040204" pitchFamily="34" charset="-120"/>
              </a:rPr>
              <a:t>A2</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CEF</a:t>
            </a:r>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B1</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CEF</a:t>
            </a:r>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B2</a:t>
            </a:r>
            <a:r>
              <a:rPr lang="zh-TW" altLang="en-US" sz="2400" dirty="0">
                <a:latin typeface="微軟正黑體" panose="020B0604030504040204" pitchFamily="34" charset="-120"/>
                <a:ea typeface="微軟正黑體" panose="020B0604030504040204" pitchFamily="34" charset="-120"/>
              </a:rPr>
              <a:t>以上</a:t>
            </a:r>
            <a:r>
              <a:rPr lang="zh-TW" altLang="en-US" sz="2400" dirty="0" smtClean="0">
                <a:latin typeface="微軟正黑體" panose="020B0604030504040204" pitchFamily="34" charset="-120"/>
                <a:ea typeface="微軟正黑體" panose="020B0604030504040204" pitchFamily="34" charset="-120"/>
              </a:rPr>
              <a:t>之</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zh-TW" altLang="en-US"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在</a:t>
            </a:r>
            <a:r>
              <a:rPr lang="zh-TW" altLang="en-US" sz="2400" dirty="0">
                <a:latin typeface="微軟正黑體" panose="020B0604030504040204" pitchFamily="34" charset="-120"/>
                <a:ea typeface="微軟正黑體" panose="020B0604030504040204" pitchFamily="34" charset="-120"/>
              </a:rPr>
              <a:t>校</a:t>
            </a:r>
            <a:r>
              <a:rPr lang="zh-TW" altLang="en-US" sz="2400" dirty="0" smtClean="0">
                <a:latin typeface="微軟正黑體" panose="020B0604030504040204" pitchFamily="34" charset="-120"/>
                <a:ea typeface="微軟正黑體" panose="020B0604030504040204" pitchFamily="34" charset="-120"/>
              </a:rPr>
              <a:t>生</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應屆畢業生</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人數，以</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男</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女</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分別</a:t>
            </a:r>
            <a:r>
              <a:rPr lang="zh-TW" altLang="en-US" sz="2400" dirty="0">
                <a:latin typeface="微軟正黑體" panose="020B0604030504040204" pitchFamily="34" charset="-120"/>
                <a:ea typeface="微軟正黑體" panose="020B0604030504040204" pitchFamily="34" charset="-120"/>
              </a:rPr>
              <a:t>列計。</a:t>
            </a:r>
            <a:r>
              <a:rPr lang="en-US" altLang="zh-TW" sz="1600" dirty="0" smtClean="0">
                <a:latin typeface="微軟正黑體" panose="020B0604030504040204" pitchFamily="34" charset="-120"/>
                <a:ea typeface="微軟正黑體" panose="020B0604030504040204" pitchFamily="34" charset="-120"/>
              </a:rPr>
              <a:t>	</a:t>
            </a:r>
          </a:p>
          <a:p>
            <a:pPr eaLnBrk="1" hangingPunct="1">
              <a:lnSpc>
                <a:spcPct val="150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月因應「教育部技職司」需求預計新增本表</a:t>
            </a:r>
            <a:r>
              <a:rPr lang="en-US" altLang="zh-TW" sz="1600" dirty="0">
                <a:latin typeface="微軟正黑體" panose="020B0604030504040204" pitchFamily="34" charset="-120"/>
                <a:ea typeface="微軟正黑體" panose="020B0604030504040204" pitchFamily="34" charset="-120"/>
              </a:rPr>
              <a:t>】</a:t>
            </a:r>
          </a:p>
          <a:p>
            <a:pPr marL="342900" indent="-342900" eaLnBrk="1" hangingPunct="1">
              <a:lnSpc>
                <a:spcPct val="150000"/>
              </a:lnSpc>
              <a:spcBef>
                <a:spcPct val="0"/>
              </a:spcBef>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7" y="400050"/>
            <a:ext cx="7932463" cy="1600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15-7</a:t>
            </a:r>
            <a:r>
              <a:rPr lang="zh-TW" altLang="en-US" sz="3000" dirty="0" smtClean="0">
                <a:solidFill>
                  <a:schemeClr val="tx1"/>
                </a:solidFill>
                <a:latin typeface="微軟正黑體" panose="020B0604030504040204" pitchFamily="34" charset="-120"/>
                <a:ea typeface="微軟正黑體" panose="020B0604030504040204" pitchFamily="34" charset="-120"/>
              </a:rPr>
              <a:t>各</a:t>
            </a:r>
            <a:r>
              <a:rPr lang="zh-TW" altLang="en-US" sz="3000" dirty="0">
                <a:solidFill>
                  <a:schemeClr val="tx1"/>
                </a:solidFill>
                <a:latin typeface="微軟正黑體" panose="020B0604030504040204" pitchFamily="34" charset="-120"/>
                <a:ea typeface="微軟正黑體" panose="020B0604030504040204" pitchFamily="34" charset="-120"/>
              </a:rPr>
              <a:t>系學校自訂</a:t>
            </a:r>
            <a:r>
              <a:rPr lang="zh-TW" altLang="en-US" sz="3000" dirty="0" smtClean="0">
                <a:solidFill>
                  <a:schemeClr val="tx1"/>
                </a:solidFill>
                <a:latin typeface="微軟正黑體" panose="020B0604030504040204" pitchFamily="34" charset="-120"/>
                <a:ea typeface="微軟正黑體" panose="020B0604030504040204" pitchFamily="34" charset="-120"/>
              </a:rPr>
              <a:t>英語</a:t>
            </a:r>
            <a:r>
              <a:rPr lang="zh-TW" altLang="en-US" sz="3000" dirty="0">
                <a:solidFill>
                  <a:schemeClr val="tx1"/>
                </a:solidFill>
                <a:latin typeface="微軟正黑體" panose="020B0604030504040204" pitchFamily="34" charset="-120"/>
                <a:ea typeface="微軟正黑體" panose="020B0604030504040204" pitchFamily="34" charset="-120"/>
              </a:rPr>
              <a:t>能力畢業門檻通過人數資料表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3735217159"/>
              </p:ext>
            </p:extLst>
          </p:nvPr>
        </p:nvGraphicFramePr>
        <p:xfrm>
          <a:off x="326999" y="1261078"/>
          <a:ext cx="11538005" cy="1604042"/>
        </p:xfrm>
        <a:graphic>
          <a:graphicData uri="http://schemas.openxmlformats.org/drawingml/2006/table">
            <a:tbl>
              <a:tblPr>
                <a:tableStyleId>{5940675A-B579-460E-94D1-54222C63F5DA}</a:tableStyleId>
              </a:tblPr>
              <a:tblGrid>
                <a:gridCol w="342800">
                  <a:extLst>
                    <a:ext uri="{9D8B030D-6E8A-4147-A177-3AD203B41FA5}">
                      <a16:colId xmlns:a16="http://schemas.microsoft.com/office/drawing/2014/main" xmlns="" val="20000"/>
                    </a:ext>
                  </a:extLst>
                </a:gridCol>
                <a:gridCol w="272928">
                  <a:extLst>
                    <a:ext uri="{9D8B030D-6E8A-4147-A177-3AD203B41FA5}">
                      <a16:colId xmlns:a16="http://schemas.microsoft.com/office/drawing/2014/main" xmlns="" val="20001"/>
                    </a:ext>
                  </a:extLst>
                </a:gridCol>
                <a:gridCol w="1279773">
                  <a:extLst>
                    <a:ext uri="{9D8B030D-6E8A-4147-A177-3AD203B41FA5}">
                      <a16:colId xmlns:a16="http://schemas.microsoft.com/office/drawing/2014/main" xmlns="" val="20002"/>
                    </a:ext>
                  </a:extLst>
                </a:gridCol>
                <a:gridCol w="13208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422400">
                  <a:extLst>
                    <a:ext uri="{9D8B030D-6E8A-4147-A177-3AD203B41FA5}">
                      <a16:colId xmlns:a16="http://schemas.microsoft.com/office/drawing/2014/main" xmlns="" val="20005"/>
                    </a:ext>
                  </a:extLst>
                </a:gridCol>
                <a:gridCol w="546100">
                  <a:extLst>
                    <a:ext uri="{9D8B030D-6E8A-4147-A177-3AD203B41FA5}">
                      <a16:colId xmlns:a16="http://schemas.microsoft.com/office/drawing/2014/main" xmlns="" val="20006"/>
                    </a:ext>
                  </a:extLst>
                </a:gridCol>
                <a:gridCol w="520700">
                  <a:extLst>
                    <a:ext uri="{9D8B030D-6E8A-4147-A177-3AD203B41FA5}">
                      <a16:colId xmlns:a16="http://schemas.microsoft.com/office/drawing/2014/main" xmlns="" val="20007"/>
                    </a:ext>
                  </a:extLst>
                </a:gridCol>
                <a:gridCol w="397142">
                  <a:extLst>
                    <a:ext uri="{9D8B030D-6E8A-4147-A177-3AD203B41FA5}">
                      <a16:colId xmlns:a16="http://schemas.microsoft.com/office/drawing/2014/main" xmlns="" val="20008"/>
                    </a:ext>
                  </a:extLst>
                </a:gridCol>
                <a:gridCol w="397142">
                  <a:extLst>
                    <a:ext uri="{9D8B030D-6E8A-4147-A177-3AD203B41FA5}">
                      <a16:colId xmlns:a16="http://schemas.microsoft.com/office/drawing/2014/main" xmlns="" val="20009"/>
                    </a:ext>
                  </a:extLst>
                </a:gridCol>
                <a:gridCol w="397142">
                  <a:extLst>
                    <a:ext uri="{9D8B030D-6E8A-4147-A177-3AD203B41FA5}">
                      <a16:colId xmlns:a16="http://schemas.microsoft.com/office/drawing/2014/main" xmlns="" val="20010"/>
                    </a:ext>
                  </a:extLst>
                </a:gridCol>
                <a:gridCol w="397142">
                  <a:extLst>
                    <a:ext uri="{9D8B030D-6E8A-4147-A177-3AD203B41FA5}">
                      <a16:colId xmlns:a16="http://schemas.microsoft.com/office/drawing/2014/main" xmlns="" val="20011"/>
                    </a:ext>
                  </a:extLst>
                </a:gridCol>
                <a:gridCol w="397142">
                  <a:extLst>
                    <a:ext uri="{9D8B030D-6E8A-4147-A177-3AD203B41FA5}">
                      <a16:colId xmlns:a16="http://schemas.microsoft.com/office/drawing/2014/main" xmlns="" val="20012"/>
                    </a:ext>
                  </a:extLst>
                </a:gridCol>
                <a:gridCol w="397142">
                  <a:extLst>
                    <a:ext uri="{9D8B030D-6E8A-4147-A177-3AD203B41FA5}">
                      <a16:colId xmlns:a16="http://schemas.microsoft.com/office/drawing/2014/main" xmlns="" val="20013"/>
                    </a:ext>
                  </a:extLst>
                </a:gridCol>
                <a:gridCol w="397142">
                  <a:extLst>
                    <a:ext uri="{9D8B030D-6E8A-4147-A177-3AD203B41FA5}">
                      <a16:colId xmlns:a16="http://schemas.microsoft.com/office/drawing/2014/main" xmlns="" val="20014"/>
                    </a:ext>
                  </a:extLst>
                </a:gridCol>
                <a:gridCol w="397142">
                  <a:extLst>
                    <a:ext uri="{9D8B030D-6E8A-4147-A177-3AD203B41FA5}">
                      <a16:colId xmlns:a16="http://schemas.microsoft.com/office/drawing/2014/main" xmlns="" val="20015"/>
                    </a:ext>
                  </a:extLst>
                </a:gridCol>
                <a:gridCol w="397142">
                  <a:extLst>
                    <a:ext uri="{9D8B030D-6E8A-4147-A177-3AD203B41FA5}">
                      <a16:colId xmlns:a16="http://schemas.microsoft.com/office/drawing/2014/main" xmlns="" val="20016"/>
                    </a:ext>
                  </a:extLst>
                </a:gridCol>
                <a:gridCol w="397142">
                  <a:extLst>
                    <a:ext uri="{9D8B030D-6E8A-4147-A177-3AD203B41FA5}">
                      <a16:colId xmlns:a16="http://schemas.microsoft.com/office/drawing/2014/main" xmlns="" val="20017"/>
                    </a:ext>
                  </a:extLst>
                </a:gridCol>
                <a:gridCol w="397142">
                  <a:extLst>
                    <a:ext uri="{9D8B030D-6E8A-4147-A177-3AD203B41FA5}">
                      <a16:colId xmlns:a16="http://schemas.microsoft.com/office/drawing/2014/main" xmlns="" val="20018"/>
                    </a:ext>
                  </a:extLst>
                </a:gridCol>
                <a:gridCol w="397142">
                  <a:extLst>
                    <a:ext uri="{9D8B030D-6E8A-4147-A177-3AD203B41FA5}">
                      <a16:colId xmlns:a16="http://schemas.microsoft.com/office/drawing/2014/main" xmlns="" val="20019"/>
                    </a:ext>
                  </a:extLst>
                </a:gridCol>
              </a:tblGrid>
              <a:tr h="643922">
                <a:tc row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學年度</a:t>
                      </a:r>
                    </a:p>
                  </a:txBody>
                  <a:tcPr marL="17779" marR="17779" marT="0" marB="0" anchor="ctr"/>
                </a:tc>
                <a:tc row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系所</a:t>
                      </a:r>
                    </a:p>
                  </a:txBody>
                  <a:tcPr marL="17779" marR="17779" marT="0" marB="0" anchor="ctr">
                    <a:lnR w="12700" cap="flat" cmpd="sng" algn="ctr">
                      <a:solidFill>
                        <a:schemeClr val="tx1"/>
                      </a:solidFill>
                      <a:prstDash val="solid"/>
                      <a:round/>
                      <a:headEnd type="none" w="med" len="med"/>
                      <a:tailEnd type="none" w="med" len="med"/>
                    </a:ln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smtClean="0">
                          <a:effectLst/>
                          <a:latin typeface="微軟正黑體" panose="020B0604030504040204" pitchFamily="34" charset="-120"/>
                          <a:ea typeface="微軟正黑體" panose="020B0604030504040204" pitchFamily="34" charset="-120"/>
                        </a:rPr>
                        <a:t>系所類別</a:t>
                      </a: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是否自訂英檢畢業門檻</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a:t>
                      </a:r>
                      <a:r>
                        <a:rPr lang="zh-TW" sz="1800" kern="100" dirty="0" smtClean="0">
                          <a:effectLst/>
                          <a:latin typeface="微軟正黑體" panose="020B0604030504040204" pitchFamily="34" charset="-120"/>
                          <a:ea typeface="微軟正黑體" panose="020B0604030504040204" pitchFamily="34" charset="-120"/>
                        </a:rPr>
                        <a:t>畢業</a:t>
                      </a:r>
                      <a:r>
                        <a:rPr lang="zh-TW" sz="1800" kern="100" dirty="0">
                          <a:effectLst/>
                          <a:latin typeface="微軟正黑體" panose="020B0604030504040204" pitchFamily="34" charset="-120"/>
                          <a:ea typeface="微軟正黑體" panose="020B0604030504040204" pitchFamily="34" charset="-120"/>
                        </a:rPr>
                        <a:t>條件門檻</a:t>
                      </a: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anose="020B0604030504040204" pitchFamily="34" charset="-120"/>
                          <a:ea typeface="微軟正黑體" panose="020B0604030504040204" pitchFamily="34" charset="-120"/>
                        </a:rPr>
                        <a:t>未通過自訂英語畢業門檻之補救措施</a:t>
                      </a:r>
                      <a:endParaRPr lang="zh-TW" altLang="zh-TW" sz="1800" kern="100" dirty="0" smtClean="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應屆畢業生通過學校自訂門檻人數</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lang="zh-TW" altLang="en-US"/>
                    </a:p>
                  </a:txBody>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A2</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B1</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英檢等級相當</a:t>
                      </a:r>
                      <a:r>
                        <a:rPr lang="en-US" altLang="zh-TW" sz="1800" kern="100" dirty="0" smtClean="0">
                          <a:effectLst/>
                          <a:latin typeface="微軟正黑體" panose="020B0604030504040204" pitchFamily="34" charset="-120"/>
                          <a:ea typeface="微軟正黑體" panose="020B0604030504040204" pitchFamily="34" charset="-120"/>
                        </a:rPr>
                        <a:t>CEF B2</a:t>
                      </a:r>
                      <a:r>
                        <a:rPr lang="zh-TW" altLang="en-US" sz="1800" kern="100" dirty="0" smtClean="0">
                          <a:effectLst/>
                          <a:latin typeface="微軟正黑體" panose="020B0604030504040204" pitchFamily="34" charset="-120"/>
                          <a:ea typeface="微軟正黑體" panose="020B0604030504040204" pitchFamily="34" charset="-120"/>
                        </a:rPr>
                        <a:t>以上</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656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rowSpan="2" h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rowSpan="2" hMerge="1">
                  <a:txBody>
                    <a:bodyPr/>
                    <a:lstStyle/>
                    <a:p>
                      <a:endParaRPr lang="zh-TW" altLang="en-US"/>
                    </a:p>
                  </a:txBody>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在校生</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gridSpan="2">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應屆</a:t>
                      </a:r>
                      <a:endParaRPr lang="en-US" altLang="zh-TW" sz="18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畢業生</a:t>
                      </a:r>
                      <a:endParaRPr lang="zh-TW" alt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rowSpan="2"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137160">
                <a:tc vMerge="1">
                  <a:txBody>
                    <a:bodyPr/>
                    <a:lstStyle/>
                    <a:p>
                      <a:endParaRPr lang="zh-TW" altLang="en-US"/>
                    </a:p>
                  </a:txBody>
                  <a:tcPr/>
                </a:tc>
                <a:tc vMerge="1">
                  <a:txBody>
                    <a:bodyPr/>
                    <a:lstStyle/>
                    <a:p>
                      <a:endParaRPr lang="zh-TW" altLang="en-US"/>
                    </a:p>
                  </a:txBody>
                  <a:tcPr/>
                </a:tc>
                <a:tc rowSpan="2">
                  <a:txBody>
                    <a:bodyPr/>
                    <a:lstStyle/>
                    <a:p>
                      <a:pPr algn="l">
                        <a:spcAft>
                          <a:spcPts val="0"/>
                        </a:spcAft>
                      </a:pPr>
                      <a:r>
                        <a:rPr lang="en-US" altLang="zh-TW" sz="1800" kern="100" dirty="0" smtClean="0">
                          <a:effectLst/>
                          <a:latin typeface="微軟正黑體" panose="020B0604030504040204" pitchFamily="34" charset="-120"/>
                          <a:ea typeface="微軟正黑體" panose="020B0604030504040204" pitchFamily="34" charset="-120"/>
                        </a:rPr>
                        <a:t> □</a:t>
                      </a:r>
                      <a:r>
                        <a:rPr lang="zh-TW" altLang="zh-TW" sz="1800" kern="100" dirty="0" smtClean="0">
                          <a:effectLst/>
                          <a:latin typeface="微軟正黑體" panose="020B0604030504040204" pitchFamily="34" charset="-120"/>
                          <a:ea typeface="微軟正黑體" panose="020B0604030504040204" pitchFamily="34" charset="-120"/>
                        </a:rPr>
                        <a:t>英語系</a:t>
                      </a:r>
                    </a:p>
                    <a:p>
                      <a:pPr algn="l">
                        <a:spcAft>
                          <a:spcPts val="0"/>
                        </a:spcAft>
                      </a:pPr>
                      <a:r>
                        <a:rPr lang="en-US" altLang="zh-TW" sz="1800" kern="100" dirty="0" smtClean="0">
                          <a:effectLst/>
                          <a:latin typeface="微軟正黑體" panose="020B0604030504040204" pitchFamily="34" charset="-120"/>
                          <a:ea typeface="微軟正黑體" panose="020B0604030504040204" pitchFamily="34" charset="-120"/>
                        </a:rPr>
                        <a:t> □</a:t>
                      </a:r>
                      <a:r>
                        <a:rPr lang="zh-TW" altLang="zh-TW" sz="1800" kern="100" dirty="0" smtClean="0">
                          <a:effectLst/>
                          <a:latin typeface="微軟正黑體" panose="020B0604030504040204" pitchFamily="34" charset="-120"/>
                          <a:ea typeface="微軟正黑體" panose="020B0604030504040204" pitchFamily="34" charset="-120"/>
                        </a:rPr>
                        <a:t>非英語系</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spcAft>
                          <a:spcPts val="0"/>
                        </a:spcAft>
                      </a:pPr>
                      <a:r>
                        <a:rPr lang="en-US" altLang="zh-TW" sz="1800" kern="100" smtClean="0">
                          <a:effectLst/>
                          <a:latin typeface="微軟正黑體" panose="020B0604030504040204" pitchFamily="34" charset="-120"/>
                          <a:ea typeface="微軟正黑體" panose="020B0604030504040204" pitchFamily="34" charset="-120"/>
                        </a:rPr>
                        <a:t>□</a:t>
                      </a:r>
                      <a:r>
                        <a:rPr lang="zh-TW" altLang="en-US" sz="1800" kern="100" smtClean="0">
                          <a:effectLst/>
                          <a:latin typeface="微軟正黑體" panose="020B0604030504040204" pitchFamily="34" charset="-120"/>
                          <a:ea typeface="微軟正黑體" panose="020B0604030504040204" pitchFamily="34" charset="-120"/>
                        </a:rPr>
                        <a:t>是</a:t>
                      </a:r>
                      <a:endParaRPr lang="zh-TW" altLang="zh-TW" sz="1800" kern="10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800" kern="100" smtClean="0">
                          <a:effectLst/>
                          <a:latin typeface="微軟正黑體" panose="020B0604030504040204" pitchFamily="34" charset="-120"/>
                          <a:ea typeface="微軟正黑體" panose="020B0604030504040204" pitchFamily="34" charset="-120"/>
                        </a:rPr>
                        <a:t>□</a:t>
                      </a:r>
                      <a:r>
                        <a:rPr lang="zh-TW" altLang="en-US" sz="1800" kern="100" smtClean="0">
                          <a:effectLst/>
                          <a:latin typeface="微軟正黑體" panose="020B0604030504040204" pitchFamily="34" charset="-120"/>
                          <a:ea typeface="微軟正黑體" panose="020B0604030504040204" pitchFamily="34" charset="-120"/>
                        </a:rPr>
                        <a:t>否</a:t>
                      </a:r>
                      <a:endParaRPr lang="zh-TW" altLang="zh-TW" sz="1800" kern="100" smtClean="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vMerge="1">
                  <a:txBody>
                    <a:bodyPr/>
                    <a:lstStyle/>
                    <a:p>
                      <a:pPr algn="ctr">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r h="411480">
                <a:tc vMerge="1">
                  <a:txBody>
                    <a:bodyPr/>
                    <a:lstStyle/>
                    <a:p>
                      <a:endParaRPr lang="zh-TW" altLang="en-US"/>
                    </a:p>
                  </a:txBody>
                  <a:tcPr/>
                </a:tc>
                <a:tc vMerge="1">
                  <a:txBody>
                    <a:bodyPr/>
                    <a:lstStyle/>
                    <a:p>
                      <a:endParaRPr lang="zh-TW" altLang="en-US"/>
                    </a:p>
                  </a:txBody>
                  <a:tcPr/>
                </a:tc>
                <a:tc vMerge="1">
                  <a:txBody>
                    <a:bodyPr/>
                    <a:lstStyle/>
                    <a:p>
                      <a:endParaRPr lang="zh-TW" altLang="en-US" dirty="0"/>
                    </a:p>
                  </a:txBody>
                  <a:tcPr/>
                </a:tc>
                <a:tc vMerge="1">
                  <a:txBody>
                    <a:bodyPr/>
                    <a:lstStyle/>
                    <a:p>
                      <a:endParaRPr lang="zh-TW" altLang="en-US" dirty="0"/>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79" marR="1777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6191831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142</a:t>
            </a:fld>
            <a:endParaRPr lang="en-US" dirty="0"/>
          </a:p>
        </p:txBody>
      </p:sp>
      <p:graphicFrame>
        <p:nvGraphicFramePr>
          <p:cNvPr id="11" name="表格 10"/>
          <p:cNvGraphicFramePr>
            <a:graphicFrameLocks noGrp="1"/>
          </p:cNvGraphicFramePr>
          <p:nvPr>
            <p:extLst>
              <p:ext uri="{D42A27DB-BD31-4B8C-83A1-F6EECF244321}">
                <p14:modId xmlns:p14="http://schemas.microsoft.com/office/powerpoint/2010/main" val="2338788832"/>
              </p:ext>
            </p:extLst>
          </p:nvPr>
        </p:nvGraphicFramePr>
        <p:xfrm>
          <a:off x="490800" y="1244600"/>
          <a:ext cx="11210400" cy="1440000"/>
        </p:xfrm>
        <a:graphic>
          <a:graphicData uri="http://schemas.openxmlformats.org/drawingml/2006/table">
            <a:tbl>
              <a:tblPr firstRow="1" firstCol="1" bandRow="1">
                <a:tableStyleId>{5940675A-B579-460E-94D1-54222C63F5DA}</a:tableStyleId>
              </a:tblPr>
              <a:tblGrid>
                <a:gridCol w="3531276">
                  <a:extLst>
                    <a:ext uri="{9D8B030D-6E8A-4147-A177-3AD203B41FA5}">
                      <a16:colId xmlns:a16="http://schemas.microsoft.com/office/drawing/2014/main" xmlns="" val="20000"/>
                    </a:ext>
                  </a:extLst>
                </a:gridCol>
                <a:gridCol w="4497613">
                  <a:extLst>
                    <a:ext uri="{9D8B030D-6E8A-4147-A177-3AD203B41FA5}">
                      <a16:colId xmlns:a16="http://schemas.microsoft.com/office/drawing/2014/main" xmlns="" val="20001"/>
                    </a:ext>
                  </a:extLst>
                </a:gridCol>
                <a:gridCol w="3181511">
                  <a:extLst>
                    <a:ext uri="{9D8B030D-6E8A-4147-A177-3AD203B41FA5}">
                      <a16:colId xmlns:a16="http://schemas.microsoft.com/office/drawing/2014/main" xmlns="" val="20002"/>
                    </a:ext>
                  </a:extLst>
                </a:gridCol>
              </a:tblGrid>
              <a:tr h="1440000">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項目</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進度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sp>
        <p:nvSpPr>
          <p:cNvPr id="12" name="標題 1"/>
          <p:cNvSpPr txBox="1">
            <a:spLocks/>
          </p:cNvSpPr>
          <p:nvPr/>
        </p:nvSpPr>
        <p:spPr>
          <a:xfrm>
            <a:off x="4126187" y="400049"/>
            <a:ext cx="757501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a:t>
            </a:r>
            <a:r>
              <a:rPr lang="en-US" altLang="zh-TW" sz="3000" dirty="0">
                <a:solidFill>
                  <a:schemeClr val="tx1"/>
                </a:solidFill>
                <a:latin typeface="微軟正黑體" panose="020B0604030504040204" pitchFamily="34" charset="-120"/>
                <a:ea typeface="微軟正黑體" panose="020B0604030504040204" pitchFamily="34" charset="-120"/>
              </a:rPr>
              <a:t>8</a:t>
            </a:r>
            <a:r>
              <a:rPr lang="zh-TW" altLang="en-US" sz="3000" dirty="0" smtClean="0">
                <a:solidFill>
                  <a:schemeClr val="tx1"/>
                </a:solidFill>
                <a:latin typeface="微軟正黑體" panose="020B0604030504040204" pitchFamily="34" charset="-120"/>
                <a:ea typeface="微軟正黑體" panose="020B0604030504040204" pitchFamily="34" charset="-120"/>
              </a:rPr>
              <a:t>雙</a:t>
            </a:r>
            <a:r>
              <a:rPr lang="zh-TW" altLang="en-US" sz="3000" dirty="0">
                <a:solidFill>
                  <a:schemeClr val="tx1"/>
                </a:solidFill>
                <a:latin typeface="微軟正黑體" panose="020B0604030504040204" pitchFamily="34" charset="-120"/>
                <a:ea typeface="微軟正黑體" panose="020B0604030504040204" pitchFamily="34" charset="-120"/>
              </a:rPr>
              <a:t>語環境項目完成情形資料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18</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矩形 15"/>
          <p:cNvSpPr>
            <a:spLocks noChangeArrowheads="1"/>
          </p:cNvSpPr>
          <p:nvPr/>
        </p:nvSpPr>
        <p:spPr bwMode="auto">
          <a:xfrm>
            <a:off x="941406" y="3055919"/>
            <a:ext cx="10926743" cy="35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項目</a:t>
            </a:r>
          </a:p>
          <a:p>
            <a:pPr marL="342900" indent="-342900" eaLnBrk="1" hangingPunct="1">
              <a:lnSpc>
                <a:spcPts val="2600"/>
              </a:lnSpc>
              <a:spcBef>
                <a:spcPct val="0"/>
              </a:spcBef>
              <a:buFont typeface="Wingdings" panose="05000000000000000000" pitchFamily="2" charset="2"/>
              <a:buChar char="u"/>
              <a:defRPr/>
            </a:pPr>
            <a:r>
              <a:rPr kumimoji="0" lang="zh-TW" altLang="en-US" sz="2400" dirty="0" smtClean="0">
                <a:latin typeface="微軟正黑體" panose="020B0604030504040204" pitchFamily="34" charset="-120"/>
                <a:ea typeface="微軟正黑體" panose="020B0604030504040204" pitchFamily="34" charset="-120"/>
              </a:rPr>
              <a:t>雙</a:t>
            </a:r>
            <a:r>
              <a:rPr kumimoji="0" lang="zh-TW" altLang="en-US" sz="2400" dirty="0">
                <a:latin typeface="微軟正黑體" panose="020B0604030504040204" pitchFamily="34" charset="-120"/>
                <a:ea typeface="微軟正黑體" panose="020B0604030504040204" pitchFamily="34" charset="-120"/>
              </a:rPr>
              <a:t>語環境</a:t>
            </a:r>
            <a:r>
              <a:rPr kumimoji="0" lang="zh-TW" altLang="en-US" sz="2400" dirty="0" smtClean="0">
                <a:latin typeface="微軟正黑體" panose="020B0604030504040204" pitchFamily="34" charset="-120"/>
                <a:ea typeface="微軟正黑體" panose="020B0604030504040204" pitchFamily="34" charset="-120"/>
              </a:rPr>
              <a:t>項目包含：</a:t>
            </a: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smtClean="0">
                <a:latin typeface="微軟正黑體" panose="020B0604030504040204" pitchFamily="34" charset="-120"/>
                <a:ea typeface="微軟正黑體" panose="020B0604030504040204" pitchFamily="34" charset="-120"/>
              </a:rPr>
              <a:t>學校</a:t>
            </a:r>
            <a:r>
              <a:rPr kumimoji="0" lang="zh-TW" altLang="en-US" sz="2400" dirty="0">
                <a:latin typeface="微軟正黑體" panose="020B0604030504040204" pitchFamily="34" charset="-120"/>
                <a:ea typeface="微軟正黑體" panose="020B0604030504040204" pitchFamily="34" charset="-120"/>
              </a:rPr>
              <a:t>英文網站</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smtClean="0">
                <a:latin typeface="微軟正黑體" panose="020B0604030504040204" pitchFamily="34" charset="-120"/>
                <a:ea typeface="微軟正黑體" panose="020B0604030504040204" pitchFamily="34" charset="-120"/>
              </a:rPr>
              <a:t>、</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設有國際學院</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a:t>
            </a:r>
            <a:endParaRPr kumimoji="0" lang="en-US" altLang="zh-TW" sz="2400" dirty="0">
              <a:latin typeface="微軟正黑體" panose="020B0604030504040204" pitchFamily="34" charset="-120"/>
              <a:ea typeface="微軟正黑體" panose="020B0604030504040204" pitchFamily="34" charset="-120"/>
            </a:endParaRPr>
          </a:p>
          <a:p>
            <a:pPr marL="360000" eaLnBrk="1" hangingPunct="1">
              <a:lnSpc>
                <a:spcPts val="2600"/>
              </a:lnSpc>
              <a:spcBef>
                <a:spcPct val="0"/>
              </a:spcBef>
              <a:buNone/>
              <a:defRPr/>
            </a:pP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各行政及教學單位至少有一位諳英語之行政同仁</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smtClean="0">
                <a:latin typeface="微軟正黑體" panose="020B0604030504040204" pitchFamily="34" charset="-120"/>
                <a:ea typeface="微軟正黑體" panose="020B0604030504040204" pitchFamily="34" charset="-120"/>
              </a:rPr>
              <a:t>、</a:t>
            </a:r>
            <a:endParaRPr kumimoji="0" lang="en-US" altLang="zh-TW" sz="2400" dirty="0" smtClean="0">
              <a:latin typeface="微軟正黑體" panose="020B0604030504040204" pitchFamily="34" charset="-120"/>
              <a:ea typeface="微軟正黑體" panose="020B0604030504040204" pitchFamily="34" charset="-120"/>
            </a:endParaRPr>
          </a:p>
          <a:p>
            <a:pPr marL="360000" eaLnBrk="1" hangingPunct="1">
              <a:lnSpc>
                <a:spcPts val="2600"/>
              </a:lnSpc>
              <a:spcBef>
                <a:spcPct val="0"/>
              </a:spcBef>
              <a:buNone/>
              <a:defRPr/>
            </a:pP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設有採全英語授課之學院</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smtClean="0">
                <a:latin typeface="微軟正黑體" panose="020B0604030504040204" pitchFamily="34" charset="-120"/>
                <a:ea typeface="微軟正黑體" panose="020B0604030504040204" pitchFamily="34" charset="-120"/>
              </a:rPr>
              <a:t>、</a:t>
            </a:r>
            <a:endParaRPr kumimoji="0" lang="en-US" altLang="zh-TW" sz="2400" dirty="0" smtClean="0">
              <a:latin typeface="微軟正黑體" panose="020B0604030504040204" pitchFamily="34" charset="-120"/>
              <a:ea typeface="微軟正黑體" panose="020B0604030504040204" pitchFamily="34" charset="-120"/>
            </a:endParaRPr>
          </a:p>
          <a:p>
            <a:pPr marL="360000" eaLnBrk="1" hangingPunct="1">
              <a:lnSpc>
                <a:spcPts val="2600"/>
              </a:lnSpc>
              <a:spcBef>
                <a:spcPct val="0"/>
              </a:spcBef>
              <a:buNone/>
              <a:defRPr/>
            </a:pP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校園中設立全英語環境園區、專區、角落或特區</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smtClean="0">
                <a:latin typeface="微軟正黑體" panose="020B0604030504040204" pitchFamily="34" charset="-120"/>
                <a:ea typeface="微軟正黑體" panose="020B0604030504040204" pitchFamily="34" charset="-120"/>
              </a:rPr>
              <a:t>、</a:t>
            </a:r>
            <a:endParaRPr kumimoji="0" lang="en-US" altLang="zh-TW" sz="2400" dirty="0" smtClean="0">
              <a:latin typeface="微軟正黑體" panose="020B0604030504040204" pitchFamily="34" charset="-120"/>
              <a:ea typeface="微軟正黑體" panose="020B0604030504040204" pitchFamily="34" charset="-120"/>
            </a:endParaRPr>
          </a:p>
          <a:p>
            <a:pPr marL="360000" eaLnBrk="1" hangingPunct="1">
              <a:lnSpc>
                <a:spcPts val="2600"/>
              </a:lnSpc>
              <a:spcBef>
                <a:spcPct val="0"/>
              </a:spcBef>
              <a:buNone/>
              <a:defRPr/>
            </a:pP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個別院系所（含外語系所）辦理全英語溝通之活動、時段或措施</a:t>
            </a:r>
            <a:r>
              <a:rPr kumimoji="0" lang="en-US" altLang="zh-TW" sz="2400" dirty="0" smtClean="0">
                <a:latin typeface="微軟正黑體" panose="020B0604030504040204" pitchFamily="34" charset="-120"/>
                <a:ea typeface="微軟正黑體" panose="020B0604030504040204" pitchFamily="34" charset="-120"/>
              </a:rPr>
              <a:t>】</a:t>
            </a:r>
          </a:p>
          <a:p>
            <a:pPr marL="360000" eaLnBrk="1" hangingPunct="1">
              <a:lnSpc>
                <a:spcPts val="26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全校、分校或特定校區採全英語環境</a:t>
            </a:r>
            <a:r>
              <a:rPr kumimoji="0" lang="en-US" altLang="zh-TW"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ts val="2600"/>
              </a:lnSpc>
              <a:spcBef>
                <a:spcPct val="0"/>
              </a:spcBef>
              <a:buFont typeface="Wingdings" panose="05000000000000000000" pitchFamily="2" charset="2"/>
              <a:buChar char="u"/>
              <a:defRPr/>
            </a:pP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檢核規則：每個項目均需填寫。</a:t>
            </a:r>
            <a:endParaRPr kumimoji="0" lang="en-US" altLang="zh-TW" sz="2400" b="1" dirty="0">
              <a:solidFill>
                <a:srgbClr val="FF0000"/>
              </a:solidFill>
              <a:latin typeface="微軟正黑體" panose="020B0604030504040204" pitchFamily="34" charset="-120"/>
              <a:ea typeface="微軟正黑體" panose="020B0604030504040204" pitchFamily="34" charset="-120"/>
            </a:endParaRPr>
          </a:p>
          <a:p>
            <a:pPr eaLnBrk="1" hangingPunct="1">
              <a:lnSpc>
                <a:spcPts val="3200"/>
              </a:lnSpc>
              <a:spcBef>
                <a:spcPct val="0"/>
              </a:spcBef>
              <a:buNone/>
              <a:defRPr/>
            </a:pPr>
            <a:r>
              <a:rPr lang="en-US" altLang="zh-TW" sz="2400" b="1" dirty="0">
                <a:solidFill>
                  <a:srgbClr val="FF0000"/>
                </a:solidFill>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8840282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143</a:t>
            </a:fld>
            <a:endParaRPr lang="en-US" dirty="0"/>
          </a:p>
        </p:txBody>
      </p:sp>
      <p:graphicFrame>
        <p:nvGraphicFramePr>
          <p:cNvPr id="9" name="表格 8"/>
          <p:cNvGraphicFramePr>
            <a:graphicFrameLocks noGrp="1"/>
          </p:cNvGraphicFramePr>
          <p:nvPr>
            <p:extLst>
              <p:ext uri="{D42A27DB-BD31-4B8C-83A1-F6EECF244321}">
                <p14:modId xmlns:p14="http://schemas.microsoft.com/office/powerpoint/2010/main" val="3392781904"/>
              </p:ext>
            </p:extLst>
          </p:nvPr>
        </p:nvGraphicFramePr>
        <p:xfrm>
          <a:off x="490800" y="1244600"/>
          <a:ext cx="11210400" cy="1440000"/>
        </p:xfrm>
        <a:graphic>
          <a:graphicData uri="http://schemas.openxmlformats.org/drawingml/2006/table">
            <a:tbl>
              <a:tblPr firstRow="1" firstCol="1" bandRow="1">
                <a:tableStyleId>{5940675A-B579-460E-94D1-54222C63F5DA}</a:tableStyleId>
              </a:tblPr>
              <a:tblGrid>
                <a:gridCol w="3531276">
                  <a:extLst>
                    <a:ext uri="{9D8B030D-6E8A-4147-A177-3AD203B41FA5}">
                      <a16:colId xmlns:a16="http://schemas.microsoft.com/office/drawing/2014/main" xmlns="" val="20000"/>
                    </a:ext>
                  </a:extLst>
                </a:gridCol>
                <a:gridCol w="4497613">
                  <a:extLst>
                    <a:ext uri="{9D8B030D-6E8A-4147-A177-3AD203B41FA5}">
                      <a16:colId xmlns:a16="http://schemas.microsoft.com/office/drawing/2014/main" xmlns="" val="20001"/>
                    </a:ext>
                  </a:extLst>
                </a:gridCol>
                <a:gridCol w="3181511">
                  <a:extLst>
                    <a:ext uri="{9D8B030D-6E8A-4147-A177-3AD203B41FA5}">
                      <a16:colId xmlns:a16="http://schemas.microsoft.com/office/drawing/2014/main" xmlns="" val="20002"/>
                    </a:ext>
                  </a:extLst>
                </a:gridCol>
              </a:tblGrid>
              <a:tr h="1440000">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項目</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進度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sp>
        <p:nvSpPr>
          <p:cNvPr id="12" name="矩形 15"/>
          <p:cNvSpPr>
            <a:spLocks noChangeArrowheads="1"/>
          </p:cNvSpPr>
          <p:nvPr/>
        </p:nvSpPr>
        <p:spPr bwMode="auto">
          <a:xfrm>
            <a:off x="941406" y="3055919"/>
            <a:ext cx="10926743"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進度</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由下拉式選項選擇</a:t>
            </a:r>
            <a:r>
              <a:rPr lang="zh-TW" altLang="en-US" sz="2400" dirty="0">
                <a:latin typeface="微軟正黑體" panose="020B0604030504040204" pitchFamily="34" charset="-120"/>
                <a:ea typeface="微軟正黑體" panose="020B0604030504040204" pitchFamily="34" charset="-120"/>
              </a:rPr>
              <a:t>雙語環境項目</a:t>
            </a:r>
            <a:r>
              <a:rPr lang="zh-TW" altLang="en-US" sz="2400" dirty="0" smtClean="0">
                <a:latin typeface="微軟正黑體" panose="020B0604030504040204" pitchFamily="34" charset="-120"/>
                <a:ea typeface="微軟正黑體" panose="020B0604030504040204" pitchFamily="34" charset="-120"/>
              </a:rPr>
              <a:t>進度：</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已完成</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建置中</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與</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未執行</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a:latin typeface="微軟正黑體" panose="020B0604030504040204" pitchFamily="34" charset="-120"/>
                <a:ea typeface="微軟正黑體" panose="020B0604030504040204" pitchFamily="34" charset="-120"/>
              </a:rPr>
              <a:t>】</a:t>
            </a:r>
          </a:p>
          <a:p>
            <a:pPr lvl="1" indent="0" eaLnBrk="1" hangingPunct="1">
              <a:lnSpc>
                <a:spcPct val="150000"/>
              </a:lnSpc>
              <a:spcBef>
                <a:spcPct val="0"/>
              </a:spcBef>
              <a:buNone/>
              <a:defRPr/>
            </a:pPr>
            <a:endParaRPr lang="zh-TW" altLang="en-US" sz="2000" dirty="0">
              <a:latin typeface="微軟正黑體" panose="020B0604030504040204" pitchFamily="34" charset="-120"/>
              <a:ea typeface="微軟正黑體" panose="020B0604030504040204" pitchFamily="34" charset="-120"/>
            </a:endParaRPr>
          </a:p>
          <a:p>
            <a:pPr eaLnBrk="1" hangingPunct="1">
              <a:lnSpc>
                <a:spcPts val="3000"/>
              </a:lnSpc>
              <a:spcBef>
                <a:spcPct val="0"/>
              </a:spcBef>
              <a:buNone/>
              <a:defRPr/>
            </a:pPr>
            <a:endParaRPr lang="en-US" altLang="zh-TW" sz="1600" dirty="0">
              <a:latin typeface="微軟正黑體" panose="020B0604030504040204" pitchFamily="34" charset="-120"/>
              <a:ea typeface="微軟正黑體" panose="020B0604030504040204" pitchFamily="34" charset="-120"/>
            </a:endParaRPr>
          </a:p>
        </p:txBody>
      </p:sp>
      <p:sp>
        <p:nvSpPr>
          <p:cNvPr id="8" name="標題 1"/>
          <p:cNvSpPr txBox="1">
            <a:spLocks/>
          </p:cNvSpPr>
          <p:nvPr/>
        </p:nvSpPr>
        <p:spPr>
          <a:xfrm>
            <a:off x="4126187" y="400049"/>
            <a:ext cx="757501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a:t>
            </a:r>
            <a:r>
              <a:rPr lang="en-US" altLang="zh-TW" sz="3000" dirty="0">
                <a:solidFill>
                  <a:schemeClr val="tx1"/>
                </a:solidFill>
                <a:latin typeface="微軟正黑體" panose="020B0604030504040204" pitchFamily="34" charset="-120"/>
                <a:ea typeface="微軟正黑體" panose="020B0604030504040204" pitchFamily="34" charset="-120"/>
              </a:rPr>
              <a:t>8</a:t>
            </a:r>
            <a:r>
              <a:rPr lang="zh-TW" altLang="en-US" sz="3000" dirty="0" smtClean="0">
                <a:solidFill>
                  <a:schemeClr val="tx1"/>
                </a:solidFill>
                <a:latin typeface="微軟正黑體" panose="020B0604030504040204" pitchFamily="34" charset="-120"/>
                <a:ea typeface="微軟正黑體" panose="020B0604030504040204" pitchFamily="34" charset="-120"/>
              </a:rPr>
              <a:t>雙</a:t>
            </a:r>
            <a:r>
              <a:rPr lang="zh-TW" altLang="en-US" sz="3000" dirty="0">
                <a:solidFill>
                  <a:schemeClr val="tx1"/>
                </a:solidFill>
                <a:latin typeface="微軟正黑體" panose="020B0604030504040204" pitchFamily="34" charset="-120"/>
                <a:ea typeface="微軟正黑體" panose="020B0604030504040204" pitchFamily="34" charset="-120"/>
              </a:rPr>
              <a:t>語環境項目完成情形資料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8</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4576872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144</a:t>
            </a:fld>
            <a:endParaRPr lang="en-US" dirty="0"/>
          </a:p>
        </p:txBody>
      </p:sp>
      <p:sp>
        <p:nvSpPr>
          <p:cNvPr id="10"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15-9</a:t>
            </a:r>
            <a:r>
              <a:rPr lang="zh-TW" altLang="en-US" sz="3000" dirty="0" smtClean="0">
                <a:solidFill>
                  <a:schemeClr val="tx1"/>
                </a:solidFill>
                <a:latin typeface="微軟正黑體" panose="020B0604030504040204" pitchFamily="34" charset="-120"/>
                <a:ea typeface="微軟正黑體" panose="020B0604030504040204" pitchFamily="34" charset="-120"/>
              </a:rPr>
              <a:t>開設</a:t>
            </a:r>
            <a:r>
              <a:rPr lang="zh-TW" altLang="en-US" sz="3000" dirty="0">
                <a:solidFill>
                  <a:schemeClr val="tx1"/>
                </a:solidFill>
                <a:latin typeface="微軟正黑體" panose="020B0604030504040204" pitchFamily="34" charset="-120"/>
                <a:ea typeface="微軟正黑體" panose="020B0604030504040204" pitchFamily="34" charset="-120"/>
              </a:rPr>
              <a:t>英語補救教學相關課程情形資料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英</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語</a:t>
            </a:r>
            <a:r>
              <a:rPr kumimoji="0" lang="zh-TW" altLang="en-US" sz="2400" b="1" dirty="0">
                <a:solidFill>
                  <a:srgbClr val="FF0000"/>
                </a:solidFill>
                <a:latin typeface="微軟正黑體" panose="020B0604030504040204" pitchFamily="34" charset="-120"/>
                <a:ea typeface="微軟正黑體" panose="020B0604030504040204" pitchFamily="34" charset="-120"/>
              </a:rPr>
              <a:t>補救教學課程</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名稱</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分別輸入英語補救教學</a:t>
            </a:r>
            <a:r>
              <a:rPr lang="zh-TW" altLang="en-US" sz="2400">
                <a:latin typeface="微軟正黑體" panose="020B0604030504040204" pitchFamily="34" charset="-120"/>
                <a:ea typeface="微軟正黑體" panose="020B0604030504040204" pitchFamily="34" charset="-120"/>
              </a:rPr>
              <a:t>課程</a:t>
            </a:r>
            <a:r>
              <a:rPr lang="zh-TW" altLang="en-US" sz="2400" smtClean="0">
                <a:latin typeface="微軟正黑體" panose="020B0604030504040204" pitchFamily="34" charset="-120"/>
                <a:ea typeface="微軟正黑體" panose="020B0604030504040204" pitchFamily="34" charset="-120"/>
              </a:rPr>
              <a:t>中／英文</a:t>
            </a:r>
            <a:r>
              <a:rPr lang="zh-TW" altLang="en-US" sz="2400" dirty="0">
                <a:latin typeface="微軟正黑體" panose="020B0604030504040204" pitchFamily="34" charset="-120"/>
                <a:ea typeface="微軟正黑體" panose="020B0604030504040204" pitchFamily="34" charset="-120"/>
              </a:rPr>
              <a:t>名稱。</a:t>
            </a:r>
            <a:r>
              <a:rPr lang="en-US" altLang="zh-TW" sz="2400" dirty="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428080515"/>
              </p:ext>
            </p:extLst>
          </p:nvPr>
        </p:nvGraphicFramePr>
        <p:xfrm>
          <a:off x="490800" y="1295198"/>
          <a:ext cx="11210400" cy="1620000"/>
        </p:xfrm>
        <a:graphic>
          <a:graphicData uri="http://schemas.openxmlformats.org/drawingml/2006/table">
            <a:tbl>
              <a:tblPr>
                <a:tableStyleId>{5940675A-B579-460E-94D1-54222C63F5DA}</a:tableStyleId>
              </a:tblPr>
              <a:tblGrid>
                <a:gridCol w="799757">
                  <a:extLst>
                    <a:ext uri="{9D8B030D-6E8A-4147-A177-3AD203B41FA5}">
                      <a16:colId xmlns:a16="http://schemas.microsoft.com/office/drawing/2014/main" xmlns="" val="20000"/>
                    </a:ext>
                  </a:extLst>
                </a:gridCol>
                <a:gridCol w="564918">
                  <a:extLst>
                    <a:ext uri="{9D8B030D-6E8A-4147-A177-3AD203B41FA5}">
                      <a16:colId xmlns:a16="http://schemas.microsoft.com/office/drawing/2014/main" xmlns="" val="20001"/>
                    </a:ext>
                  </a:extLst>
                </a:gridCol>
                <a:gridCol w="1279595">
                  <a:extLst>
                    <a:ext uri="{9D8B030D-6E8A-4147-A177-3AD203B41FA5}">
                      <a16:colId xmlns:a16="http://schemas.microsoft.com/office/drawing/2014/main" xmlns="" val="20002"/>
                    </a:ext>
                  </a:extLst>
                </a:gridCol>
                <a:gridCol w="1279595">
                  <a:extLst>
                    <a:ext uri="{9D8B030D-6E8A-4147-A177-3AD203B41FA5}">
                      <a16:colId xmlns:a16="http://schemas.microsoft.com/office/drawing/2014/main" xmlns="" val="20003"/>
                    </a:ext>
                  </a:extLst>
                </a:gridCol>
                <a:gridCol w="799757">
                  <a:extLst>
                    <a:ext uri="{9D8B030D-6E8A-4147-A177-3AD203B41FA5}">
                      <a16:colId xmlns:a16="http://schemas.microsoft.com/office/drawing/2014/main" xmlns="" val="20004"/>
                    </a:ext>
                  </a:extLst>
                </a:gridCol>
                <a:gridCol w="1504275">
                  <a:extLst>
                    <a:ext uri="{9D8B030D-6E8A-4147-A177-3AD203B41FA5}">
                      <a16:colId xmlns:a16="http://schemas.microsoft.com/office/drawing/2014/main" xmlns="" val="20005"/>
                    </a:ext>
                  </a:extLst>
                </a:gridCol>
                <a:gridCol w="1973953">
                  <a:extLst>
                    <a:ext uri="{9D8B030D-6E8A-4147-A177-3AD203B41FA5}">
                      <a16:colId xmlns:a16="http://schemas.microsoft.com/office/drawing/2014/main" xmlns="" val="20006"/>
                    </a:ext>
                  </a:extLst>
                </a:gridCol>
                <a:gridCol w="1504275">
                  <a:extLst>
                    <a:ext uri="{9D8B030D-6E8A-4147-A177-3AD203B41FA5}">
                      <a16:colId xmlns:a16="http://schemas.microsoft.com/office/drawing/2014/main" xmlns="" val="20007"/>
                    </a:ext>
                  </a:extLst>
                </a:gridCol>
                <a:gridCol w="1504275">
                  <a:extLst>
                    <a:ext uri="{9D8B030D-6E8A-4147-A177-3AD203B41FA5}">
                      <a16:colId xmlns:a16="http://schemas.microsoft.com/office/drawing/2014/main" xmlns="" val="20008"/>
                    </a:ext>
                  </a:extLst>
                </a:gridCol>
              </a:tblGrid>
              <a:tr h="1113970">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系所</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grid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英語補救教學課程名稱</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hMerge="1">
                  <a:txBody>
                    <a:bodyPr/>
                    <a:lstStyle/>
                    <a:p>
                      <a:endParaRPr lang="zh-TW" altLang="en-US"/>
                    </a:p>
                  </a:txBody>
                  <a:tcP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班級數</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平均每班人數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補救教學執行內容</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教學評量方式</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學生進步情形</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xmlns="" val="10000"/>
                  </a:ext>
                </a:extLst>
              </a:tr>
              <a:tr h="506030">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中文</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05406351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145</a:t>
            </a:fld>
            <a:endParaRPr lang="en-US" dirty="0"/>
          </a:p>
        </p:txBody>
      </p:sp>
      <p:sp>
        <p:nvSpPr>
          <p:cNvPr id="10"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15-9</a:t>
            </a:r>
            <a:r>
              <a:rPr lang="zh-TW" altLang="en-US" sz="3000" dirty="0" smtClean="0">
                <a:solidFill>
                  <a:schemeClr val="tx1"/>
                </a:solidFill>
                <a:latin typeface="微軟正黑體" panose="020B0604030504040204" pitchFamily="34" charset="-120"/>
                <a:ea typeface="微軟正黑體" panose="020B0604030504040204" pitchFamily="34" charset="-120"/>
              </a:rPr>
              <a:t>開設</a:t>
            </a:r>
            <a:r>
              <a:rPr lang="zh-TW" altLang="en-US" sz="3000" dirty="0">
                <a:solidFill>
                  <a:schemeClr val="tx1"/>
                </a:solidFill>
                <a:latin typeface="微軟正黑體" panose="020B0604030504040204" pitchFamily="34" charset="-120"/>
                <a:ea typeface="微軟正黑體" panose="020B0604030504040204" pitchFamily="34" charset="-120"/>
              </a:rPr>
              <a:t>英語補救教學相關課程情形資料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班級數</a:t>
            </a:r>
            <a:endParaRPr kumimoji="0"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輸入英語補救教學課程之班級數</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981890137"/>
              </p:ext>
            </p:extLst>
          </p:nvPr>
        </p:nvGraphicFramePr>
        <p:xfrm>
          <a:off x="490800" y="1295198"/>
          <a:ext cx="11210400" cy="1620000"/>
        </p:xfrm>
        <a:graphic>
          <a:graphicData uri="http://schemas.openxmlformats.org/drawingml/2006/table">
            <a:tbl>
              <a:tblPr>
                <a:tableStyleId>{5940675A-B579-460E-94D1-54222C63F5DA}</a:tableStyleId>
              </a:tblPr>
              <a:tblGrid>
                <a:gridCol w="799757">
                  <a:extLst>
                    <a:ext uri="{9D8B030D-6E8A-4147-A177-3AD203B41FA5}">
                      <a16:colId xmlns:a16="http://schemas.microsoft.com/office/drawing/2014/main" xmlns="" val="20000"/>
                    </a:ext>
                  </a:extLst>
                </a:gridCol>
                <a:gridCol w="564918">
                  <a:extLst>
                    <a:ext uri="{9D8B030D-6E8A-4147-A177-3AD203B41FA5}">
                      <a16:colId xmlns:a16="http://schemas.microsoft.com/office/drawing/2014/main" xmlns="" val="20001"/>
                    </a:ext>
                  </a:extLst>
                </a:gridCol>
                <a:gridCol w="1279595">
                  <a:extLst>
                    <a:ext uri="{9D8B030D-6E8A-4147-A177-3AD203B41FA5}">
                      <a16:colId xmlns:a16="http://schemas.microsoft.com/office/drawing/2014/main" xmlns="" val="20002"/>
                    </a:ext>
                  </a:extLst>
                </a:gridCol>
                <a:gridCol w="1279595">
                  <a:extLst>
                    <a:ext uri="{9D8B030D-6E8A-4147-A177-3AD203B41FA5}">
                      <a16:colId xmlns:a16="http://schemas.microsoft.com/office/drawing/2014/main" xmlns="" val="20003"/>
                    </a:ext>
                  </a:extLst>
                </a:gridCol>
                <a:gridCol w="799757">
                  <a:extLst>
                    <a:ext uri="{9D8B030D-6E8A-4147-A177-3AD203B41FA5}">
                      <a16:colId xmlns:a16="http://schemas.microsoft.com/office/drawing/2014/main" xmlns="" val="20004"/>
                    </a:ext>
                  </a:extLst>
                </a:gridCol>
                <a:gridCol w="1504275">
                  <a:extLst>
                    <a:ext uri="{9D8B030D-6E8A-4147-A177-3AD203B41FA5}">
                      <a16:colId xmlns:a16="http://schemas.microsoft.com/office/drawing/2014/main" xmlns="" val="20005"/>
                    </a:ext>
                  </a:extLst>
                </a:gridCol>
                <a:gridCol w="1973953">
                  <a:extLst>
                    <a:ext uri="{9D8B030D-6E8A-4147-A177-3AD203B41FA5}">
                      <a16:colId xmlns:a16="http://schemas.microsoft.com/office/drawing/2014/main" xmlns="" val="20006"/>
                    </a:ext>
                  </a:extLst>
                </a:gridCol>
                <a:gridCol w="1504275">
                  <a:extLst>
                    <a:ext uri="{9D8B030D-6E8A-4147-A177-3AD203B41FA5}">
                      <a16:colId xmlns:a16="http://schemas.microsoft.com/office/drawing/2014/main" xmlns="" val="20007"/>
                    </a:ext>
                  </a:extLst>
                </a:gridCol>
                <a:gridCol w="1504275">
                  <a:extLst>
                    <a:ext uri="{9D8B030D-6E8A-4147-A177-3AD203B41FA5}">
                      <a16:colId xmlns:a16="http://schemas.microsoft.com/office/drawing/2014/main" xmlns="" val="20008"/>
                    </a:ext>
                  </a:extLst>
                </a:gridCol>
              </a:tblGrid>
              <a:tr h="1113970">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系所</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grid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英語補救教學課程名稱</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hMerge="1">
                  <a:txBody>
                    <a:bodyPr/>
                    <a:lstStyle/>
                    <a:p>
                      <a:endParaRPr lang="zh-TW" altLang="en-US"/>
                    </a:p>
                  </a:txBody>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班級數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平均每班人數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補救教學執行內容</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教學評量方式</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學生進步情形</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xmlns="" val="10000"/>
                  </a:ext>
                </a:extLst>
              </a:tr>
              <a:tr h="506030">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中文</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5955138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146</a:t>
            </a:fld>
            <a:endParaRPr lang="en-US" dirty="0"/>
          </a:p>
        </p:txBody>
      </p:sp>
      <p:sp>
        <p:nvSpPr>
          <p:cNvPr id="10"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15-9</a:t>
            </a:r>
            <a:r>
              <a:rPr lang="zh-TW" altLang="en-US" sz="3000" dirty="0" smtClean="0">
                <a:solidFill>
                  <a:schemeClr val="tx1"/>
                </a:solidFill>
                <a:latin typeface="微軟正黑體" panose="020B0604030504040204" pitchFamily="34" charset="-120"/>
                <a:ea typeface="微軟正黑體" panose="020B0604030504040204" pitchFamily="34" charset="-120"/>
              </a:rPr>
              <a:t>開設</a:t>
            </a:r>
            <a:r>
              <a:rPr lang="zh-TW" altLang="en-US" sz="3000" dirty="0">
                <a:solidFill>
                  <a:schemeClr val="tx1"/>
                </a:solidFill>
                <a:latin typeface="微軟正黑體" panose="020B0604030504040204" pitchFamily="34" charset="-120"/>
                <a:ea typeface="微軟正黑體" panose="020B0604030504040204" pitchFamily="34" charset="-120"/>
              </a:rPr>
              <a:t>英語補救教學相關課程情形資料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平均</a:t>
            </a:r>
            <a:r>
              <a:rPr kumimoji="0" lang="zh-TW" altLang="en-US" sz="2400" b="1" dirty="0">
                <a:solidFill>
                  <a:srgbClr val="FF0000"/>
                </a:solidFill>
                <a:latin typeface="微軟正黑體" panose="020B0604030504040204" pitchFamily="34" charset="-120"/>
                <a:ea typeface="微軟正黑體" panose="020B0604030504040204" pitchFamily="34" charset="-120"/>
              </a:rPr>
              <a:t>每班</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人數</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輸入英語補救教學課程之平均每班人數。</a:t>
            </a:r>
            <a:r>
              <a:rPr lang="en-US" altLang="zh-TW" sz="2400" dirty="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731970587"/>
              </p:ext>
            </p:extLst>
          </p:nvPr>
        </p:nvGraphicFramePr>
        <p:xfrm>
          <a:off x="490800" y="1295198"/>
          <a:ext cx="11210400" cy="1620000"/>
        </p:xfrm>
        <a:graphic>
          <a:graphicData uri="http://schemas.openxmlformats.org/drawingml/2006/table">
            <a:tbl>
              <a:tblPr>
                <a:tableStyleId>{5940675A-B579-460E-94D1-54222C63F5DA}</a:tableStyleId>
              </a:tblPr>
              <a:tblGrid>
                <a:gridCol w="799757">
                  <a:extLst>
                    <a:ext uri="{9D8B030D-6E8A-4147-A177-3AD203B41FA5}">
                      <a16:colId xmlns:a16="http://schemas.microsoft.com/office/drawing/2014/main" xmlns="" val="20000"/>
                    </a:ext>
                  </a:extLst>
                </a:gridCol>
                <a:gridCol w="564918">
                  <a:extLst>
                    <a:ext uri="{9D8B030D-6E8A-4147-A177-3AD203B41FA5}">
                      <a16:colId xmlns:a16="http://schemas.microsoft.com/office/drawing/2014/main" xmlns="" val="20001"/>
                    </a:ext>
                  </a:extLst>
                </a:gridCol>
                <a:gridCol w="1279595">
                  <a:extLst>
                    <a:ext uri="{9D8B030D-6E8A-4147-A177-3AD203B41FA5}">
                      <a16:colId xmlns:a16="http://schemas.microsoft.com/office/drawing/2014/main" xmlns="" val="20002"/>
                    </a:ext>
                  </a:extLst>
                </a:gridCol>
                <a:gridCol w="1279595">
                  <a:extLst>
                    <a:ext uri="{9D8B030D-6E8A-4147-A177-3AD203B41FA5}">
                      <a16:colId xmlns:a16="http://schemas.microsoft.com/office/drawing/2014/main" xmlns="" val="20003"/>
                    </a:ext>
                  </a:extLst>
                </a:gridCol>
                <a:gridCol w="799757">
                  <a:extLst>
                    <a:ext uri="{9D8B030D-6E8A-4147-A177-3AD203B41FA5}">
                      <a16:colId xmlns:a16="http://schemas.microsoft.com/office/drawing/2014/main" xmlns="" val="20004"/>
                    </a:ext>
                  </a:extLst>
                </a:gridCol>
                <a:gridCol w="1504275">
                  <a:extLst>
                    <a:ext uri="{9D8B030D-6E8A-4147-A177-3AD203B41FA5}">
                      <a16:colId xmlns:a16="http://schemas.microsoft.com/office/drawing/2014/main" xmlns="" val="20005"/>
                    </a:ext>
                  </a:extLst>
                </a:gridCol>
                <a:gridCol w="1973953">
                  <a:extLst>
                    <a:ext uri="{9D8B030D-6E8A-4147-A177-3AD203B41FA5}">
                      <a16:colId xmlns:a16="http://schemas.microsoft.com/office/drawing/2014/main" xmlns="" val="20006"/>
                    </a:ext>
                  </a:extLst>
                </a:gridCol>
                <a:gridCol w="1504275">
                  <a:extLst>
                    <a:ext uri="{9D8B030D-6E8A-4147-A177-3AD203B41FA5}">
                      <a16:colId xmlns:a16="http://schemas.microsoft.com/office/drawing/2014/main" xmlns="" val="20007"/>
                    </a:ext>
                  </a:extLst>
                </a:gridCol>
                <a:gridCol w="1504275">
                  <a:extLst>
                    <a:ext uri="{9D8B030D-6E8A-4147-A177-3AD203B41FA5}">
                      <a16:colId xmlns:a16="http://schemas.microsoft.com/office/drawing/2014/main" xmlns="" val="20008"/>
                    </a:ext>
                  </a:extLst>
                </a:gridCol>
              </a:tblGrid>
              <a:tr h="1113970">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系所</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grid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英語補救教學課程名稱</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班級數</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平均每班人數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補救教學執行內容</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教學評量方式</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學生進步情形</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xmlns="" val="10000"/>
                  </a:ext>
                </a:extLst>
              </a:tr>
              <a:tr h="506030">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中文</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92281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147</a:t>
            </a:fld>
            <a:endParaRPr lang="en-US" dirty="0"/>
          </a:p>
        </p:txBody>
      </p:sp>
      <p:sp>
        <p:nvSpPr>
          <p:cNvPr id="10"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15-9</a:t>
            </a:r>
            <a:r>
              <a:rPr lang="zh-TW" altLang="en-US" sz="3000" dirty="0" smtClean="0">
                <a:solidFill>
                  <a:schemeClr val="tx1"/>
                </a:solidFill>
                <a:latin typeface="微軟正黑體" panose="020B0604030504040204" pitchFamily="34" charset="-120"/>
                <a:ea typeface="微軟正黑體" panose="020B0604030504040204" pitchFamily="34" charset="-120"/>
              </a:rPr>
              <a:t>開設</a:t>
            </a:r>
            <a:r>
              <a:rPr lang="zh-TW" altLang="en-US" sz="3000" dirty="0">
                <a:solidFill>
                  <a:schemeClr val="tx1"/>
                </a:solidFill>
                <a:latin typeface="微軟正黑體" panose="020B0604030504040204" pitchFamily="34" charset="-120"/>
                <a:ea typeface="微軟正黑體" panose="020B0604030504040204" pitchFamily="34" charset="-120"/>
              </a:rPr>
              <a:t>英語補救教學相關課程情形資料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補救</a:t>
            </a:r>
            <a:r>
              <a:rPr kumimoji="0" lang="zh-TW" altLang="en-US" sz="2400" b="1" dirty="0">
                <a:solidFill>
                  <a:srgbClr val="FF0000"/>
                </a:solidFill>
                <a:latin typeface="微軟正黑體" panose="020B0604030504040204" pitchFamily="34" charset="-120"/>
                <a:ea typeface="微軟正黑體" panose="020B0604030504040204" pitchFamily="34" charset="-120"/>
              </a:rPr>
              <a:t>教學執行內容</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以</a:t>
            </a:r>
            <a:r>
              <a:rPr lang="en-US" altLang="zh-TW" sz="2400" dirty="0">
                <a:latin typeface="微軟正黑體" panose="020B0604030504040204" pitchFamily="34" charset="-120"/>
                <a:ea typeface="微軟正黑體" panose="020B0604030504040204" pitchFamily="34" charset="-120"/>
              </a:rPr>
              <a:t>50</a:t>
            </a:r>
            <a:r>
              <a:rPr lang="zh-TW" altLang="en-US" sz="2400" dirty="0">
                <a:latin typeface="微軟正黑體" panose="020B0604030504040204" pitchFamily="34" charset="-120"/>
                <a:ea typeface="微軟正黑體" panose="020B0604030504040204" pitchFamily="34" charset="-120"/>
              </a:rPr>
              <a:t>字敘述補救教學執行內容</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例如：</a:t>
            </a:r>
            <a:r>
              <a:rPr lang="zh-TW" altLang="en-US" sz="2400" dirty="0">
                <a:latin typeface="微軟正黑體" panose="020B0604030504040204" pitchFamily="34" charset="-120"/>
                <a:ea typeface="微軟正黑體" panose="020B0604030504040204" pitchFamily="34" charset="-120"/>
              </a:rPr>
              <a:t>小班</a:t>
            </a:r>
            <a:r>
              <a:rPr lang="en-US" altLang="zh-TW" sz="2400" dirty="0">
                <a:latin typeface="微軟正黑體" panose="020B0604030504040204" pitchFamily="34" charset="-120"/>
                <a:ea typeface="微軟正黑體" panose="020B0604030504040204" pitchFamily="34" charset="-120"/>
              </a:rPr>
              <a:t>+TA</a:t>
            </a:r>
            <a:r>
              <a:rPr lang="zh-TW" altLang="en-US" sz="2400" dirty="0">
                <a:latin typeface="微軟正黑體" panose="020B0604030504040204" pitchFamily="34" charset="-120"/>
                <a:ea typeface="微軟正黑體" panose="020B0604030504040204" pitchFamily="34" charset="-120"/>
              </a:rPr>
              <a:t>、純線上</a:t>
            </a:r>
            <a:r>
              <a:rPr lang="zh-TW" altLang="en-US" sz="2400" dirty="0" smtClean="0">
                <a:latin typeface="微軟正黑體" panose="020B0604030504040204" pitchFamily="34" charset="-120"/>
                <a:ea typeface="微軟正黑體" panose="020B0604030504040204" pitchFamily="34" charset="-120"/>
              </a:rPr>
              <a:t>教學。</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733949888"/>
              </p:ext>
            </p:extLst>
          </p:nvPr>
        </p:nvGraphicFramePr>
        <p:xfrm>
          <a:off x="490800" y="1295198"/>
          <a:ext cx="11210400" cy="1620000"/>
        </p:xfrm>
        <a:graphic>
          <a:graphicData uri="http://schemas.openxmlformats.org/drawingml/2006/table">
            <a:tbl>
              <a:tblPr>
                <a:tableStyleId>{5940675A-B579-460E-94D1-54222C63F5DA}</a:tableStyleId>
              </a:tblPr>
              <a:tblGrid>
                <a:gridCol w="799757">
                  <a:extLst>
                    <a:ext uri="{9D8B030D-6E8A-4147-A177-3AD203B41FA5}">
                      <a16:colId xmlns:a16="http://schemas.microsoft.com/office/drawing/2014/main" xmlns="" val="20000"/>
                    </a:ext>
                  </a:extLst>
                </a:gridCol>
                <a:gridCol w="564918">
                  <a:extLst>
                    <a:ext uri="{9D8B030D-6E8A-4147-A177-3AD203B41FA5}">
                      <a16:colId xmlns:a16="http://schemas.microsoft.com/office/drawing/2014/main" xmlns="" val="20001"/>
                    </a:ext>
                  </a:extLst>
                </a:gridCol>
                <a:gridCol w="1279595">
                  <a:extLst>
                    <a:ext uri="{9D8B030D-6E8A-4147-A177-3AD203B41FA5}">
                      <a16:colId xmlns:a16="http://schemas.microsoft.com/office/drawing/2014/main" xmlns="" val="20002"/>
                    </a:ext>
                  </a:extLst>
                </a:gridCol>
                <a:gridCol w="1279595">
                  <a:extLst>
                    <a:ext uri="{9D8B030D-6E8A-4147-A177-3AD203B41FA5}">
                      <a16:colId xmlns:a16="http://schemas.microsoft.com/office/drawing/2014/main" xmlns="" val="20003"/>
                    </a:ext>
                  </a:extLst>
                </a:gridCol>
                <a:gridCol w="799757">
                  <a:extLst>
                    <a:ext uri="{9D8B030D-6E8A-4147-A177-3AD203B41FA5}">
                      <a16:colId xmlns:a16="http://schemas.microsoft.com/office/drawing/2014/main" xmlns="" val="20004"/>
                    </a:ext>
                  </a:extLst>
                </a:gridCol>
                <a:gridCol w="1504275">
                  <a:extLst>
                    <a:ext uri="{9D8B030D-6E8A-4147-A177-3AD203B41FA5}">
                      <a16:colId xmlns:a16="http://schemas.microsoft.com/office/drawing/2014/main" xmlns="" val="20005"/>
                    </a:ext>
                  </a:extLst>
                </a:gridCol>
                <a:gridCol w="1973953">
                  <a:extLst>
                    <a:ext uri="{9D8B030D-6E8A-4147-A177-3AD203B41FA5}">
                      <a16:colId xmlns:a16="http://schemas.microsoft.com/office/drawing/2014/main" xmlns="" val="20006"/>
                    </a:ext>
                  </a:extLst>
                </a:gridCol>
                <a:gridCol w="1504275">
                  <a:extLst>
                    <a:ext uri="{9D8B030D-6E8A-4147-A177-3AD203B41FA5}">
                      <a16:colId xmlns:a16="http://schemas.microsoft.com/office/drawing/2014/main" xmlns="" val="20007"/>
                    </a:ext>
                  </a:extLst>
                </a:gridCol>
                <a:gridCol w="1504275">
                  <a:extLst>
                    <a:ext uri="{9D8B030D-6E8A-4147-A177-3AD203B41FA5}">
                      <a16:colId xmlns:a16="http://schemas.microsoft.com/office/drawing/2014/main" xmlns="" val="20008"/>
                    </a:ext>
                  </a:extLst>
                </a:gridCol>
              </a:tblGrid>
              <a:tr h="1113970">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系所</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grid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英語補救教學課程名稱</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班級數</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平均每班人數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補救教學執行內容</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教學評量方式</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學生進步情形</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xmlns="" val="10000"/>
                  </a:ext>
                </a:extLst>
              </a:tr>
              <a:tr h="506030">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中文</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3648373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148</a:t>
            </a:fld>
            <a:endParaRPr lang="en-US" dirty="0"/>
          </a:p>
        </p:txBody>
      </p:sp>
      <p:sp>
        <p:nvSpPr>
          <p:cNvPr id="10"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15-9</a:t>
            </a:r>
            <a:r>
              <a:rPr lang="zh-TW" altLang="en-US" sz="3000" dirty="0" smtClean="0">
                <a:solidFill>
                  <a:schemeClr val="tx1"/>
                </a:solidFill>
                <a:latin typeface="微軟正黑體" panose="020B0604030504040204" pitchFamily="34" charset="-120"/>
                <a:ea typeface="微軟正黑體" panose="020B0604030504040204" pitchFamily="34" charset="-120"/>
              </a:rPr>
              <a:t>開設</a:t>
            </a:r>
            <a:r>
              <a:rPr lang="zh-TW" altLang="en-US" sz="3000" dirty="0">
                <a:solidFill>
                  <a:schemeClr val="tx1"/>
                </a:solidFill>
                <a:latin typeface="微軟正黑體" panose="020B0604030504040204" pitchFamily="34" charset="-120"/>
                <a:ea typeface="微軟正黑體" panose="020B0604030504040204" pitchFamily="34" charset="-120"/>
              </a:rPr>
              <a:t>英語補救教學相關課程情形資料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補救</a:t>
            </a:r>
            <a:r>
              <a:rPr kumimoji="0" lang="zh-TW" altLang="en-US" sz="2400" b="1" dirty="0">
                <a:solidFill>
                  <a:srgbClr val="FF0000"/>
                </a:solidFill>
                <a:latin typeface="微軟正黑體" panose="020B0604030504040204" pitchFamily="34" charset="-120"/>
                <a:ea typeface="微軟正黑體" panose="020B0604030504040204" pitchFamily="34" charset="-120"/>
              </a:rPr>
              <a:t>教學評量</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方式</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以</a:t>
            </a:r>
            <a:r>
              <a:rPr lang="en-US" altLang="zh-TW" sz="2400" dirty="0">
                <a:latin typeface="微軟正黑體" panose="020B0604030504040204" pitchFamily="34" charset="-120"/>
                <a:ea typeface="微軟正黑體" panose="020B0604030504040204" pitchFamily="34" charset="-120"/>
              </a:rPr>
              <a:t>50</a:t>
            </a:r>
            <a:r>
              <a:rPr lang="zh-TW" altLang="en-US" sz="2400" dirty="0">
                <a:latin typeface="微軟正黑體" panose="020B0604030504040204" pitchFamily="34" charset="-120"/>
                <a:ea typeface="微軟正黑體" panose="020B0604030504040204" pitchFamily="34" charset="-120"/>
              </a:rPr>
              <a:t>字敘述補救教學評量方式</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例如：</a:t>
            </a:r>
            <a:r>
              <a:rPr lang="zh-TW" altLang="en-US" sz="2400" dirty="0">
                <a:latin typeface="微軟正黑體" panose="020B0604030504040204" pitchFamily="34" charset="-120"/>
                <a:ea typeface="微軟正黑體" panose="020B0604030504040204" pitchFamily="34" charset="-120"/>
              </a:rPr>
              <a:t>英文專題及簡報、自編考試前後測成績之</a:t>
            </a:r>
            <a:r>
              <a:rPr lang="zh-TW" altLang="en-US" sz="2400" dirty="0" smtClean="0">
                <a:latin typeface="微軟正黑體" panose="020B0604030504040204" pitchFamily="34" charset="-120"/>
                <a:ea typeface="微軟正黑體" panose="020B0604030504040204" pitchFamily="34" charset="-120"/>
              </a:rPr>
              <a:t>比較。</a:t>
            </a:r>
            <a:endParaRPr lang="en-US" altLang="zh-TW" sz="2400" dirty="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166986262"/>
              </p:ext>
            </p:extLst>
          </p:nvPr>
        </p:nvGraphicFramePr>
        <p:xfrm>
          <a:off x="490800" y="1295198"/>
          <a:ext cx="11210400" cy="1620000"/>
        </p:xfrm>
        <a:graphic>
          <a:graphicData uri="http://schemas.openxmlformats.org/drawingml/2006/table">
            <a:tbl>
              <a:tblPr>
                <a:tableStyleId>{5940675A-B579-460E-94D1-54222C63F5DA}</a:tableStyleId>
              </a:tblPr>
              <a:tblGrid>
                <a:gridCol w="799757">
                  <a:extLst>
                    <a:ext uri="{9D8B030D-6E8A-4147-A177-3AD203B41FA5}">
                      <a16:colId xmlns:a16="http://schemas.microsoft.com/office/drawing/2014/main" xmlns="" val="20000"/>
                    </a:ext>
                  </a:extLst>
                </a:gridCol>
                <a:gridCol w="564918">
                  <a:extLst>
                    <a:ext uri="{9D8B030D-6E8A-4147-A177-3AD203B41FA5}">
                      <a16:colId xmlns:a16="http://schemas.microsoft.com/office/drawing/2014/main" xmlns="" val="20001"/>
                    </a:ext>
                  </a:extLst>
                </a:gridCol>
                <a:gridCol w="1279595">
                  <a:extLst>
                    <a:ext uri="{9D8B030D-6E8A-4147-A177-3AD203B41FA5}">
                      <a16:colId xmlns:a16="http://schemas.microsoft.com/office/drawing/2014/main" xmlns="" val="20002"/>
                    </a:ext>
                  </a:extLst>
                </a:gridCol>
                <a:gridCol w="1279595">
                  <a:extLst>
                    <a:ext uri="{9D8B030D-6E8A-4147-A177-3AD203B41FA5}">
                      <a16:colId xmlns:a16="http://schemas.microsoft.com/office/drawing/2014/main" xmlns="" val="20003"/>
                    </a:ext>
                  </a:extLst>
                </a:gridCol>
                <a:gridCol w="799757">
                  <a:extLst>
                    <a:ext uri="{9D8B030D-6E8A-4147-A177-3AD203B41FA5}">
                      <a16:colId xmlns:a16="http://schemas.microsoft.com/office/drawing/2014/main" xmlns="" val="20004"/>
                    </a:ext>
                  </a:extLst>
                </a:gridCol>
                <a:gridCol w="1504275">
                  <a:extLst>
                    <a:ext uri="{9D8B030D-6E8A-4147-A177-3AD203B41FA5}">
                      <a16:colId xmlns:a16="http://schemas.microsoft.com/office/drawing/2014/main" xmlns="" val="20005"/>
                    </a:ext>
                  </a:extLst>
                </a:gridCol>
                <a:gridCol w="1973953">
                  <a:extLst>
                    <a:ext uri="{9D8B030D-6E8A-4147-A177-3AD203B41FA5}">
                      <a16:colId xmlns:a16="http://schemas.microsoft.com/office/drawing/2014/main" xmlns="" val="20006"/>
                    </a:ext>
                  </a:extLst>
                </a:gridCol>
                <a:gridCol w="1504275">
                  <a:extLst>
                    <a:ext uri="{9D8B030D-6E8A-4147-A177-3AD203B41FA5}">
                      <a16:colId xmlns:a16="http://schemas.microsoft.com/office/drawing/2014/main" xmlns="" val="20007"/>
                    </a:ext>
                  </a:extLst>
                </a:gridCol>
                <a:gridCol w="1504275">
                  <a:extLst>
                    <a:ext uri="{9D8B030D-6E8A-4147-A177-3AD203B41FA5}">
                      <a16:colId xmlns:a16="http://schemas.microsoft.com/office/drawing/2014/main" xmlns="" val="20008"/>
                    </a:ext>
                  </a:extLst>
                </a:gridCol>
              </a:tblGrid>
              <a:tr h="1113970">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系所</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grid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英語補救教學課程名稱</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班級數</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平均每班人數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補救教學執行內容</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教學評量方式</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學生進步情形</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506030">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中文</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455075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275" y="1093136"/>
            <a:ext cx="11114087" cy="954107"/>
          </a:xfrm>
          <a:prstGeom prst="rect">
            <a:avLst/>
          </a:prstGeom>
        </p:spPr>
        <p:txBody>
          <a:bodyPr wrap="square">
            <a:spAutoFit/>
          </a:bodyPr>
          <a:lstStyle/>
          <a:p>
            <a:pPr marL="457200" indent="-457200">
              <a:buFont typeface="Wingdings" panose="05000000000000000000" pitchFamily="2" charset="2"/>
              <a:buChar char="u"/>
            </a:pPr>
            <a:r>
              <a:rPr lang="zh-TW" altLang="en-US" sz="2800" b="1" kern="100" dirty="0" smtClean="0">
                <a:latin typeface="微軟正黑體" panose="020B0604030504040204" pitchFamily="34" charset="-120"/>
                <a:ea typeface="微軟正黑體" panose="020B0604030504040204" pitchFamily="34" charset="-120"/>
              </a:rPr>
              <a:t>學校函文及寄送修正表冊光碟檔：</a:t>
            </a:r>
            <a:endParaRPr lang="en-US" altLang="zh-TW" sz="2800" b="1" kern="100" dirty="0" smtClean="0">
              <a:latin typeface="微軟正黑體" panose="020B0604030504040204" pitchFamily="34" charset="-120"/>
              <a:ea typeface="微軟正黑體" panose="020B0604030504040204" pitchFamily="34" charset="-120"/>
            </a:endParaRPr>
          </a:p>
          <a:p>
            <a:pPr>
              <a:spcAft>
                <a:spcPts val="0"/>
              </a:spcAft>
            </a:pPr>
            <a:r>
              <a:rPr lang="en-US" altLang="zh-TW" sz="2800" kern="100" smtClean="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06/20</a:t>
            </a:r>
            <a:r>
              <a:rPr lang="zh-TW" altLang="en-US" sz="2800" kern="100" dirty="0" smtClean="0">
                <a:latin typeface="微軟正黑體" panose="020B0604030504040204" pitchFamily="34" charset="-120"/>
                <a:ea typeface="微軟正黑體" panose="020B0604030504040204" pitchFamily="34" charset="-120"/>
              </a:rPr>
              <a:t>前</a:t>
            </a:r>
            <a:r>
              <a:rPr lang="en-US" altLang="zh-TW" sz="2800" b="1" kern="100" dirty="0">
                <a:solidFill>
                  <a:srgbClr val="FF0000"/>
                </a:solidFill>
                <a:latin typeface="微軟正黑體" panose="020B0604030504040204" pitchFamily="34" charset="-120"/>
                <a:ea typeface="微軟正黑體" panose="020B0604030504040204" pitchFamily="34" charset="-120"/>
              </a:rPr>
              <a:t>(</a:t>
            </a:r>
            <a:r>
              <a:rPr lang="zh-TW" altLang="en-US" sz="2800" b="1" kern="100" dirty="0">
                <a:solidFill>
                  <a:srgbClr val="FF0000"/>
                </a:solidFill>
                <a:latin typeface="微軟正黑體" panose="020B0604030504040204" pitchFamily="34" charset="-120"/>
                <a:ea typeface="微軟正黑體" panose="020B0604030504040204" pitchFamily="34" charset="-120"/>
              </a:rPr>
              <a:t>郵戳為憑</a:t>
            </a:r>
            <a:r>
              <a:rPr lang="en-US" altLang="zh-TW" sz="2800" b="1" kern="100" dirty="0" smtClean="0">
                <a:solidFill>
                  <a:srgbClr val="FF0000"/>
                </a:solidFill>
                <a:latin typeface="微軟正黑體" panose="020B0604030504040204" pitchFamily="34" charset="-120"/>
                <a:ea typeface="微軟正黑體" panose="020B0604030504040204" pitchFamily="34" charset="-120"/>
              </a:rPr>
              <a:t>)</a:t>
            </a:r>
            <a:endParaRPr lang="zh-TW" altLang="zh-TW" sz="2800" kern="100" dirty="0">
              <a:solidFill>
                <a:srgbClr val="FF0000"/>
              </a:solidFill>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202406" y="0"/>
            <a:ext cx="11787187" cy="1356360"/>
          </a:xfrm>
        </p:spPr>
        <p:txBody>
          <a:bodyPr>
            <a:normAutofit/>
          </a:bodyPr>
          <a:lstStyle/>
          <a:p>
            <a:r>
              <a:rPr lang="en-US" altLang="zh-TW" sz="4800" b="1" dirty="0">
                <a:solidFill>
                  <a:schemeClr val="tx1">
                    <a:lumMod val="75000"/>
                    <a:lumOff val="25000"/>
                  </a:schemeClr>
                </a:solidFill>
                <a:latin typeface="微軟正黑體" panose="020B0604030504040204" pitchFamily="34" charset="-120"/>
              </a:rPr>
              <a:t>4</a:t>
            </a:r>
            <a:r>
              <a:rPr lang="zh-TW" altLang="en-US" sz="4800" b="1" dirty="0" smtClean="0">
                <a:solidFill>
                  <a:schemeClr val="tx1">
                    <a:lumMod val="75000"/>
                    <a:lumOff val="25000"/>
                  </a:schemeClr>
                </a:solidFill>
                <a:latin typeface="微軟正黑體" panose="020B0604030504040204" pitchFamily="34" charset="-120"/>
              </a:rPr>
              <a:t>、</a:t>
            </a:r>
            <a:r>
              <a:rPr lang="zh-TW" altLang="en-US" sz="4800" b="1" dirty="0">
                <a:solidFill>
                  <a:schemeClr val="tx1">
                    <a:lumMod val="75000"/>
                    <a:lumOff val="25000"/>
                  </a:schemeClr>
                </a:solidFill>
                <a:latin typeface="微軟正黑體" panose="020B0604030504040204" pitchFamily="34" charset="-120"/>
              </a:rPr>
              <a:t>作業時程</a:t>
            </a:r>
            <a:r>
              <a:rPr lang="en-US" altLang="zh-TW" sz="4800" b="1" dirty="0" smtClean="0">
                <a:solidFill>
                  <a:schemeClr val="tx1">
                    <a:lumMod val="75000"/>
                    <a:lumOff val="25000"/>
                  </a:schemeClr>
                </a:solidFill>
                <a:latin typeface="微軟正黑體" panose="020B0604030504040204" pitchFamily="34" charset="-120"/>
              </a:rPr>
              <a:t>-</a:t>
            </a:r>
            <a:r>
              <a:rPr lang="zh-TW" altLang="en-US" sz="4800" b="1" dirty="0">
                <a:solidFill>
                  <a:schemeClr val="tx1">
                    <a:lumMod val="75000"/>
                    <a:lumOff val="25000"/>
                  </a:schemeClr>
                </a:solidFill>
                <a:latin typeface="微軟正黑體" panose="020B0604030504040204" pitchFamily="34" charset="-120"/>
              </a:rPr>
              <a:t>資料修正作業時程</a:t>
            </a:r>
            <a:endParaRPr lang="zh-TW" altLang="en-US" sz="4800" dirty="0">
              <a:latin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14</a:t>
            </a:fld>
            <a:endParaRPr lang="en-US" dirty="0"/>
          </a:p>
        </p:txBody>
      </p:sp>
      <p:graphicFrame>
        <p:nvGraphicFramePr>
          <p:cNvPr id="10" name="表格 9"/>
          <p:cNvGraphicFramePr>
            <a:graphicFrameLocks noGrp="1"/>
          </p:cNvGraphicFramePr>
          <p:nvPr>
            <p:extLst>
              <p:ext uri="{D42A27DB-BD31-4B8C-83A1-F6EECF244321}">
                <p14:modId xmlns:p14="http://schemas.microsoft.com/office/powerpoint/2010/main" val="3207841311"/>
              </p:ext>
            </p:extLst>
          </p:nvPr>
        </p:nvGraphicFramePr>
        <p:xfrm>
          <a:off x="3460752" y="2453036"/>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6</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16200420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149</a:t>
            </a:fld>
            <a:endParaRPr lang="en-US" dirty="0"/>
          </a:p>
        </p:txBody>
      </p:sp>
      <p:sp>
        <p:nvSpPr>
          <p:cNvPr id="10"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15-9</a:t>
            </a:r>
            <a:r>
              <a:rPr lang="zh-TW" altLang="en-US" sz="3000" dirty="0" smtClean="0">
                <a:solidFill>
                  <a:schemeClr val="tx1"/>
                </a:solidFill>
                <a:latin typeface="微軟正黑體" panose="020B0604030504040204" pitchFamily="34" charset="-120"/>
                <a:ea typeface="微軟正黑體" panose="020B0604030504040204" pitchFamily="34" charset="-120"/>
              </a:rPr>
              <a:t>開設</a:t>
            </a:r>
            <a:r>
              <a:rPr lang="zh-TW" altLang="en-US" sz="3000" dirty="0">
                <a:solidFill>
                  <a:schemeClr val="tx1"/>
                </a:solidFill>
                <a:latin typeface="微軟正黑體" panose="020B0604030504040204" pitchFamily="34" charset="-120"/>
                <a:ea typeface="微軟正黑體" panose="020B0604030504040204" pitchFamily="34" charset="-120"/>
              </a:rPr>
              <a:t>英語補救教學相關課程情形資料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學生</a:t>
            </a:r>
            <a:r>
              <a:rPr kumimoji="0" lang="zh-TW" altLang="en-US" sz="2400" b="1" dirty="0">
                <a:solidFill>
                  <a:srgbClr val="FF0000"/>
                </a:solidFill>
                <a:latin typeface="微軟正黑體" panose="020B0604030504040204" pitchFamily="34" charset="-120"/>
                <a:ea typeface="微軟正黑體" panose="020B0604030504040204" pitchFamily="34" charset="-120"/>
              </a:rPr>
              <a:t>進步</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情形</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以</a:t>
            </a:r>
            <a:r>
              <a:rPr lang="en-US" altLang="zh-TW" sz="2400" dirty="0">
                <a:latin typeface="微軟正黑體" panose="020B0604030504040204" pitchFamily="34" charset="-120"/>
                <a:ea typeface="微軟正黑體" panose="020B0604030504040204" pitchFamily="34" charset="-120"/>
              </a:rPr>
              <a:t>50</a:t>
            </a:r>
            <a:r>
              <a:rPr lang="zh-TW" altLang="en-US" sz="2400" dirty="0">
                <a:latin typeface="微軟正黑體" panose="020B0604030504040204" pitchFamily="34" charset="-120"/>
                <a:ea typeface="微軟正黑體" panose="020B0604030504040204" pitchFamily="34" charset="-120"/>
              </a:rPr>
              <a:t>字敘述學生進步情形，以利反映英語補救教學全貌</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例如：</a:t>
            </a:r>
            <a:r>
              <a:rPr lang="zh-TW" altLang="en-US" sz="2400" dirty="0">
                <a:latin typeface="微軟正黑體" panose="020B0604030504040204" pitchFamily="34" charset="-120"/>
                <a:ea typeface="微軟正黑體" panose="020B0604030504040204" pitchFamily="34" charset="-120"/>
              </a:rPr>
              <a:t>學生由只能準備</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分鐘講稿，進步為可講</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分鐘；並由看稿進步為可背稿演說。</a:t>
            </a: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084680676"/>
              </p:ext>
            </p:extLst>
          </p:nvPr>
        </p:nvGraphicFramePr>
        <p:xfrm>
          <a:off x="490800" y="1295198"/>
          <a:ext cx="11210400" cy="1620000"/>
        </p:xfrm>
        <a:graphic>
          <a:graphicData uri="http://schemas.openxmlformats.org/drawingml/2006/table">
            <a:tbl>
              <a:tblPr>
                <a:tableStyleId>{5940675A-B579-460E-94D1-54222C63F5DA}</a:tableStyleId>
              </a:tblPr>
              <a:tblGrid>
                <a:gridCol w="799757">
                  <a:extLst>
                    <a:ext uri="{9D8B030D-6E8A-4147-A177-3AD203B41FA5}">
                      <a16:colId xmlns:a16="http://schemas.microsoft.com/office/drawing/2014/main" xmlns="" val="20000"/>
                    </a:ext>
                  </a:extLst>
                </a:gridCol>
                <a:gridCol w="564918">
                  <a:extLst>
                    <a:ext uri="{9D8B030D-6E8A-4147-A177-3AD203B41FA5}">
                      <a16:colId xmlns:a16="http://schemas.microsoft.com/office/drawing/2014/main" xmlns="" val="20001"/>
                    </a:ext>
                  </a:extLst>
                </a:gridCol>
                <a:gridCol w="1279595">
                  <a:extLst>
                    <a:ext uri="{9D8B030D-6E8A-4147-A177-3AD203B41FA5}">
                      <a16:colId xmlns:a16="http://schemas.microsoft.com/office/drawing/2014/main" xmlns="" val="20002"/>
                    </a:ext>
                  </a:extLst>
                </a:gridCol>
                <a:gridCol w="1279595">
                  <a:extLst>
                    <a:ext uri="{9D8B030D-6E8A-4147-A177-3AD203B41FA5}">
                      <a16:colId xmlns:a16="http://schemas.microsoft.com/office/drawing/2014/main" xmlns="" val="20003"/>
                    </a:ext>
                  </a:extLst>
                </a:gridCol>
                <a:gridCol w="799757">
                  <a:extLst>
                    <a:ext uri="{9D8B030D-6E8A-4147-A177-3AD203B41FA5}">
                      <a16:colId xmlns:a16="http://schemas.microsoft.com/office/drawing/2014/main" xmlns="" val="20004"/>
                    </a:ext>
                  </a:extLst>
                </a:gridCol>
                <a:gridCol w="1504275">
                  <a:extLst>
                    <a:ext uri="{9D8B030D-6E8A-4147-A177-3AD203B41FA5}">
                      <a16:colId xmlns:a16="http://schemas.microsoft.com/office/drawing/2014/main" xmlns="" val="20005"/>
                    </a:ext>
                  </a:extLst>
                </a:gridCol>
                <a:gridCol w="1973953">
                  <a:extLst>
                    <a:ext uri="{9D8B030D-6E8A-4147-A177-3AD203B41FA5}">
                      <a16:colId xmlns:a16="http://schemas.microsoft.com/office/drawing/2014/main" xmlns="" val="20006"/>
                    </a:ext>
                  </a:extLst>
                </a:gridCol>
                <a:gridCol w="1504275">
                  <a:extLst>
                    <a:ext uri="{9D8B030D-6E8A-4147-A177-3AD203B41FA5}">
                      <a16:colId xmlns:a16="http://schemas.microsoft.com/office/drawing/2014/main" xmlns="" val="20007"/>
                    </a:ext>
                  </a:extLst>
                </a:gridCol>
                <a:gridCol w="1504275">
                  <a:extLst>
                    <a:ext uri="{9D8B030D-6E8A-4147-A177-3AD203B41FA5}">
                      <a16:colId xmlns:a16="http://schemas.microsoft.com/office/drawing/2014/main" xmlns="" val="20008"/>
                    </a:ext>
                  </a:extLst>
                </a:gridCol>
              </a:tblGrid>
              <a:tr h="1113970">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系所</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grid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英語補救教學課程名稱</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班級數</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平均每班人數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補救教學執行內容</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教學評量方式</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學生進步情形</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506030">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中文</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4104511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150</a:t>
            </a:fld>
            <a:endParaRPr lang="en-US" dirty="0"/>
          </a:p>
        </p:txBody>
      </p:sp>
      <p:sp>
        <p:nvSpPr>
          <p:cNvPr id="10"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15-10</a:t>
            </a:r>
            <a:r>
              <a:rPr lang="zh-TW" altLang="en-US" sz="3000" dirty="0">
                <a:solidFill>
                  <a:schemeClr val="tx1"/>
                </a:solidFill>
                <a:latin typeface="微軟正黑體" panose="020B0604030504040204" pitchFamily="34" charset="-120"/>
                <a:ea typeface="微軟正黑體" panose="020B0604030504040204" pitchFamily="34" charset="-120"/>
              </a:rPr>
              <a:t>英語補救教學相關活動</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非正式課程</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情形資料表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英語補救教學相關活動</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非正式課程</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名稱</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分別輸入英語補救教學相關活動</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非正式課程</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中／英文</a:t>
            </a:r>
            <a:r>
              <a:rPr lang="zh-TW" altLang="en-US" sz="2400" dirty="0">
                <a:latin typeface="微軟正黑體" panose="020B0604030504040204" pitchFamily="34" charset="-120"/>
                <a:ea typeface="微軟正黑體" panose="020B0604030504040204" pitchFamily="34" charset="-120"/>
              </a:rPr>
              <a:t>名稱</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008027290"/>
              </p:ext>
            </p:extLst>
          </p:nvPr>
        </p:nvGraphicFramePr>
        <p:xfrm>
          <a:off x="490800" y="1265872"/>
          <a:ext cx="11210400" cy="1620000"/>
        </p:xfrm>
        <a:graphic>
          <a:graphicData uri="http://schemas.openxmlformats.org/drawingml/2006/table">
            <a:tbl>
              <a:tblPr>
                <a:tableStyleId>{5940675A-B579-460E-94D1-54222C63F5DA}</a:tableStyleId>
              </a:tblPr>
              <a:tblGrid>
                <a:gridCol w="832368">
                  <a:extLst>
                    <a:ext uri="{9D8B030D-6E8A-4147-A177-3AD203B41FA5}">
                      <a16:colId xmlns:a16="http://schemas.microsoft.com/office/drawing/2014/main" xmlns="" val="20000"/>
                    </a:ext>
                  </a:extLst>
                </a:gridCol>
                <a:gridCol w="587953">
                  <a:extLst>
                    <a:ext uri="{9D8B030D-6E8A-4147-A177-3AD203B41FA5}">
                      <a16:colId xmlns:a16="http://schemas.microsoft.com/office/drawing/2014/main" xmlns="" val="20001"/>
                    </a:ext>
                  </a:extLst>
                </a:gridCol>
                <a:gridCol w="1331771">
                  <a:extLst>
                    <a:ext uri="{9D8B030D-6E8A-4147-A177-3AD203B41FA5}">
                      <a16:colId xmlns:a16="http://schemas.microsoft.com/office/drawing/2014/main" xmlns="" val="20002"/>
                    </a:ext>
                  </a:extLst>
                </a:gridCol>
                <a:gridCol w="1331771">
                  <a:extLst>
                    <a:ext uri="{9D8B030D-6E8A-4147-A177-3AD203B41FA5}">
                      <a16:colId xmlns:a16="http://schemas.microsoft.com/office/drawing/2014/main" xmlns="" val="20003"/>
                    </a:ext>
                  </a:extLst>
                </a:gridCol>
                <a:gridCol w="1331771">
                  <a:extLst>
                    <a:ext uri="{9D8B030D-6E8A-4147-A177-3AD203B41FA5}">
                      <a16:colId xmlns:a16="http://schemas.microsoft.com/office/drawing/2014/main" xmlns="" val="20004"/>
                    </a:ext>
                  </a:extLst>
                </a:gridCol>
                <a:gridCol w="1331771">
                  <a:extLst>
                    <a:ext uri="{9D8B030D-6E8A-4147-A177-3AD203B41FA5}">
                      <a16:colId xmlns:a16="http://schemas.microsoft.com/office/drawing/2014/main" xmlns="" val="20005"/>
                    </a:ext>
                  </a:extLst>
                </a:gridCol>
                <a:gridCol w="1331771">
                  <a:extLst>
                    <a:ext uri="{9D8B030D-6E8A-4147-A177-3AD203B41FA5}">
                      <a16:colId xmlns:a16="http://schemas.microsoft.com/office/drawing/2014/main" xmlns="" val="20006"/>
                    </a:ext>
                  </a:extLst>
                </a:gridCol>
                <a:gridCol w="1565612">
                  <a:extLst>
                    <a:ext uri="{9D8B030D-6E8A-4147-A177-3AD203B41FA5}">
                      <a16:colId xmlns:a16="http://schemas.microsoft.com/office/drawing/2014/main" xmlns="" val="20007"/>
                    </a:ext>
                  </a:extLst>
                </a:gridCol>
                <a:gridCol w="1565612">
                  <a:extLst>
                    <a:ext uri="{9D8B030D-6E8A-4147-A177-3AD203B41FA5}">
                      <a16:colId xmlns:a16="http://schemas.microsoft.com/office/drawing/2014/main" xmlns="" val="20008"/>
                    </a:ext>
                  </a:extLst>
                </a:gridCol>
              </a:tblGrid>
              <a:tr h="1000403">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系所</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grid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英語補救教學相關</a:t>
                      </a:r>
                      <a:r>
                        <a:rPr lang="zh-TW" sz="1800" kern="0" dirty="0" smtClean="0">
                          <a:effectLst/>
                          <a:latin typeface="微軟正黑體" panose="020B0604030504040204" pitchFamily="34" charset="-120"/>
                          <a:ea typeface="微軟正黑體" panose="020B0604030504040204" pitchFamily="34" charset="-120"/>
                        </a:rPr>
                        <a:t>活動</a:t>
                      </a:r>
                      <a:endParaRPr lang="en-US" altLang="zh-TW" sz="1800" kern="0" dirty="0" smtClean="0">
                        <a:effectLst/>
                        <a:latin typeface="微軟正黑體" panose="020B0604030504040204" pitchFamily="34" charset="-120"/>
                        <a:ea typeface="微軟正黑體" panose="020B0604030504040204" pitchFamily="34" charset="-120"/>
                      </a:endParaRPr>
                    </a:p>
                    <a:p>
                      <a:pPr algn="ctr">
                        <a:spcAft>
                          <a:spcPts val="0"/>
                        </a:spcAft>
                      </a:pPr>
                      <a:r>
                        <a:rPr lang="en-US" sz="1800" kern="0" dirty="0" smtClean="0">
                          <a:effectLst/>
                          <a:latin typeface="微軟正黑體" panose="020B0604030504040204" pitchFamily="34" charset="-120"/>
                          <a:ea typeface="微軟正黑體" panose="020B0604030504040204" pitchFamily="34" charset="-120"/>
                        </a:rPr>
                        <a:t>(</a:t>
                      </a:r>
                      <a:r>
                        <a:rPr lang="zh-TW" sz="1800" kern="0" dirty="0">
                          <a:effectLst/>
                          <a:latin typeface="微軟正黑體" panose="020B0604030504040204" pitchFamily="34" charset="-120"/>
                          <a:ea typeface="微軟正黑體" panose="020B0604030504040204" pitchFamily="34" charset="-120"/>
                        </a:rPr>
                        <a:t>非正式課程</a:t>
                      </a:r>
                      <a:r>
                        <a:rPr lang="en-US" sz="1800" kern="0" dirty="0">
                          <a:effectLst/>
                          <a:latin typeface="微軟正黑體" panose="020B0604030504040204" pitchFamily="34" charset="-120"/>
                          <a:ea typeface="微軟正黑體" panose="020B0604030504040204" pitchFamily="34" charset="-120"/>
                        </a:rPr>
                        <a:t>)</a:t>
                      </a:r>
                      <a:r>
                        <a:rPr lang="zh-TW" sz="1800" kern="0" dirty="0">
                          <a:effectLst/>
                          <a:latin typeface="微軟正黑體" panose="020B0604030504040204" pitchFamily="34" charset="-120"/>
                          <a:ea typeface="微軟正黑體" panose="020B0604030504040204" pitchFamily="34" charset="-120"/>
                        </a:rPr>
                        <a:t>名稱</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hMerge="1">
                  <a:txBody>
                    <a:bodyPr/>
                    <a:lstStyle/>
                    <a:p>
                      <a:endParaRPr lang="zh-TW" altLang="en-US"/>
                    </a:p>
                  </a:txBody>
                  <a:tcPr/>
                </a:tc>
                <a:tc grid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辦理日期</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總參與人數</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主要參加對象</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學生進步情形</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xmlns="" val="10000"/>
                  </a:ext>
                </a:extLst>
              </a:tr>
              <a:tr h="61959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中文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開始日期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結束日期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3912391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151</a:t>
            </a:fld>
            <a:endParaRPr lang="en-US" dirty="0"/>
          </a:p>
        </p:txBody>
      </p:sp>
      <p:sp>
        <p:nvSpPr>
          <p:cNvPr id="10"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15-10</a:t>
            </a:r>
            <a:r>
              <a:rPr lang="zh-TW" altLang="en-US" sz="3000" dirty="0">
                <a:solidFill>
                  <a:schemeClr val="tx1"/>
                </a:solidFill>
                <a:latin typeface="微軟正黑體" panose="020B0604030504040204" pitchFamily="34" charset="-120"/>
                <a:ea typeface="微軟正黑體" panose="020B0604030504040204" pitchFamily="34" charset="-120"/>
              </a:rPr>
              <a:t>英語補救教學相關活動</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非正式課程</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情形資料表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辦理</a:t>
            </a:r>
            <a:r>
              <a:rPr kumimoji="0" lang="zh-TW" altLang="en-US" sz="2400" b="1" dirty="0">
                <a:solidFill>
                  <a:srgbClr val="FF0000"/>
                </a:solidFill>
                <a:latin typeface="微軟正黑體" panose="020B0604030504040204" pitchFamily="34" charset="-120"/>
                <a:ea typeface="微軟正黑體" panose="020B0604030504040204" pitchFamily="34" charset="-120"/>
              </a:rPr>
              <a:t>日期</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輸入英語補救教學相關活動之辦理日期</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日期</a:t>
            </a:r>
            <a:r>
              <a:rPr lang="zh-TW" altLang="en-US" sz="2400" dirty="0">
                <a:latin typeface="微軟正黑體" panose="020B0604030504040204" pitchFamily="34" charset="-120"/>
                <a:ea typeface="微軟正黑體" panose="020B0604030504040204" pitchFamily="34" charset="-120"/>
              </a:rPr>
              <a:t>格式為西元年</a:t>
            </a:r>
            <a:r>
              <a:rPr lang="zh-TW" altLang="en-US" sz="2400" dirty="0" smtClean="0">
                <a:latin typeface="微軟正黑體" panose="020B0604030504040204" pitchFamily="34" charset="-120"/>
                <a:ea typeface="微軟正黑體" panose="020B0604030504040204" pitchFamily="34" charset="-120"/>
              </a:rPr>
              <a:t>、月份、日 （</a:t>
            </a:r>
            <a:r>
              <a:rPr lang="en-US" altLang="zh-TW" sz="2400" dirty="0" err="1" smtClean="0">
                <a:latin typeface="微軟正黑體" panose="020B0604030504040204" pitchFamily="34" charset="-120"/>
                <a:ea typeface="微軟正黑體" panose="020B0604030504040204" pitchFamily="34" charset="-120"/>
              </a:rPr>
              <a:t>yyyy</a:t>
            </a:r>
            <a:r>
              <a:rPr lang="en-US" altLang="zh-TW" sz="2400" dirty="0" smtClean="0">
                <a:latin typeface="微軟正黑體" panose="020B0604030504040204" pitchFamily="34" charset="-120"/>
                <a:ea typeface="微軟正黑體" panose="020B0604030504040204" pitchFamily="34" charset="-120"/>
              </a:rPr>
              <a:t>/mm/</a:t>
            </a:r>
            <a:r>
              <a:rPr lang="en-US" altLang="zh-TW" sz="2400" dirty="0" err="1" smtClean="0">
                <a:latin typeface="微軟正黑體" panose="020B0604030504040204" pitchFamily="34" charset="-120"/>
                <a:ea typeface="微軟正黑體" panose="020B0604030504040204" pitchFamily="34" charset="-120"/>
              </a:rPr>
              <a:t>dd</a:t>
            </a:r>
            <a:r>
              <a:rPr lang="zh-TW" altLang="en-US" sz="2400" dirty="0" smtClean="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431637795"/>
              </p:ext>
            </p:extLst>
          </p:nvPr>
        </p:nvGraphicFramePr>
        <p:xfrm>
          <a:off x="490800" y="1265872"/>
          <a:ext cx="11210400" cy="1620000"/>
        </p:xfrm>
        <a:graphic>
          <a:graphicData uri="http://schemas.openxmlformats.org/drawingml/2006/table">
            <a:tbl>
              <a:tblPr>
                <a:tableStyleId>{5940675A-B579-460E-94D1-54222C63F5DA}</a:tableStyleId>
              </a:tblPr>
              <a:tblGrid>
                <a:gridCol w="832368">
                  <a:extLst>
                    <a:ext uri="{9D8B030D-6E8A-4147-A177-3AD203B41FA5}">
                      <a16:colId xmlns:a16="http://schemas.microsoft.com/office/drawing/2014/main" xmlns="" val="20000"/>
                    </a:ext>
                  </a:extLst>
                </a:gridCol>
                <a:gridCol w="587953">
                  <a:extLst>
                    <a:ext uri="{9D8B030D-6E8A-4147-A177-3AD203B41FA5}">
                      <a16:colId xmlns:a16="http://schemas.microsoft.com/office/drawing/2014/main" xmlns="" val="20001"/>
                    </a:ext>
                  </a:extLst>
                </a:gridCol>
                <a:gridCol w="1331771">
                  <a:extLst>
                    <a:ext uri="{9D8B030D-6E8A-4147-A177-3AD203B41FA5}">
                      <a16:colId xmlns:a16="http://schemas.microsoft.com/office/drawing/2014/main" xmlns="" val="20002"/>
                    </a:ext>
                  </a:extLst>
                </a:gridCol>
                <a:gridCol w="1331771">
                  <a:extLst>
                    <a:ext uri="{9D8B030D-6E8A-4147-A177-3AD203B41FA5}">
                      <a16:colId xmlns:a16="http://schemas.microsoft.com/office/drawing/2014/main" xmlns="" val="20003"/>
                    </a:ext>
                  </a:extLst>
                </a:gridCol>
                <a:gridCol w="1331771">
                  <a:extLst>
                    <a:ext uri="{9D8B030D-6E8A-4147-A177-3AD203B41FA5}">
                      <a16:colId xmlns:a16="http://schemas.microsoft.com/office/drawing/2014/main" xmlns="" val="20004"/>
                    </a:ext>
                  </a:extLst>
                </a:gridCol>
                <a:gridCol w="1331771">
                  <a:extLst>
                    <a:ext uri="{9D8B030D-6E8A-4147-A177-3AD203B41FA5}">
                      <a16:colId xmlns:a16="http://schemas.microsoft.com/office/drawing/2014/main" xmlns="" val="20005"/>
                    </a:ext>
                  </a:extLst>
                </a:gridCol>
                <a:gridCol w="1331771">
                  <a:extLst>
                    <a:ext uri="{9D8B030D-6E8A-4147-A177-3AD203B41FA5}">
                      <a16:colId xmlns:a16="http://schemas.microsoft.com/office/drawing/2014/main" xmlns="" val="20006"/>
                    </a:ext>
                  </a:extLst>
                </a:gridCol>
                <a:gridCol w="1565612">
                  <a:extLst>
                    <a:ext uri="{9D8B030D-6E8A-4147-A177-3AD203B41FA5}">
                      <a16:colId xmlns:a16="http://schemas.microsoft.com/office/drawing/2014/main" xmlns="" val="20007"/>
                    </a:ext>
                  </a:extLst>
                </a:gridCol>
                <a:gridCol w="1565612">
                  <a:extLst>
                    <a:ext uri="{9D8B030D-6E8A-4147-A177-3AD203B41FA5}">
                      <a16:colId xmlns:a16="http://schemas.microsoft.com/office/drawing/2014/main" xmlns="" val="20008"/>
                    </a:ext>
                  </a:extLst>
                </a:gridCol>
              </a:tblGrid>
              <a:tr h="1000403">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系所</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grid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英語補救教學相關</a:t>
                      </a:r>
                      <a:r>
                        <a:rPr lang="zh-TW" sz="1800" kern="0" dirty="0" smtClean="0">
                          <a:effectLst/>
                          <a:latin typeface="微軟正黑體" panose="020B0604030504040204" pitchFamily="34" charset="-120"/>
                          <a:ea typeface="微軟正黑體" panose="020B0604030504040204" pitchFamily="34" charset="-120"/>
                        </a:rPr>
                        <a:t>活動</a:t>
                      </a:r>
                      <a:endParaRPr lang="en-US" altLang="zh-TW" sz="1800" kern="0" dirty="0" smtClean="0">
                        <a:effectLst/>
                        <a:latin typeface="微軟正黑體" panose="020B0604030504040204" pitchFamily="34" charset="-120"/>
                        <a:ea typeface="微軟正黑體" panose="020B0604030504040204" pitchFamily="34" charset="-120"/>
                      </a:endParaRPr>
                    </a:p>
                    <a:p>
                      <a:pPr algn="ctr">
                        <a:spcAft>
                          <a:spcPts val="0"/>
                        </a:spcAft>
                      </a:pPr>
                      <a:r>
                        <a:rPr lang="en-US" sz="1800" kern="0" dirty="0" smtClean="0">
                          <a:effectLst/>
                          <a:latin typeface="微軟正黑體" panose="020B0604030504040204" pitchFamily="34" charset="-120"/>
                          <a:ea typeface="微軟正黑體" panose="020B0604030504040204" pitchFamily="34" charset="-120"/>
                        </a:rPr>
                        <a:t>(</a:t>
                      </a:r>
                      <a:r>
                        <a:rPr lang="zh-TW" sz="1800" kern="0" dirty="0">
                          <a:effectLst/>
                          <a:latin typeface="微軟正黑體" panose="020B0604030504040204" pitchFamily="34" charset="-120"/>
                          <a:ea typeface="微軟正黑體" panose="020B0604030504040204" pitchFamily="34" charset="-120"/>
                        </a:rPr>
                        <a:t>非正式課程</a:t>
                      </a:r>
                      <a:r>
                        <a:rPr lang="en-US" sz="1800" kern="0" dirty="0">
                          <a:effectLst/>
                          <a:latin typeface="微軟正黑體" panose="020B0604030504040204" pitchFamily="34" charset="-120"/>
                          <a:ea typeface="微軟正黑體" panose="020B0604030504040204" pitchFamily="34" charset="-120"/>
                        </a:rPr>
                        <a:t>)</a:t>
                      </a:r>
                      <a:r>
                        <a:rPr lang="zh-TW" sz="1800" kern="0" dirty="0">
                          <a:effectLst/>
                          <a:latin typeface="微軟正黑體" panose="020B0604030504040204" pitchFamily="34" charset="-120"/>
                          <a:ea typeface="微軟正黑體" panose="020B0604030504040204" pitchFamily="34" charset="-120"/>
                        </a:rPr>
                        <a:t>名稱</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hMerge="1">
                  <a:txBody>
                    <a:bodyPr/>
                    <a:lstStyle/>
                    <a:p>
                      <a:endParaRPr lang="zh-TW" altLang="en-US"/>
                    </a:p>
                  </a:txBody>
                  <a:tcPr/>
                </a:tc>
                <a:tc grid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辦理日期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hMerge="1">
                  <a:txBody>
                    <a:bodyPr/>
                    <a:lstStyle/>
                    <a:p>
                      <a:endParaRPr lang="zh-TW" altLang="en-US"/>
                    </a:p>
                  </a:txBody>
                  <a:tcP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總參與人數</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主要參加對象</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學生進步情形</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xmlns="" val="10000"/>
                  </a:ext>
                </a:extLst>
              </a:tr>
              <a:tr h="61959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中文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開始日期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結束日期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97956939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152</a:t>
            </a:fld>
            <a:endParaRPr lang="en-US" dirty="0"/>
          </a:p>
        </p:txBody>
      </p:sp>
      <p:sp>
        <p:nvSpPr>
          <p:cNvPr id="10"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15-10</a:t>
            </a:r>
            <a:r>
              <a:rPr lang="zh-TW" altLang="en-US" sz="3000" dirty="0">
                <a:solidFill>
                  <a:schemeClr val="tx1"/>
                </a:solidFill>
                <a:latin typeface="微軟正黑體" panose="020B0604030504040204" pitchFamily="34" charset="-120"/>
                <a:ea typeface="微軟正黑體" panose="020B0604030504040204" pitchFamily="34" charset="-120"/>
              </a:rPr>
              <a:t>英語補救教學相關活動</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非正式課程</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情形資料表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總參與人數</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輸入英語補救教學相關活動</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非正式課程</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之總參與人數</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443265505"/>
              </p:ext>
            </p:extLst>
          </p:nvPr>
        </p:nvGraphicFramePr>
        <p:xfrm>
          <a:off x="490800" y="1265872"/>
          <a:ext cx="11210400" cy="1620000"/>
        </p:xfrm>
        <a:graphic>
          <a:graphicData uri="http://schemas.openxmlformats.org/drawingml/2006/table">
            <a:tbl>
              <a:tblPr>
                <a:tableStyleId>{5940675A-B579-460E-94D1-54222C63F5DA}</a:tableStyleId>
              </a:tblPr>
              <a:tblGrid>
                <a:gridCol w="832368">
                  <a:extLst>
                    <a:ext uri="{9D8B030D-6E8A-4147-A177-3AD203B41FA5}">
                      <a16:colId xmlns:a16="http://schemas.microsoft.com/office/drawing/2014/main" xmlns="" val="20000"/>
                    </a:ext>
                  </a:extLst>
                </a:gridCol>
                <a:gridCol w="587953">
                  <a:extLst>
                    <a:ext uri="{9D8B030D-6E8A-4147-A177-3AD203B41FA5}">
                      <a16:colId xmlns:a16="http://schemas.microsoft.com/office/drawing/2014/main" xmlns="" val="20001"/>
                    </a:ext>
                  </a:extLst>
                </a:gridCol>
                <a:gridCol w="1331771">
                  <a:extLst>
                    <a:ext uri="{9D8B030D-6E8A-4147-A177-3AD203B41FA5}">
                      <a16:colId xmlns:a16="http://schemas.microsoft.com/office/drawing/2014/main" xmlns="" val="20002"/>
                    </a:ext>
                  </a:extLst>
                </a:gridCol>
                <a:gridCol w="1331771">
                  <a:extLst>
                    <a:ext uri="{9D8B030D-6E8A-4147-A177-3AD203B41FA5}">
                      <a16:colId xmlns:a16="http://schemas.microsoft.com/office/drawing/2014/main" xmlns="" val="20003"/>
                    </a:ext>
                  </a:extLst>
                </a:gridCol>
                <a:gridCol w="1331771">
                  <a:extLst>
                    <a:ext uri="{9D8B030D-6E8A-4147-A177-3AD203B41FA5}">
                      <a16:colId xmlns:a16="http://schemas.microsoft.com/office/drawing/2014/main" xmlns="" val="20004"/>
                    </a:ext>
                  </a:extLst>
                </a:gridCol>
                <a:gridCol w="1331771">
                  <a:extLst>
                    <a:ext uri="{9D8B030D-6E8A-4147-A177-3AD203B41FA5}">
                      <a16:colId xmlns:a16="http://schemas.microsoft.com/office/drawing/2014/main" xmlns="" val="20005"/>
                    </a:ext>
                  </a:extLst>
                </a:gridCol>
                <a:gridCol w="1331771">
                  <a:extLst>
                    <a:ext uri="{9D8B030D-6E8A-4147-A177-3AD203B41FA5}">
                      <a16:colId xmlns:a16="http://schemas.microsoft.com/office/drawing/2014/main" xmlns="" val="20006"/>
                    </a:ext>
                  </a:extLst>
                </a:gridCol>
                <a:gridCol w="1565612">
                  <a:extLst>
                    <a:ext uri="{9D8B030D-6E8A-4147-A177-3AD203B41FA5}">
                      <a16:colId xmlns:a16="http://schemas.microsoft.com/office/drawing/2014/main" xmlns="" val="20007"/>
                    </a:ext>
                  </a:extLst>
                </a:gridCol>
                <a:gridCol w="1565612">
                  <a:extLst>
                    <a:ext uri="{9D8B030D-6E8A-4147-A177-3AD203B41FA5}">
                      <a16:colId xmlns:a16="http://schemas.microsoft.com/office/drawing/2014/main" xmlns="" val="20008"/>
                    </a:ext>
                  </a:extLst>
                </a:gridCol>
              </a:tblGrid>
              <a:tr h="1000403">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系所</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grid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英語補救教學相關</a:t>
                      </a:r>
                      <a:r>
                        <a:rPr lang="zh-TW" sz="1800" kern="0" dirty="0" smtClean="0">
                          <a:effectLst/>
                          <a:latin typeface="微軟正黑體" panose="020B0604030504040204" pitchFamily="34" charset="-120"/>
                          <a:ea typeface="微軟正黑體" panose="020B0604030504040204" pitchFamily="34" charset="-120"/>
                        </a:rPr>
                        <a:t>活動</a:t>
                      </a:r>
                      <a:endParaRPr lang="en-US" altLang="zh-TW" sz="1800" kern="0" dirty="0" smtClean="0">
                        <a:effectLst/>
                        <a:latin typeface="微軟正黑體" panose="020B0604030504040204" pitchFamily="34" charset="-120"/>
                        <a:ea typeface="微軟正黑體" panose="020B0604030504040204" pitchFamily="34" charset="-120"/>
                      </a:endParaRPr>
                    </a:p>
                    <a:p>
                      <a:pPr algn="ctr">
                        <a:spcAft>
                          <a:spcPts val="0"/>
                        </a:spcAft>
                      </a:pPr>
                      <a:r>
                        <a:rPr lang="en-US" sz="1800" kern="0" dirty="0" smtClean="0">
                          <a:effectLst/>
                          <a:latin typeface="微軟正黑體" panose="020B0604030504040204" pitchFamily="34" charset="-120"/>
                          <a:ea typeface="微軟正黑體" panose="020B0604030504040204" pitchFamily="34" charset="-120"/>
                        </a:rPr>
                        <a:t>(</a:t>
                      </a:r>
                      <a:r>
                        <a:rPr lang="zh-TW" sz="1800" kern="0" dirty="0">
                          <a:effectLst/>
                          <a:latin typeface="微軟正黑體" panose="020B0604030504040204" pitchFamily="34" charset="-120"/>
                          <a:ea typeface="微軟正黑體" panose="020B0604030504040204" pitchFamily="34" charset="-120"/>
                        </a:rPr>
                        <a:t>非正式課程</a:t>
                      </a:r>
                      <a:r>
                        <a:rPr lang="en-US" sz="1800" kern="0" dirty="0">
                          <a:effectLst/>
                          <a:latin typeface="微軟正黑體" panose="020B0604030504040204" pitchFamily="34" charset="-120"/>
                          <a:ea typeface="微軟正黑體" panose="020B0604030504040204" pitchFamily="34" charset="-120"/>
                        </a:rPr>
                        <a:t>)</a:t>
                      </a:r>
                      <a:r>
                        <a:rPr lang="zh-TW" sz="1800" kern="0" dirty="0">
                          <a:effectLst/>
                          <a:latin typeface="微軟正黑體" panose="020B0604030504040204" pitchFamily="34" charset="-120"/>
                          <a:ea typeface="微軟正黑體" panose="020B0604030504040204" pitchFamily="34" charset="-120"/>
                        </a:rPr>
                        <a:t>名稱</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辦理日期</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hMerge="1">
                  <a:txBody>
                    <a:bodyPr/>
                    <a:lstStyle/>
                    <a:p>
                      <a:endParaRPr lang="zh-TW" altLang="en-US"/>
                    </a:p>
                  </a:txBody>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總參與人數</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主要參加對象</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學生進步情形</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extLst>
                  <a:ext uri="{0D108BD9-81ED-4DB2-BD59-A6C34878D82A}">
                    <a16:rowId xmlns:a16="http://schemas.microsoft.com/office/drawing/2014/main" xmlns="" val="10000"/>
                  </a:ext>
                </a:extLst>
              </a:tr>
              <a:tr h="61959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中文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開始日期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結束日期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07306850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153</a:t>
            </a:fld>
            <a:endParaRPr lang="en-US" dirty="0"/>
          </a:p>
        </p:txBody>
      </p:sp>
      <p:sp>
        <p:nvSpPr>
          <p:cNvPr id="10"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15-10</a:t>
            </a:r>
            <a:r>
              <a:rPr lang="zh-TW" altLang="en-US" sz="3000" dirty="0">
                <a:solidFill>
                  <a:schemeClr val="tx1"/>
                </a:solidFill>
                <a:latin typeface="微軟正黑體" panose="020B0604030504040204" pitchFamily="34" charset="-120"/>
                <a:ea typeface="微軟正黑體" panose="020B0604030504040204" pitchFamily="34" charset="-120"/>
              </a:rPr>
              <a:t>英語補救教學相關活動</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非正式課程</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情形資料表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主要參加對象</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請下拉式選項選擇英語</a:t>
            </a:r>
            <a:r>
              <a:rPr lang="zh-TW" altLang="en-US" sz="2400" dirty="0">
                <a:latin typeface="微軟正黑體" panose="020B0604030504040204" pitchFamily="34" charset="-120"/>
                <a:ea typeface="微軟正黑體" panose="020B0604030504040204" pitchFamily="34" charset="-120"/>
              </a:rPr>
              <a:t>補救教學課程參加</a:t>
            </a:r>
            <a:r>
              <a:rPr lang="zh-TW" altLang="en-US" sz="2400" dirty="0" smtClean="0">
                <a:latin typeface="微軟正黑體" panose="020B0604030504040204" pitchFamily="34" charset="-120"/>
                <a:ea typeface="微軟正黑體" panose="020B0604030504040204" pitchFamily="34" charset="-120"/>
              </a:rPr>
              <a:t>對象：</a:t>
            </a:r>
            <a:endParaRPr lang="en-US" altLang="zh-TW" sz="2400" dirty="0" smtClean="0">
              <a:latin typeface="微軟正黑體" panose="020B0604030504040204" pitchFamily="34" charset="-120"/>
              <a:ea typeface="微軟正黑體" panose="020B0604030504040204" pitchFamily="34" charset="-120"/>
            </a:endParaRPr>
          </a:p>
          <a:p>
            <a:pPr marL="360000" eaLnBrk="1" hangingPunct="1">
              <a:lnSpc>
                <a:spcPct val="20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補救教學學生</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全校學生</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	</a:t>
            </a:r>
          </a:p>
          <a:p>
            <a:pPr eaLnBrk="1" hangingPunct="1">
              <a:lnSpc>
                <a:spcPct val="20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694811419"/>
              </p:ext>
            </p:extLst>
          </p:nvPr>
        </p:nvGraphicFramePr>
        <p:xfrm>
          <a:off x="490800" y="1265872"/>
          <a:ext cx="11210400" cy="1620000"/>
        </p:xfrm>
        <a:graphic>
          <a:graphicData uri="http://schemas.openxmlformats.org/drawingml/2006/table">
            <a:tbl>
              <a:tblPr>
                <a:tableStyleId>{5940675A-B579-460E-94D1-54222C63F5DA}</a:tableStyleId>
              </a:tblPr>
              <a:tblGrid>
                <a:gridCol w="832368">
                  <a:extLst>
                    <a:ext uri="{9D8B030D-6E8A-4147-A177-3AD203B41FA5}">
                      <a16:colId xmlns:a16="http://schemas.microsoft.com/office/drawing/2014/main" xmlns="" val="20000"/>
                    </a:ext>
                  </a:extLst>
                </a:gridCol>
                <a:gridCol w="587953">
                  <a:extLst>
                    <a:ext uri="{9D8B030D-6E8A-4147-A177-3AD203B41FA5}">
                      <a16:colId xmlns:a16="http://schemas.microsoft.com/office/drawing/2014/main" xmlns="" val="20001"/>
                    </a:ext>
                  </a:extLst>
                </a:gridCol>
                <a:gridCol w="1331771">
                  <a:extLst>
                    <a:ext uri="{9D8B030D-6E8A-4147-A177-3AD203B41FA5}">
                      <a16:colId xmlns:a16="http://schemas.microsoft.com/office/drawing/2014/main" xmlns="" val="20002"/>
                    </a:ext>
                  </a:extLst>
                </a:gridCol>
                <a:gridCol w="1331771">
                  <a:extLst>
                    <a:ext uri="{9D8B030D-6E8A-4147-A177-3AD203B41FA5}">
                      <a16:colId xmlns:a16="http://schemas.microsoft.com/office/drawing/2014/main" xmlns="" val="20003"/>
                    </a:ext>
                  </a:extLst>
                </a:gridCol>
                <a:gridCol w="1331771">
                  <a:extLst>
                    <a:ext uri="{9D8B030D-6E8A-4147-A177-3AD203B41FA5}">
                      <a16:colId xmlns:a16="http://schemas.microsoft.com/office/drawing/2014/main" xmlns="" val="20004"/>
                    </a:ext>
                  </a:extLst>
                </a:gridCol>
                <a:gridCol w="1331771">
                  <a:extLst>
                    <a:ext uri="{9D8B030D-6E8A-4147-A177-3AD203B41FA5}">
                      <a16:colId xmlns:a16="http://schemas.microsoft.com/office/drawing/2014/main" xmlns="" val="20005"/>
                    </a:ext>
                  </a:extLst>
                </a:gridCol>
                <a:gridCol w="1331771">
                  <a:extLst>
                    <a:ext uri="{9D8B030D-6E8A-4147-A177-3AD203B41FA5}">
                      <a16:colId xmlns:a16="http://schemas.microsoft.com/office/drawing/2014/main" xmlns="" val="20006"/>
                    </a:ext>
                  </a:extLst>
                </a:gridCol>
                <a:gridCol w="1565612">
                  <a:extLst>
                    <a:ext uri="{9D8B030D-6E8A-4147-A177-3AD203B41FA5}">
                      <a16:colId xmlns:a16="http://schemas.microsoft.com/office/drawing/2014/main" xmlns="" val="20007"/>
                    </a:ext>
                  </a:extLst>
                </a:gridCol>
                <a:gridCol w="1565612">
                  <a:extLst>
                    <a:ext uri="{9D8B030D-6E8A-4147-A177-3AD203B41FA5}">
                      <a16:colId xmlns:a16="http://schemas.microsoft.com/office/drawing/2014/main" xmlns="" val="20008"/>
                    </a:ext>
                  </a:extLst>
                </a:gridCol>
              </a:tblGrid>
              <a:tr h="1000403">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系所</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grid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英語補救教學相關</a:t>
                      </a:r>
                      <a:r>
                        <a:rPr lang="zh-TW" sz="1800" kern="0" dirty="0" smtClean="0">
                          <a:effectLst/>
                          <a:latin typeface="微軟正黑體" panose="020B0604030504040204" pitchFamily="34" charset="-120"/>
                          <a:ea typeface="微軟正黑體" panose="020B0604030504040204" pitchFamily="34" charset="-120"/>
                        </a:rPr>
                        <a:t>活動</a:t>
                      </a:r>
                      <a:endParaRPr lang="en-US" altLang="zh-TW" sz="1800" kern="0" dirty="0" smtClean="0">
                        <a:effectLst/>
                        <a:latin typeface="微軟正黑體" panose="020B0604030504040204" pitchFamily="34" charset="-120"/>
                        <a:ea typeface="微軟正黑體" panose="020B0604030504040204" pitchFamily="34" charset="-120"/>
                      </a:endParaRPr>
                    </a:p>
                    <a:p>
                      <a:pPr algn="ctr">
                        <a:spcAft>
                          <a:spcPts val="0"/>
                        </a:spcAft>
                      </a:pPr>
                      <a:r>
                        <a:rPr lang="en-US" sz="1800" kern="0" dirty="0" smtClean="0">
                          <a:effectLst/>
                          <a:latin typeface="微軟正黑體" panose="020B0604030504040204" pitchFamily="34" charset="-120"/>
                          <a:ea typeface="微軟正黑體" panose="020B0604030504040204" pitchFamily="34" charset="-120"/>
                        </a:rPr>
                        <a:t>(</a:t>
                      </a:r>
                      <a:r>
                        <a:rPr lang="zh-TW" sz="1800" kern="0" dirty="0">
                          <a:effectLst/>
                          <a:latin typeface="微軟正黑體" panose="020B0604030504040204" pitchFamily="34" charset="-120"/>
                          <a:ea typeface="微軟正黑體" panose="020B0604030504040204" pitchFamily="34" charset="-120"/>
                        </a:rPr>
                        <a:t>非正式課程</a:t>
                      </a:r>
                      <a:r>
                        <a:rPr lang="en-US" sz="1800" kern="0" dirty="0">
                          <a:effectLst/>
                          <a:latin typeface="微軟正黑體" panose="020B0604030504040204" pitchFamily="34" charset="-120"/>
                          <a:ea typeface="微軟正黑體" panose="020B0604030504040204" pitchFamily="34" charset="-120"/>
                        </a:rPr>
                        <a:t>)</a:t>
                      </a:r>
                      <a:r>
                        <a:rPr lang="zh-TW" sz="1800" kern="0" dirty="0">
                          <a:effectLst/>
                          <a:latin typeface="微軟正黑體" panose="020B0604030504040204" pitchFamily="34" charset="-120"/>
                          <a:ea typeface="微軟正黑體" panose="020B0604030504040204" pitchFamily="34" charset="-120"/>
                        </a:rPr>
                        <a:t>名稱</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辦理日期</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總參與人數</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主要參加對象</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學生進步情形</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61959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中文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開始日期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結束日期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69258998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154</a:t>
            </a:fld>
            <a:endParaRPr lang="en-US" dirty="0"/>
          </a:p>
        </p:txBody>
      </p:sp>
      <p:sp>
        <p:nvSpPr>
          <p:cNvPr id="10"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15-10</a:t>
            </a:r>
            <a:r>
              <a:rPr lang="zh-TW" altLang="en-US" sz="3000" dirty="0">
                <a:solidFill>
                  <a:schemeClr val="tx1"/>
                </a:solidFill>
                <a:latin typeface="微軟正黑體" panose="020B0604030504040204" pitchFamily="34" charset="-120"/>
                <a:ea typeface="微軟正黑體" panose="020B0604030504040204" pitchFamily="34" charset="-120"/>
              </a:rPr>
              <a:t>英語補救教學相關活動</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非正式課程</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情形資料表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學生進步情形</a:t>
            </a:r>
            <a:endParaRPr kumimoji="0"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請以</a:t>
            </a:r>
            <a:r>
              <a:rPr lang="en-US" altLang="zh-TW" sz="2400" dirty="0">
                <a:latin typeface="微軟正黑體" panose="020B0604030504040204" pitchFamily="34" charset="-120"/>
                <a:ea typeface="微軟正黑體" panose="020B0604030504040204" pitchFamily="34" charset="-120"/>
              </a:rPr>
              <a:t>50</a:t>
            </a:r>
            <a:r>
              <a:rPr lang="zh-TW" altLang="en-US" sz="2400" dirty="0">
                <a:latin typeface="微軟正黑體" panose="020B0604030504040204" pitchFamily="34" charset="-120"/>
                <a:ea typeface="微軟正黑體" panose="020B0604030504040204" pitchFamily="34" charset="-120"/>
              </a:rPr>
              <a:t>字敘述學生進步情形，以利反映英語補救教學全貌</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812113575"/>
              </p:ext>
            </p:extLst>
          </p:nvPr>
        </p:nvGraphicFramePr>
        <p:xfrm>
          <a:off x="490800" y="1265872"/>
          <a:ext cx="11210400" cy="1620000"/>
        </p:xfrm>
        <a:graphic>
          <a:graphicData uri="http://schemas.openxmlformats.org/drawingml/2006/table">
            <a:tbl>
              <a:tblPr>
                <a:tableStyleId>{5940675A-B579-460E-94D1-54222C63F5DA}</a:tableStyleId>
              </a:tblPr>
              <a:tblGrid>
                <a:gridCol w="832368">
                  <a:extLst>
                    <a:ext uri="{9D8B030D-6E8A-4147-A177-3AD203B41FA5}">
                      <a16:colId xmlns:a16="http://schemas.microsoft.com/office/drawing/2014/main" xmlns="" val="20000"/>
                    </a:ext>
                  </a:extLst>
                </a:gridCol>
                <a:gridCol w="587953">
                  <a:extLst>
                    <a:ext uri="{9D8B030D-6E8A-4147-A177-3AD203B41FA5}">
                      <a16:colId xmlns:a16="http://schemas.microsoft.com/office/drawing/2014/main" xmlns="" val="20001"/>
                    </a:ext>
                  </a:extLst>
                </a:gridCol>
                <a:gridCol w="1331771">
                  <a:extLst>
                    <a:ext uri="{9D8B030D-6E8A-4147-A177-3AD203B41FA5}">
                      <a16:colId xmlns:a16="http://schemas.microsoft.com/office/drawing/2014/main" xmlns="" val="20002"/>
                    </a:ext>
                  </a:extLst>
                </a:gridCol>
                <a:gridCol w="1331771">
                  <a:extLst>
                    <a:ext uri="{9D8B030D-6E8A-4147-A177-3AD203B41FA5}">
                      <a16:colId xmlns:a16="http://schemas.microsoft.com/office/drawing/2014/main" xmlns="" val="20003"/>
                    </a:ext>
                  </a:extLst>
                </a:gridCol>
                <a:gridCol w="1331771">
                  <a:extLst>
                    <a:ext uri="{9D8B030D-6E8A-4147-A177-3AD203B41FA5}">
                      <a16:colId xmlns:a16="http://schemas.microsoft.com/office/drawing/2014/main" xmlns="" val="20004"/>
                    </a:ext>
                  </a:extLst>
                </a:gridCol>
                <a:gridCol w="1331771">
                  <a:extLst>
                    <a:ext uri="{9D8B030D-6E8A-4147-A177-3AD203B41FA5}">
                      <a16:colId xmlns:a16="http://schemas.microsoft.com/office/drawing/2014/main" xmlns="" val="20005"/>
                    </a:ext>
                  </a:extLst>
                </a:gridCol>
                <a:gridCol w="1331771">
                  <a:extLst>
                    <a:ext uri="{9D8B030D-6E8A-4147-A177-3AD203B41FA5}">
                      <a16:colId xmlns:a16="http://schemas.microsoft.com/office/drawing/2014/main" xmlns="" val="20006"/>
                    </a:ext>
                  </a:extLst>
                </a:gridCol>
                <a:gridCol w="1565612">
                  <a:extLst>
                    <a:ext uri="{9D8B030D-6E8A-4147-A177-3AD203B41FA5}">
                      <a16:colId xmlns:a16="http://schemas.microsoft.com/office/drawing/2014/main" xmlns="" val="20007"/>
                    </a:ext>
                  </a:extLst>
                </a:gridCol>
                <a:gridCol w="1565612">
                  <a:extLst>
                    <a:ext uri="{9D8B030D-6E8A-4147-A177-3AD203B41FA5}">
                      <a16:colId xmlns:a16="http://schemas.microsoft.com/office/drawing/2014/main" xmlns="" val="20008"/>
                    </a:ext>
                  </a:extLst>
                </a:gridCol>
              </a:tblGrid>
              <a:tr h="1000403">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系所</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grid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英語補救教學相關</a:t>
                      </a:r>
                      <a:r>
                        <a:rPr lang="zh-TW" sz="1800" kern="0" dirty="0" smtClean="0">
                          <a:effectLst/>
                          <a:latin typeface="微軟正黑體" panose="020B0604030504040204" pitchFamily="34" charset="-120"/>
                          <a:ea typeface="微軟正黑體" panose="020B0604030504040204" pitchFamily="34" charset="-120"/>
                        </a:rPr>
                        <a:t>活動</a:t>
                      </a:r>
                      <a:endParaRPr lang="en-US" altLang="zh-TW" sz="1800" kern="0" dirty="0" smtClean="0">
                        <a:effectLst/>
                        <a:latin typeface="微軟正黑體" panose="020B0604030504040204" pitchFamily="34" charset="-120"/>
                        <a:ea typeface="微軟正黑體" panose="020B0604030504040204" pitchFamily="34" charset="-120"/>
                      </a:endParaRPr>
                    </a:p>
                    <a:p>
                      <a:pPr algn="ctr">
                        <a:spcAft>
                          <a:spcPts val="0"/>
                        </a:spcAft>
                      </a:pPr>
                      <a:r>
                        <a:rPr lang="en-US" sz="1800" kern="0" dirty="0" smtClean="0">
                          <a:effectLst/>
                          <a:latin typeface="微軟正黑體" panose="020B0604030504040204" pitchFamily="34" charset="-120"/>
                          <a:ea typeface="微軟正黑體" panose="020B0604030504040204" pitchFamily="34" charset="-120"/>
                        </a:rPr>
                        <a:t>(</a:t>
                      </a:r>
                      <a:r>
                        <a:rPr lang="zh-TW" sz="1800" kern="0" dirty="0">
                          <a:effectLst/>
                          <a:latin typeface="微軟正黑體" panose="020B0604030504040204" pitchFamily="34" charset="-120"/>
                          <a:ea typeface="微軟正黑體" panose="020B0604030504040204" pitchFamily="34" charset="-120"/>
                        </a:rPr>
                        <a:t>非正式課程</a:t>
                      </a:r>
                      <a:r>
                        <a:rPr lang="en-US" sz="1800" kern="0" dirty="0">
                          <a:effectLst/>
                          <a:latin typeface="微軟正黑體" panose="020B0604030504040204" pitchFamily="34" charset="-120"/>
                          <a:ea typeface="微軟正黑體" panose="020B0604030504040204" pitchFamily="34" charset="-120"/>
                        </a:rPr>
                        <a:t>)</a:t>
                      </a:r>
                      <a:r>
                        <a:rPr lang="zh-TW" sz="1800" kern="0" dirty="0">
                          <a:effectLst/>
                          <a:latin typeface="微軟正黑體" panose="020B0604030504040204" pitchFamily="34" charset="-120"/>
                          <a:ea typeface="微軟正黑體" panose="020B0604030504040204" pitchFamily="34" charset="-120"/>
                        </a:rPr>
                        <a:t>名稱</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grid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辦理日期</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hMerge="1">
                  <a:txBody>
                    <a:bodyPr/>
                    <a:lstStyle/>
                    <a:p>
                      <a:endParaRPr lang="zh-TW" altLang="en-US"/>
                    </a:p>
                  </a:txBody>
                  <a:tcP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總參與人數</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algn="ctr">
                        <a:spcAft>
                          <a:spcPts val="0"/>
                        </a:spcAft>
                      </a:pPr>
                      <a:r>
                        <a:rPr lang="zh-TW" sz="1800" kern="0">
                          <a:effectLst/>
                          <a:latin typeface="微軟正黑體" panose="020B0604030504040204" pitchFamily="34" charset="-120"/>
                          <a:ea typeface="微軟正黑體" panose="020B0604030504040204" pitchFamily="34" charset="-120"/>
                        </a:rPr>
                        <a:t>主要參加對象</a:t>
                      </a:r>
                      <a:endParaRPr lang="zh-TW" sz="1800" ker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學生進步情形</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61959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中文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英文</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開始日期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結束日期</a:t>
                      </a:r>
                      <a:endParaRPr lang="zh-TW" sz="1800" kern="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5898415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155</a:t>
            </a:fld>
            <a:endParaRPr lang="en-US" dirty="0"/>
          </a:p>
        </p:txBody>
      </p:sp>
      <p:sp>
        <p:nvSpPr>
          <p:cNvPr id="9"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15-11 </a:t>
            </a:r>
            <a:r>
              <a:rPr lang="zh-TW" altLang="en-US" sz="3000" dirty="0" smtClean="0">
                <a:solidFill>
                  <a:schemeClr val="tx1"/>
                </a:solidFill>
                <a:latin typeface="微軟正黑體" panose="020B0604030504040204" pitchFamily="34" charset="-120"/>
                <a:ea typeface="微軟正黑體" panose="020B0604030504040204" pitchFamily="34" charset="-120"/>
              </a:rPr>
              <a:t>英語</a:t>
            </a:r>
            <a:r>
              <a:rPr lang="zh-TW" altLang="en-US" sz="3000" dirty="0">
                <a:solidFill>
                  <a:schemeClr val="tx1"/>
                </a:solidFill>
                <a:latin typeface="微軟正黑體" panose="020B0604030504040204" pitchFamily="34" charset="-120"/>
                <a:ea typeface="微軟正黑體" panose="020B0604030504040204" pitchFamily="34" charset="-120"/>
              </a:rPr>
              <a:t>教學教師人數資料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1117244" cy="376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教授專業英語課程</a:t>
            </a:r>
            <a:r>
              <a:rPr kumimoji="0" lang="en-US" altLang="zh-TW" sz="2400" b="1" dirty="0">
                <a:solidFill>
                  <a:srgbClr val="FF0000"/>
                </a:solidFill>
                <a:latin typeface="微軟正黑體" panose="020B0604030504040204" pitchFamily="34" charset="-120"/>
                <a:ea typeface="微軟正黑體" panose="020B0604030504040204" pitchFamily="34" charset="-120"/>
              </a:rPr>
              <a:t>(EGSP,ESP</a:t>
            </a:r>
            <a:r>
              <a:rPr kumimoji="0" lang="zh-TW" altLang="en-US" sz="2400" b="1" dirty="0">
                <a:solidFill>
                  <a:srgbClr val="FF0000"/>
                </a:solidFill>
                <a:latin typeface="微軟正黑體" panose="020B0604030504040204" pitchFamily="34" charset="-120"/>
                <a:ea typeface="微軟正黑體" panose="020B0604030504040204" pitchFamily="34" charset="-120"/>
              </a:rPr>
              <a:t>等</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之</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教師</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全</a:t>
            </a:r>
            <a:r>
              <a:rPr kumimoji="0" lang="zh-TW" altLang="en-US" sz="2400" b="1" dirty="0">
                <a:solidFill>
                  <a:srgbClr val="FF0000"/>
                </a:solidFill>
                <a:latin typeface="微軟正黑體" panose="020B0604030504040204" pitchFamily="34" charset="-120"/>
                <a:ea typeface="微軟正黑體" panose="020B0604030504040204" pitchFamily="34" charset="-120"/>
              </a:rPr>
              <a:t>校性英語</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通</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識</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共同科</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　</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					</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目</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課程教師</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人數</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ts val="4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填入全校性英語</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通</a:t>
            </a:r>
            <a:r>
              <a:rPr lang="zh-TW" altLang="en-US" sz="2400" dirty="0" smtClean="0">
                <a:latin typeface="微軟正黑體" panose="020B0604030504040204" pitchFamily="34" charset="-120"/>
                <a:ea typeface="微軟正黑體" panose="020B0604030504040204" pitchFamily="34" charset="-120"/>
              </a:rPr>
              <a:t>識</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共同</a:t>
            </a:r>
            <a:r>
              <a:rPr lang="zh-TW" altLang="en-US" sz="2400" dirty="0">
                <a:latin typeface="微軟正黑體" panose="020B0604030504040204" pitchFamily="34" charset="-120"/>
                <a:ea typeface="微軟正黑體" panose="020B0604030504040204" pitchFamily="34" charset="-120"/>
              </a:rPr>
              <a:t>科目</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課程教師人數</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ts val="4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依</a:t>
            </a:r>
            <a:r>
              <a:rPr lang="en-US" altLang="zh-TW" sz="2400" dirty="0"/>
              <a:t>【</a:t>
            </a:r>
            <a:r>
              <a:rPr lang="zh-TW" altLang="en-US" sz="2400" dirty="0" smtClean="0">
                <a:latin typeface="微軟正黑體" panose="020B0604030504040204" pitchFamily="34" charset="-120"/>
                <a:ea typeface="微軟正黑體" panose="020B0604030504040204" pitchFamily="34" charset="-120"/>
              </a:rPr>
              <a:t>專任</a:t>
            </a:r>
            <a:r>
              <a:rPr lang="en-US" altLang="zh-TW" sz="2400" dirty="0"/>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a:t>【</a:t>
            </a:r>
            <a:r>
              <a:rPr lang="zh-TW" altLang="en-US" sz="2400" dirty="0" smtClean="0">
                <a:latin typeface="微軟正黑體" panose="020B0604030504040204" pitchFamily="34" charset="-120"/>
                <a:ea typeface="微軟正黑體" panose="020B0604030504040204" pitchFamily="34" charset="-120"/>
              </a:rPr>
              <a:t>兼任</a:t>
            </a:r>
            <a:r>
              <a:rPr lang="en-US" altLang="zh-TW" sz="2400" dirty="0" smtClean="0"/>
              <a:t>】</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分別</a:t>
            </a:r>
            <a:r>
              <a:rPr lang="zh-TW" altLang="en-US" sz="2400" dirty="0" smtClean="0">
                <a:latin typeface="微軟正黑體" panose="020B0604030504040204" pitchFamily="34" charset="-120"/>
                <a:ea typeface="微軟正黑體" panose="020B0604030504040204" pitchFamily="34" charset="-120"/>
              </a:rPr>
              <a:t>以</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男</a:t>
            </a:r>
            <a:r>
              <a:rPr lang="en-US" altLang="zh-TW"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女</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統計。</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ts val="4000"/>
              </a:lnSpc>
              <a:spcBef>
                <a:spcPct val="0"/>
              </a:spcBef>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其</a:t>
            </a:r>
            <a:r>
              <a:rPr lang="zh-TW" altLang="en-US" sz="2400" b="1" dirty="0">
                <a:solidFill>
                  <a:srgbClr val="FF0000"/>
                </a:solidFill>
                <a:latin typeface="微軟正黑體" panose="020B0604030504040204" pitchFamily="34" charset="-120"/>
                <a:ea typeface="微軟正黑體" panose="020B0604030504040204" pitchFamily="34" charset="-120"/>
              </a:rPr>
              <a:t>「專業英語」係指著重於英語教學之教材教法之課程，教學目標為強化英語之溝通能力，並以專業主題導入教學內容，而非以全英語授課之專業系所課程。</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eaLnBrk="1" hangingPunct="1">
              <a:lnSpc>
                <a:spcPts val="4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1438294515"/>
              </p:ext>
            </p:extLst>
          </p:nvPr>
        </p:nvGraphicFramePr>
        <p:xfrm>
          <a:off x="490800" y="1308169"/>
          <a:ext cx="11110716" cy="1556967"/>
        </p:xfrm>
        <a:graphic>
          <a:graphicData uri="http://schemas.openxmlformats.org/drawingml/2006/table">
            <a:tbl>
              <a:tblPr firstRow="1" firstCol="1" bandRow="1">
                <a:tableStyleId>{5940675A-B579-460E-94D1-54222C63F5DA}</a:tableStyleId>
              </a:tblPr>
              <a:tblGrid>
                <a:gridCol w="1121040">
                  <a:extLst>
                    <a:ext uri="{9D8B030D-6E8A-4147-A177-3AD203B41FA5}">
                      <a16:colId xmlns:a16="http://schemas.microsoft.com/office/drawing/2014/main" xmlns="" val="20000"/>
                    </a:ext>
                  </a:extLst>
                </a:gridCol>
                <a:gridCol w="832473">
                  <a:extLst>
                    <a:ext uri="{9D8B030D-6E8A-4147-A177-3AD203B41FA5}">
                      <a16:colId xmlns:a16="http://schemas.microsoft.com/office/drawing/2014/main" xmlns="" val="20001"/>
                    </a:ext>
                  </a:extLst>
                </a:gridCol>
                <a:gridCol w="832473">
                  <a:extLst>
                    <a:ext uri="{9D8B030D-6E8A-4147-A177-3AD203B41FA5}">
                      <a16:colId xmlns:a16="http://schemas.microsoft.com/office/drawing/2014/main" xmlns="" val="20002"/>
                    </a:ext>
                  </a:extLst>
                </a:gridCol>
                <a:gridCol w="832473">
                  <a:extLst>
                    <a:ext uri="{9D8B030D-6E8A-4147-A177-3AD203B41FA5}">
                      <a16:colId xmlns:a16="http://schemas.microsoft.com/office/drawing/2014/main" xmlns="" val="20003"/>
                    </a:ext>
                  </a:extLst>
                </a:gridCol>
                <a:gridCol w="832473">
                  <a:extLst>
                    <a:ext uri="{9D8B030D-6E8A-4147-A177-3AD203B41FA5}">
                      <a16:colId xmlns:a16="http://schemas.microsoft.com/office/drawing/2014/main" xmlns="" val="20004"/>
                    </a:ext>
                  </a:extLst>
                </a:gridCol>
                <a:gridCol w="832473">
                  <a:extLst>
                    <a:ext uri="{9D8B030D-6E8A-4147-A177-3AD203B41FA5}">
                      <a16:colId xmlns:a16="http://schemas.microsoft.com/office/drawing/2014/main" xmlns="" val="20005"/>
                    </a:ext>
                  </a:extLst>
                </a:gridCol>
                <a:gridCol w="832473">
                  <a:extLst>
                    <a:ext uri="{9D8B030D-6E8A-4147-A177-3AD203B41FA5}">
                      <a16:colId xmlns:a16="http://schemas.microsoft.com/office/drawing/2014/main" xmlns="" val="20006"/>
                    </a:ext>
                  </a:extLst>
                </a:gridCol>
                <a:gridCol w="832473">
                  <a:extLst>
                    <a:ext uri="{9D8B030D-6E8A-4147-A177-3AD203B41FA5}">
                      <a16:colId xmlns:a16="http://schemas.microsoft.com/office/drawing/2014/main" xmlns="" val="20007"/>
                    </a:ext>
                  </a:extLst>
                </a:gridCol>
                <a:gridCol w="832473">
                  <a:extLst>
                    <a:ext uri="{9D8B030D-6E8A-4147-A177-3AD203B41FA5}">
                      <a16:colId xmlns:a16="http://schemas.microsoft.com/office/drawing/2014/main" xmlns="" val="20008"/>
                    </a:ext>
                  </a:extLst>
                </a:gridCol>
                <a:gridCol w="832473">
                  <a:extLst>
                    <a:ext uri="{9D8B030D-6E8A-4147-A177-3AD203B41FA5}">
                      <a16:colId xmlns:a16="http://schemas.microsoft.com/office/drawing/2014/main" xmlns="" val="20009"/>
                    </a:ext>
                  </a:extLst>
                </a:gridCol>
                <a:gridCol w="832473">
                  <a:extLst>
                    <a:ext uri="{9D8B030D-6E8A-4147-A177-3AD203B41FA5}">
                      <a16:colId xmlns:a16="http://schemas.microsoft.com/office/drawing/2014/main" xmlns="" val="20010"/>
                    </a:ext>
                  </a:extLst>
                </a:gridCol>
                <a:gridCol w="832473">
                  <a:extLst>
                    <a:ext uri="{9D8B030D-6E8A-4147-A177-3AD203B41FA5}">
                      <a16:colId xmlns:a16="http://schemas.microsoft.com/office/drawing/2014/main" xmlns="" val="20011"/>
                    </a:ext>
                  </a:extLst>
                </a:gridCol>
                <a:gridCol w="832473">
                  <a:extLst>
                    <a:ext uri="{9D8B030D-6E8A-4147-A177-3AD203B41FA5}">
                      <a16:colId xmlns:a16="http://schemas.microsoft.com/office/drawing/2014/main" xmlns="" val="20012"/>
                    </a:ext>
                  </a:extLst>
                </a:gridCol>
              </a:tblGrid>
              <a:tr h="387281">
                <a:tc rowSpan="4">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學年</a:t>
                      </a:r>
                      <a:r>
                        <a:rPr lang="zh-TW" sz="1800" kern="100" dirty="0" smtClean="0">
                          <a:effectLst/>
                          <a:latin typeface="微軟正黑體" panose="020B0604030504040204" pitchFamily="34" charset="-120"/>
                          <a:ea typeface="微軟正黑體" panose="020B0604030504040204" pitchFamily="34" charset="-120"/>
                        </a:rPr>
                        <a:t>度</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教授專業英語課程</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(EGSP,ESP</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等</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之教師</a:t>
                      </a:r>
                      <a:endParaRPr lang="zh-TW" altLang="en-US"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marL="17780" marR="17780" marT="0" marB="0" anchor="ctr">
                    <a:lnB w="381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gridSpan="4">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全校英語教師合計人數</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extLst>
                  <a:ext uri="{0D108BD9-81ED-4DB2-BD59-A6C34878D82A}">
                    <a16:rowId xmlns:a16="http://schemas.microsoft.com/office/drawing/2014/main" xmlns="" val="10000"/>
                  </a:ext>
                </a:extLst>
              </a:tr>
              <a:tr h="419100">
                <a:tc vMerge="1">
                  <a:txBody>
                    <a:bodyPr/>
                    <a:lstStyle/>
                    <a:p>
                      <a:endParaRPr lang="zh-TW" altLang="en-US"/>
                    </a:p>
                  </a:txBody>
                  <a:tcPr/>
                </a:tc>
                <a:tc gridSpan="4">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全校性英語</a:t>
                      </a:r>
                      <a:r>
                        <a:rPr lang="en-US" sz="1800" kern="100" dirty="0">
                          <a:effectLst/>
                          <a:latin typeface="微軟正黑體" panose="020B0604030504040204" pitchFamily="34" charset="-120"/>
                          <a:ea typeface="微軟正黑體" panose="020B0604030504040204" pitchFamily="34" charset="-120"/>
                        </a:rPr>
                        <a:t>(</a:t>
                      </a:r>
                      <a:r>
                        <a:rPr lang="zh-TW" sz="1800" kern="100" dirty="0">
                          <a:effectLst/>
                          <a:latin typeface="微軟正黑體" panose="020B0604030504040204" pitchFamily="34" charset="-120"/>
                          <a:ea typeface="微軟正黑體" panose="020B0604030504040204" pitchFamily="34" charset="-120"/>
                        </a:rPr>
                        <a:t>通</a:t>
                      </a:r>
                      <a:r>
                        <a:rPr lang="zh-TW" sz="1800" kern="100" dirty="0" smtClean="0">
                          <a:effectLst/>
                          <a:latin typeface="微軟正黑體" panose="020B0604030504040204" pitchFamily="34" charset="-120"/>
                          <a:ea typeface="微軟正黑體" panose="020B0604030504040204" pitchFamily="34" charset="-120"/>
                        </a:rPr>
                        <a:t>識</a:t>
                      </a:r>
                      <a:r>
                        <a:rPr lang="en-US" sz="1800" kern="100" dirty="0" smtClean="0">
                          <a:effectLst/>
                          <a:latin typeface="微軟正黑體" panose="020B0604030504040204" pitchFamily="34" charset="-120"/>
                          <a:ea typeface="微軟正黑體" panose="020B0604030504040204" pitchFamily="34" charset="-120"/>
                        </a:rPr>
                        <a:t>/</a:t>
                      </a:r>
                      <a:r>
                        <a:rPr lang="zh-TW" sz="1800" kern="100" dirty="0" smtClean="0">
                          <a:effectLst/>
                          <a:latin typeface="微軟正黑體" panose="020B0604030504040204" pitchFamily="34" charset="-120"/>
                          <a:ea typeface="微軟正黑體" panose="020B0604030504040204" pitchFamily="34" charset="-120"/>
                        </a:rPr>
                        <a:t>共同</a:t>
                      </a:r>
                      <a:r>
                        <a:rPr lang="zh-TW" sz="1800" kern="100" dirty="0">
                          <a:effectLst/>
                          <a:latin typeface="微軟正黑體" panose="020B0604030504040204" pitchFamily="34" charset="-120"/>
                          <a:ea typeface="微軟正黑體" panose="020B0604030504040204" pitchFamily="34" charset="-120"/>
                        </a:rPr>
                        <a:t>科目</a:t>
                      </a:r>
                      <a:r>
                        <a:rPr lang="en-US" sz="1800" kern="100" dirty="0">
                          <a:effectLst/>
                          <a:latin typeface="微軟正黑體" panose="020B0604030504040204" pitchFamily="34" charset="-120"/>
                          <a:ea typeface="微軟正黑體" panose="020B0604030504040204" pitchFamily="34" charset="-120"/>
                        </a:rPr>
                        <a:t>)</a:t>
                      </a:r>
                      <a:r>
                        <a:rPr lang="zh-TW" sz="1800" kern="100" dirty="0">
                          <a:effectLst/>
                          <a:latin typeface="微軟正黑體" panose="020B0604030504040204" pitchFamily="34" charset="-120"/>
                          <a:ea typeface="微軟正黑體" panose="020B0604030504040204" pitchFamily="34" charset="-120"/>
                        </a:rPr>
                        <a:t>課程教師人數</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英語科系所教師人數</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10001"/>
                  </a:ext>
                </a:extLst>
              </a:tr>
              <a:tr h="0">
                <a:tc v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專任</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兼任</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專任</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兼任</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專任</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兼任</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2"/>
                  </a:ext>
                </a:extLst>
              </a:tr>
              <a:tr h="346726">
                <a:tc vMerge="1">
                  <a:txBody>
                    <a:bodyPr/>
                    <a:lstStyle/>
                    <a:p>
                      <a:endParaRPr lang="zh-TW" altLang="en-US"/>
                    </a:p>
                  </a:txBody>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男</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a:effectLst/>
                          <a:latin typeface="微軟正黑體" panose="020B0604030504040204" pitchFamily="34" charset="-120"/>
                          <a:ea typeface="微軟正黑體" panose="020B0604030504040204" pitchFamily="34" charset="-120"/>
                        </a:rPr>
                        <a:t>男</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a:effectLst/>
                          <a:latin typeface="微軟正黑體" panose="020B0604030504040204" pitchFamily="34" charset="-120"/>
                          <a:ea typeface="微軟正黑體" panose="020B0604030504040204" pitchFamily="34" charset="-120"/>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a:effectLst/>
                          <a:latin typeface="微軟正黑體" panose="020B0604030504040204" pitchFamily="34" charset="-120"/>
                          <a:ea typeface="微軟正黑體" panose="020B0604030504040204" pitchFamily="34" charset="-120"/>
                        </a:rPr>
                        <a:t>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08420074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156</a:t>
            </a:fld>
            <a:endParaRPr lang="en-US" dirty="0"/>
          </a:p>
        </p:txBody>
      </p:sp>
      <p:sp>
        <p:nvSpPr>
          <p:cNvPr id="9"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15-11 </a:t>
            </a:r>
            <a:r>
              <a:rPr lang="zh-TW" altLang="en-US" sz="3000" dirty="0" smtClean="0">
                <a:solidFill>
                  <a:schemeClr val="tx1"/>
                </a:solidFill>
                <a:latin typeface="微軟正黑體" panose="020B0604030504040204" pitchFamily="34" charset="-120"/>
                <a:ea typeface="微軟正黑體" panose="020B0604030504040204" pitchFamily="34" charset="-120"/>
              </a:rPr>
              <a:t>英語</a:t>
            </a:r>
            <a:r>
              <a:rPr lang="zh-TW" altLang="en-US" sz="3000" dirty="0">
                <a:solidFill>
                  <a:schemeClr val="tx1"/>
                </a:solidFill>
                <a:latin typeface="微軟正黑體" panose="020B0604030504040204" pitchFamily="34" charset="-120"/>
                <a:ea typeface="微軟正黑體" panose="020B0604030504040204" pitchFamily="34" charset="-120"/>
              </a:rPr>
              <a:t>教學教師人數資料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教授專業英語課程</a:t>
            </a:r>
            <a:r>
              <a:rPr kumimoji="0" lang="en-US" altLang="zh-TW" sz="2400" b="1" dirty="0">
                <a:solidFill>
                  <a:srgbClr val="FF0000"/>
                </a:solidFill>
                <a:latin typeface="微軟正黑體" panose="020B0604030504040204" pitchFamily="34" charset="-120"/>
                <a:ea typeface="微軟正黑體" panose="020B0604030504040204" pitchFamily="34" charset="-120"/>
              </a:rPr>
              <a:t>(EGSP,ESP</a:t>
            </a:r>
            <a:r>
              <a:rPr kumimoji="0" lang="zh-TW" altLang="en-US" sz="2400" b="1" dirty="0">
                <a:solidFill>
                  <a:srgbClr val="FF0000"/>
                </a:solidFill>
                <a:latin typeface="微軟正黑體" panose="020B0604030504040204" pitchFamily="34" charset="-120"/>
                <a:ea typeface="微軟正黑體" panose="020B0604030504040204" pitchFamily="34" charset="-120"/>
              </a:rPr>
              <a:t>等</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之</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教師</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英語</a:t>
            </a:r>
            <a:r>
              <a:rPr kumimoji="0" lang="zh-TW" altLang="en-US" sz="2400" b="1" dirty="0">
                <a:solidFill>
                  <a:srgbClr val="FF0000"/>
                </a:solidFill>
                <a:latin typeface="微軟正黑體" panose="020B0604030504040204" pitchFamily="34" charset="-120"/>
                <a:ea typeface="微軟正黑體" panose="020B0604030504040204" pitchFamily="34" charset="-120"/>
              </a:rPr>
              <a:t>科系所教師</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人數</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請填入英語</a:t>
            </a:r>
            <a:r>
              <a:rPr lang="zh-TW" altLang="en-US" sz="2400" dirty="0">
                <a:latin typeface="微軟正黑體" panose="020B0604030504040204" pitchFamily="34" charset="-120"/>
                <a:ea typeface="微軟正黑體" panose="020B0604030504040204" pitchFamily="34" charset="-120"/>
              </a:rPr>
              <a:t>科系所教師人數</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依</a:t>
            </a:r>
            <a:r>
              <a:rPr lang="en-US" altLang="zh-TW" sz="2400" dirty="0"/>
              <a:t>【</a:t>
            </a:r>
            <a:r>
              <a:rPr lang="zh-TW" altLang="en-US" sz="2400" dirty="0" smtClean="0">
                <a:latin typeface="微軟正黑體" panose="020B0604030504040204" pitchFamily="34" charset="-120"/>
                <a:ea typeface="微軟正黑體" panose="020B0604030504040204" pitchFamily="34" charset="-120"/>
              </a:rPr>
              <a:t>專任</a:t>
            </a:r>
            <a:r>
              <a:rPr lang="en-US" altLang="zh-TW" sz="2400" dirty="0"/>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a:t>【</a:t>
            </a:r>
            <a:r>
              <a:rPr lang="zh-TW" altLang="en-US" sz="2400" dirty="0" smtClean="0">
                <a:latin typeface="微軟正黑體" panose="020B0604030504040204" pitchFamily="34" charset="-120"/>
                <a:ea typeface="微軟正黑體" panose="020B0604030504040204" pitchFamily="34" charset="-120"/>
              </a:rPr>
              <a:t>兼任</a:t>
            </a:r>
            <a:r>
              <a:rPr lang="en-US" altLang="zh-TW" sz="2400" dirty="0" smtClean="0"/>
              <a:t>】</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分別</a:t>
            </a:r>
            <a:r>
              <a:rPr lang="zh-TW" altLang="en-US" sz="2400" dirty="0" smtClean="0">
                <a:latin typeface="微軟正黑體" panose="020B0604030504040204" pitchFamily="34" charset="-120"/>
                <a:ea typeface="微軟正黑體" panose="020B0604030504040204" pitchFamily="34" charset="-120"/>
              </a:rPr>
              <a:t>以</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男</a:t>
            </a:r>
            <a:r>
              <a:rPr lang="en-US" altLang="zh-TW"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女</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統計。</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是否</a:t>
            </a:r>
            <a:r>
              <a:rPr lang="zh-TW" altLang="en-US" sz="2400" b="1" dirty="0">
                <a:solidFill>
                  <a:srgbClr val="FF0000"/>
                </a:solidFill>
                <a:latin typeface="微軟正黑體" panose="020B0604030504040204" pitchFamily="34" charset="-120"/>
                <a:ea typeface="微軟正黑體" panose="020B0604030504040204" pitchFamily="34" charset="-120"/>
              </a:rPr>
              <a:t>為英語系教師，請學校逕自分類之。</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1469440939"/>
              </p:ext>
            </p:extLst>
          </p:nvPr>
        </p:nvGraphicFramePr>
        <p:xfrm>
          <a:off x="490800" y="1308169"/>
          <a:ext cx="11110716" cy="1556967"/>
        </p:xfrm>
        <a:graphic>
          <a:graphicData uri="http://schemas.openxmlformats.org/drawingml/2006/table">
            <a:tbl>
              <a:tblPr firstRow="1" firstCol="1" bandRow="1">
                <a:tableStyleId>{5940675A-B579-460E-94D1-54222C63F5DA}</a:tableStyleId>
              </a:tblPr>
              <a:tblGrid>
                <a:gridCol w="1121040">
                  <a:extLst>
                    <a:ext uri="{9D8B030D-6E8A-4147-A177-3AD203B41FA5}">
                      <a16:colId xmlns:a16="http://schemas.microsoft.com/office/drawing/2014/main" xmlns="" val="20000"/>
                    </a:ext>
                  </a:extLst>
                </a:gridCol>
                <a:gridCol w="832473">
                  <a:extLst>
                    <a:ext uri="{9D8B030D-6E8A-4147-A177-3AD203B41FA5}">
                      <a16:colId xmlns:a16="http://schemas.microsoft.com/office/drawing/2014/main" xmlns="" val="20001"/>
                    </a:ext>
                  </a:extLst>
                </a:gridCol>
                <a:gridCol w="832473">
                  <a:extLst>
                    <a:ext uri="{9D8B030D-6E8A-4147-A177-3AD203B41FA5}">
                      <a16:colId xmlns:a16="http://schemas.microsoft.com/office/drawing/2014/main" xmlns="" val="20002"/>
                    </a:ext>
                  </a:extLst>
                </a:gridCol>
                <a:gridCol w="832473">
                  <a:extLst>
                    <a:ext uri="{9D8B030D-6E8A-4147-A177-3AD203B41FA5}">
                      <a16:colId xmlns:a16="http://schemas.microsoft.com/office/drawing/2014/main" xmlns="" val="20003"/>
                    </a:ext>
                  </a:extLst>
                </a:gridCol>
                <a:gridCol w="832473">
                  <a:extLst>
                    <a:ext uri="{9D8B030D-6E8A-4147-A177-3AD203B41FA5}">
                      <a16:colId xmlns:a16="http://schemas.microsoft.com/office/drawing/2014/main" xmlns="" val="20004"/>
                    </a:ext>
                  </a:extLst>
                </a:gridCol>
                <a:gridCol w="832473">
                  <a:extLst>
                    <a:ext uri="{9D8B030D-6E8A-4147-A177-3AD203B41FA5}">
                      <a16:colId xmlns:a16="http://schemas.microsoft.com/office/drawing/2014/main" xmlns="" val="20005"/>
                    </a:ext>
                  </a:extLst>
                </a:gridCol>
                <a:gridCol w="832473">
                  <a:extLst>
                    <a:ext uri="{9D8B030D-6E8A-4147-A177-3AD203B41FA5}">
                      <a16:colId xmlns:a16="http://schemas.microsoft.com/office/drawing/2014/main" xmlns="" val="20006"/>
                    </a:ext>
                  </a:extLst>
                </a:gridCol>
                <a:gridCol w="832473">
                  <a:extLst>
                    <a:ext uri="{9D8B030D-6E8A-4147-A177-3AD203B41FA5}">
                      <a16:colId xmlns:a16="http://schemas.microsoft.com/office/drawing/2014/main" xmlns="" val="20007"/>
                    </a:ext>
                  </a:extLst>
                </a:gridCol>
                <a:gridCol w="832473">
                  <a:extLst>
                    <a:ext uri="{9D8B030D-6E8A-4147-A177-3AD203B41FA5}">
                      <a16:colId xmlns:a16="http://schemas.microsoft.com/office/drawing/2014/main" xmlns="" val="20008"/>
                    </a:ext>
                  </a:extLst>
                </a:gridCol>
                <a:gridCol w="832473">
                  <a:extLst>
                    <a:ext uri="{9D8B030D-6E8A-4147-A177-3AD203B41FA5}">
                      <a16:colId xmlns:a16="http://schemas.microsoft.com/office/drawing/2014/main" xmlns="" val="20009"/>
                    </a:ext>
                  </a:extLst>
                </a:gridCol>
                <a:gridCol w="832473">
                  <a:extLst>
                    <a:ext uri="{9D8B030D-6E8A-4147-A177-3AD203B41FA5}">
                      <a16:colId xmlns:a16="http://schemas.microsoft.com/office/drawing/2014/main" xmlns="" val="20010"/>
                    </a:ext>
                  </a:extLst>
                </a:gridCol>
                <a:gridCol w="832473">
                  <a:extLst>
                    <a:ext uri="{9D8B030D-6E8A-4147-A177-3AD203B41FA5}">
                      <a16:colId xmlns:a16="http://schemas.microsoft.com/office/drawing/2014/main" xmlns="" val="20011"/>
                    </a:ext>
                  </a:extLst>
                </a:gridCol>
                <a:gridCol w="832473">
                  <a:extLst>
                    <a:ext uri="{9D8B030D-6E8A-4147-A177-3AD203B41FA5}">
                      <a16:colId xmlns:a16="http://schemas.microsoft.com/office/drawing/2014/main" xmlns="" val="20012"/>
                    </a:ext>
                  </a:extLst>
                </a:gridCol>
              </a:tblGrid>
              <a:tr h="387281">
                <a:tc rowSpan="4">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學年</a:t>
                      </a:r>
                      <a:r>
                        <a:rPr lang="zh-TW" sz="1800" kern="100" dirty="0" smtClean="0">
                          <a:effectLst/>
                          <a:latin typeface="微軟正黑體" panose="020B0604030504040204" pitchFamily="34" charset="-120"/>
                          <a:ea typeface="微軟正黑體" panose="020B0604030504040204" pitchFamily="34" charset="-120"/>
                        </a:rPr>
                        <a:t>度</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教授專業英語課程</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(EGSP,ESP</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等</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之教師</a:t>
                      </a:r>
                      <a:endParaRPr lang="zh-TW" altLang="en-US"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marL="17780" marR="17780" marT="0" marB="0" anchor="ctr">
                    <a:lnB w="381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gridSpan="4">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全校英語教師合計人數</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extLst>
                  <a:ext uri="{0D108BD9-81ED-4DB2-BD59-A6C34878D82A}">
                    <a16:rowId xmlns:a16="http://schemas.microsoft.com/office/drawing/2014/main" xmlns="" val="10000"/>
                  </a:ext>
                </a:extLst>
              </a:tr>
              <a:tr h="419100">
                <a:tc vMerge="1">
                  <a:txBody>
                    <a:bodyPr/>
                    <a:lstStyle/>
                    <a:p>
                      <a:endParaRPr lang="zh-TW" altLang="en-US"/>
                    </a:p>
                  </a:txBody>
                  <a:tcPr/>
                </a:tc>
                <a:tc gridSpan="4">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全校性英語</a:t>
                      </a:r>
                      <a:r>
                        <a:rPr lang="en-US" sz="1800" kern="100" dirty="0">
                          <a:effectLst/>
                          <a:latin typeface="微軟正黑體" panose="020B0604030504040204" pitchFamily="34" charset="-120"/>
                          <a:ea typeface="微軟正黑體" panose="020B0604030504040204" pitchFamily="34" charset="-120"/>
                        </a:rPr>
                        <a:t>(</a:t>
                      </a:r>
                      <a:r>
                        <a:rPr lang="zh-TW" sz="1800" kern="100" dirty="0">
                          <a:effectLst/>
                          <a:latin typeface="微軟正黑體" panose="020B0604030504040204" pitchFamily="34" charset="-120"/>
                          <a:ea typeface="微軟正黑體" panose="020B0604030504040204" pitchFamily="34" charset="-120"/>
                        </a:rPr>
                        <a:t>通</a:t>
                      </a:r>
                      <a:r>
                        <a:rPr lang="zh-TW" sz="1800" kern="100" dirty="0" smtClean="0">
                          <a:effectLst/>
                          <a:latin typeface="微軟正黑體" panose="020B0604030504040204" pitchFamily="34" charset="-120"/>
                          <a:ea typeface="微軟正黑體" panose="020B0604030504040204" pitchFamily="34" charset="-120"/>
                        </a:rPr>
                        <a:t>識</a:t>
                      </a:r>
                      <a:r>
                        <a:rPr lang="en-US" sz="1800" kern="100" dirty="0" smtClean="0">
                          <a:effectLst/>
                          <a:latin typeface="微軟正黑體" panose="020B0604030504040204" pitchFamily="34" charset="-120"/>
                          <a:ea typeface="微軟正黑體" panose="020B0604030504040204" pitchFamily="34" charset="-120"/>
                        </a:rPr>
                        <a:t>/</a:t>
                      </a:r>
                      <a:r>
                        <a:rPr lang="zh-TW" sz="1800" kern="100" dirty="0" smtClean="0">
                          <a:effectLst/>
                          <a:latin typeface="微軟正黑體" panose="020B0604030504040204" pitchFamily="34" charset="-120"/>
                          <a:ea typeface="微軟正黑體" panose="020B0604030504040204" pitchFamily="34" charset="-120"/>
                        </a:rPr>
                        <a:t>共同</a:t>
                      </a:r>
                      <a:r>
                        <a:rPr lang="zh-TW" sz="1800" kern="100" dirty="0">
                          <a:effectLst/>
                          <a:latin typeface="微軟正黑體" panose="020B0604030504040204" pitchFamily="34" charset="-120"/>
                          <a:ea typeface="微軟正黑體" panose="020B0604030504040204" pitchFamily="34" charset="-120"/>
                        </a:rPr>
                        <a:t>科目</a:t>
                      </a:r>
                      <a:r>
                        <a:rPr lang="en-US" sz="1800" kern="100" dirty="0">
                          <a:effectLst/>
                          <a:latin typeface="微軟正黑體" panose="020B0604030504040204" pitchFamily="34" charset="-120"/>
                          <a:ea typeface="微軟正黑體" panose="020B0604030504040204" pitchFamily="34" charset="-120"/>
                        </a:rPr>
                        <a:t>)</a:t>
                      </a:r>
                      <a:r>
                        <a:rPr lang="zh-TW" sz="1800" kern="100" dirty="0">
                          <a:effectLst/>
                          <a:latin typeface="微軟正黑體" panose="020B0604030504040204" pitchFamily="34" charset="-120"/>
                          <a:ea typeface="微軟正黑體" panose="020B0604030504040204" pitchFamily="34" charset="-120"/>
                        </a:rPr>
                        <a:t>課程教師人數</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英語科系所教師人數</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10001"/>
                  </a:ext>
                </a:extLst>
              </a:tr>
              <a:tr h="0">
                <a:tc v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專任</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兼任</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專任</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兼任</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專任</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兼任</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2"/>
                  </a:ext>
                </a:extLst>
              </a:tr>
              <a:tr h="346726">
                <a:tc vMerge="1">
                  <a:txBody>
                    <a:bodyPr/>
                    <a:lstStyle/>
                    <a:p>
                      <a:endParaRPr lang="zh-TW" altLang="en-US"/>
                    </a:p>
                  </a:txBody>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a:effectLst/>
                          <a:latin typeface="微軟正黑體" panose="020B0604030504040204" pitchFamily="34" charset="-120"/>
                          <a:ea typeface="微軟正黑體" panose="020B0604030504040204" pitchFamily="34" charset="-120"/>
                        </a:rPr>
                        <a:t>男</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a:effectLst/>
                          <a:latin typeface="微軟正黑體" panose="020B0604030504040204" pitchFamily="34" charset="-120"/>
                          <a:ea typeface="微軟正黑體" panose="020B0604030504040204" pitchFamily="34" charset="-120"/>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a:effectLst/>
                          <a:latin typeface="微軟正黑體" panose="020B0604030504040204" pitchFamily="34" charset="-120"/>
                          <a:ea typeface="微軟正黑體" panose="020B0604030504040204" pitchFamily="34" charset="-120"/>
                        </a:rPr>
                        <a:t>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8912656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157</a:t>
            </a:fld>
            <a:endParaRPr lang="en-US" dirty="0"/>
          </a:p>
        </p:txBody>
      </p:sp>
      <p:sp>
        <p:nvSpPr>
          <p:cNvPr id="9"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15-11 </a:t>
            </a:r>
            <a:r>
              <a:rPr lang="zh-TW" altLang="en-US" sz="3000" dirty="0" smtClean="0">
                <a:solidFill>
                  <a:schemeClr val="tx1"/>
                </a:solidFill>
                <a:latin typeface="微軟正黑體" panose="020B0604030504040204" pitchFamily="34" charset="-120"/>
                <a:ea typeface="微軟正黑體" panose="020B0604030504040204" pitchFamily="34" charset="-120"/>
              </a:rPr>
              <a:t>英語</a:t>
            </a:r>
            <a:r>
              <a:rPr lang="zh-TW" altLang="en-US" sz="3000" dirty="0">
                <a:solidFill>
                  <a:schemeClr val="tx1"/>
                </a:solidFill>
                <a:latin typeface="微軟正黑體" panose="020B0604030504040204" pitchFamily="34" charset="-120"/>
                <a:ea typeface="微軟正黑體" panose="020B0604030504040204" pitchFamily="34" charset="-120"/>
              </a:rPr>
              <a:t>教學教師人數資料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6" y="3055919"/>
            <a:ext cx="1092674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全</a:t>
            </a:r>
            <a:r>
              <a:rPr kumimoji="0" lang="zh-TW" altLang="en-US" sz="2400" b="1" dirty="0">
                <a:solidFill>
                  <a:srgbClr val="FF0000"/>
                </a:solidFill>
                <a:latin typeface="微軟正黑體" panose="020B0604030504040204" pitchFamily="34" charset="-120"/>
                <a:ea typeface="微軟正黑體" panose="020B0604030504040204" pitchFamily="34" charset="-120"/>
              </a:rPr>
              <a:t>校英語教師合計人數</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填入全校英語教師合計人數</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全</a:t>
            </a:r>
            <a:r>
              <a:rPr lang="zh-TW" altLang="en-US" sz="2400" dirty="0">
                <a:latin typeface="微軟正黑體" panose="020B0604030504040204" pitchFamily="34" charset="-120"/>
                <a:ea typeface="微軟正黑體" panose="020B0604030504040204" pitchFamily="34" charset="-120"/>
              </a:rPr>
              <a:t>校英語</a:t>
            </a:r>
            <a:r>
              <a:rPr lang="zh-TW" altLang="en-US" sz="2400" dirty="0" smtClean="0">
                <a:latin typeface="微軟正黑體" panose="020B0604030504040204" pitchFamily="34" charset="-120"/>
                <a:ea typeface="微軟正黑體" panose="020B0604030504040204" pitchFamily="34" charset="-120"/>
              </a:rPr>
              <a:t>教師</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及</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英語</a:t>
            </a:r>
            <a:r>
              <a:rPr lang="zh-TW" altLang="en-US" sz="2400" dirty="0">
                <a:latin typeface="微軟正黑體" panose="020B0604030504040204" pitchFamily="34" charset="-120"/>
                <a:ea typeface="微軟正黑體" panose="020B0604030504040204" pitchFamily="34" charset="-120"/>
              </a:rPr>
              <a:t>科系所</a:t>
            </a:r>
            <a:r>
              <a:rPr lang="zh-TW" altLang="en-US" sz="2400" dirty="0" smtClean="0">
                <a:latin typeface="微軟正黑體" panose="020B0604030504040204" pitchFamily="34" charset="-120"/>
                <a:ea typeface="微軟正黑體" panose="020B0604030504040204" pitchFamily="34" charset="-120"/>
              </a:rPr>
              <a:t>教師</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人數</a:t>
            </a:r>
            <a:r>
              <a:rPr lang="zh-TW" altLang="en-US" sz="2400" dirty="0">
                <a:latin typeface="微軟正黑體" panose="020B0604030504040204" pitchFamily="34" charset="-120"/>
                <a:ea typeface="微軟正黑體" panose="020B0604030504040204" pitchFamily="34" charset="-120"/>
              </a:rPr>
              <a:t>有重複者，請避免重複計算</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依</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專任</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兼任</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，分別以</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男</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女</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統計。	</a:t>
            </a:r>
          </a:p>
          <a:p>
            <a:pPr eaLnBrk="1" hangingPunct="1">
              <a:lnSpc>
                <a:spcPct val="15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2548177726"/>
              </p:ext>
            </p:extLst>
          </p:nvPr>
        </p:nvGraphicFramePr>
        <p:xfrm>
          <a:off x="490800" y="1308169"/>
          <a:ext cx="11110716" cy="1556967"/>
        </p:xfrm>
        <a:graphic>
          <a:graphicData uri="http://schemas.openxmlformats.org/drawingml/2006/table">
            <a:tbl>
              <a:tblPr firstRow="1" firstCol="1" bandRow="1">
                <a:tableStyleId>{5940675A-B579-460E-94D1-54222C63F5DA}</a:tableStyleId>
              </a:tblPr>
              <a:tblGrid>
                <a:gridCol w="1121040">
                  <a:extLst>
                    <a:ext uri="{9D8B030D-6E8A-4147-A177-3AD203B41FA5}">
                      <a16:colId xmlns:a16="http://schemas.microsoft.com/office/drawing/2014/main" xmlns="" val="20000"/>
                    </a:ext>
                  </a:extLst>
                </a:gridCol>
                <a:gridCol w="832473">
                  <a:extLst>
                    <a:ext uri="{9D8B030D-6E8A-4147-A177-3AD203B41FA5}">
                      <a16:colId xmlns:a16="http://schemas.microsoft.com/office/drawing/2014/main" xmlns="" val="20001"/>
                    </a:ext>
                  </a:extLst>
                </a:gridCol>
                <a:gridCol w="832473">
                  <a:extLst>
                    <a:ext uri="{9D8B030D-6E8A-4147-A177-3AD203B41FA5}">
                      <a16:colId xmlns:a16="http://schemas.microsoft.com/office/drawing/2014/main" xmlns="" val="20002"/>
                    </a:ext>
                  </a:extLst>
                </a:gridCol>
                <a:gridCol w="832473">
                  <a:extLst>
                    <a:ext uri="{9D8B030D-6E8A-4147-A177-3AD203B41FA5}">
                      <a16:colId xmlns:a16="http://schemas.microsoft.com/office/drawing/2014/main" xmlns="" val="20003"/>
                    </a:ext>
                  </a:extLst>
                </a:gridCol>
                <a:gridCol w="832473">
                  <a:extLst>
                    <a:ext uri="{9D8B030D-6E8A-4147-A177-3AD203B41FA5}">
                      <a16:colId xmlns:a16="http://schemas.microsoft.com/office/drawing/2014/main" xmlns="" val="20004"/>
                    </a:ext>
                  </a:extLst>
                </a:gridCol>
                <a:gridCol w="832473">
                  <a:extLst>
                    <a:ext uri="{9D8B030D-6E8A-4147-A177-3AD203B41FA5}">
                      <a16:colId xmlns:a16="http://schemas.microsoft.com/office/drawing/2014/main" xmlns="" val="20005"/>
                    </a:ext>
                  </a:extLst>
                </a:gridCol>
                <a:gridCol w="832473">
                  <a:extLst>
                    <a:ext uri="{9D8B030D-6E8A-4147-A177-3AD203B41FA5}">
                      <a16:colId xmlns:a16="http://schemas.microsoft.com/office/drawing/2014/main" xmlns="" val="20006"/>
                    </a:ext>
                  </a:extLst>
                </a:gridCol>
                <a:gridCol w="832473">
                  <a:extLst>
                    <a:ext uri="{9D8B030D-6E8A-4147-A177-3AD203B41FA5}">
                      <a16:colId xmlns:a16="http://schemas.microsoft.com/office/drawing/2014/main" xmlns="" val="20007"/>
                    </a:ext>
                  </a:extLst>
                </a:gridCol>
                <a:gridCol w="832473">
                  <a:extLst>
                    <a:ext uri="{9D8B030D-6E8A-4147-A177-3AD203B41FA5}">
                      <a16:colId xmlns:a16="http://schemas.microsoft.com/office/drawing/2014/main" xmlns="" val="20008"/>
                    </a:ext>
                  </a:extLst>
                </a:gridCol>
                <a:gridCol w="832473">
                  <a:extLst>
                    <a:ext uri="{9D8B030D-6E8A-4147-A177-3AD203B41FA5}">
                      <a16:colId xmlns:a16="http://schemas.microsoft.com/office/drawing/2014/main" xmlns="" val="20009"/>
                    </a:ext>
                  </a:extLst>
                </a:gridCol>
                <a:gridCol w="832473">
                  <a:extLst>
                    <a:ext uri="{9D8B030D-6E8A-4147-A177-3AD203B41FA5}">
                      <a16:colId xmlns:a16="http://schemas.microsoft.com/office/drawing/2014/main" xmlns="" val="20010"/>
                    </a:ext>
                  </a:extLst>
                </a:gridCol>
                <a:gridCol w="832473">
                  <a:extLst>
                    <a:ext uri="{9D8B030D-6E8A-4147-A177-3AD203B41FA5}">
                      <a16:colId xmlns:a16="http://schemas.microsoft.com/office/drawing/2014/main" xmlns="" val="20011"/>
                    </a:ext>
                  </a:extLst>
                </a:gridCol>
                <a:gridCol w="832473">
                  <a:extLst>
                    <a:ext uri="{9D8B030D-6E8A-4147-A177-3AD203B41FA5}">
                      <a16:colId xmlns:a16="http://schemas.microsoft.com/office/drawing/2014/main" xmlns="" val="20012"/>
                    </a:ext>
                  </a:extLst>
                </a:gridCol>
              </a:tblGrid>
              <a:tr h="387281">
                <a:tc rowSpan="4">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學年</a:t>
                      </a:r>
                      <a:r>
                        <a:rPr lang="zh-TW" sz="1800" kern="100" dirty="0" smtClean="0">
                          <a:effectLst/>
                          <a:latin typeface="微軟正黑體" panose="020B0604030504040204" pitchFamily="34" charset="-120"/>
                          <a:ea typeface="微軟正黑體" panose="020B0604030504040204" pitchFamily="34" charset="-120"/>
                        </a:rPr>
                        <a:t>度</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教授專業英語課程</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(EGSP,ESP</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等</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之教師</a:t>
                      </a:r>
                      <a:endParaRPr lang="zh-TW" altLang="en-US"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marL="17780" marR="17780" marT="0" marB="0" anchor="ctr">
                    <a:lnB w="381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gridSpan="4">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全校英語教師合計人數</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extLst>
                  <a:ext uri="{0D108BD9-81ED-4DB2-BD59-A6C34878D82A}">
                    <a16:rowId xmlns:a16="http://schemas.microsoft.com/office/drawing/2014/main" xmlns="" val="10000"/>
                  </a:ext>
                </a:extLst>
              </a:tr>
              <a:tr h="419100">
                <a:tc vMerge="1">
                  <a:txBody>
                    <a:bodyPr/>
                    <a:lstStyle/>
                    <a:p>
                      <a:endParaRPr lang="zh-TW" altLang="en-US"/>
                    </a:p>
                  </a:txBody>
                  <a:tcPr/>
                </a:tc>
                <a:tc gridSpan="4">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全校性英語</a:t>
                      </a:r>
                      <a:r>
                        <a:rPr lang="en-US" sz="1800" kern="100" dirty="0">
                          <a:effectLst/>
                          <a:latin typeface="微軟正黑體" panose="020B0604030504040204" pitchFamily="34" charset="-120"/>
                          <a:ea typeface="微軟正黑體" panose="020B0604030504040204" pitchFamily="34" charset="-120"/>
                        </a:rPr>
                        <a:t>(</a:t>
                      </a:r>
                      <a:r>
                        <a:rPr lang="zh-TW" sz="1800" kern="100" dirty="0">
                          <a:effectLst/>
                          <a:latin typeface="微軟正黑體" panose="020B0604030504040204" pitchFamily="34" charset="-120"/>
                          <a:ea typeface="微軟正黑體" panose="020B0604030504040204" pitchFamily="34" charset="-120"/>
                        </a:rPr>
                        <a:t>通</a:t>
                      </a:r>
                      <a:r>
                        <a:rPr lang="zh-TW" sz="1800" kern="100" dirty="0" smtClean="0">
                          <a:effectLst/>
                          <a:latin typeface="微軟正黑體" panose="020B0604030504040204" pitchFamily="34" charset="-120"/>
                          <a:ea typeface="微軟正黑體" panose="020B0604030504040204" pitchFamily="34" charset="-120"/>
                        </a:rPr>
                        <a:t>識</a:t>
                      </a:r>
                      <a:r>
                        <a:rPr lang="en-US" sz="1800" kern="100" dirty="0" smtClean="0">
                          <a:effectLst/>
                          <a:latin typeface="微軟正黑體" panose="020B0604030504040204" pitchFamily="34" charset="-120"/>
                          <a:ea typeface="微軟正黑體" panose="020B0604030504040204" pitchFamily="34" charset="-120"/>
                        </a:rPr>
                        <a:t>/</a:t>
                      </a:r>
                      <a:r>
                        <a:rPr lang="zh-TW" sz="1800" kern="100" dirty="0" smtClean="0">
                          <a:effectLst/>
                          <a:latin typeface="微軟正黑體" panose="020B0604030504040204" pitchFamily="34" charset="-120"/>
                          <a:ea typeface="微軟正黑體" panose="020B0604030504040204" pitchFamily="34" charset="-120"/>
                        </a:rPr>
                        <a:t>共同</a:t>
                      </a:r>
                      <a:r>
                        <a:rPr lang="zh-TW" sz="1800" kern="100" dirty="0">
                          <a:effectLst/>
                          <a:latin typeface="微軟正黑體" panose="020B0604030504040204" pitchFamily="34" charset="-120"/>
                          <a:ea typeface="微軟正黑體" panose="020B0604030504040204" pitchFamily="34" charset="-120"/>
                        </a:rPr>
                        <a:t>科目</a:t>
                      </a:r>
                      <a:r>
                        <a:rPr lang="en-US" sz="1800" kern="100" dirty="0">
                          <a:effectLst/>
                          <a:latin typeface="微軟正黑體" panose="020B0604030504040204" pitchFamily="34" charset="-120"/>
                          <a:ea typeface="微軟正黑體" panose="020B0604030504040204" pitchFamily="34" charset="-120"/>
                        </a:rPr>
                        <a:t>)</a:t>
                      </a:r>
                      <a:r>
                        <a:rPr lang="zh-TW" sz="1800" kern="100" dirty="0">
                          <a:effectLst/>
                          <a:latin typeface="微軟正黑體" panose="020B0604030504040204" pitchFamily="34" charset="-120"/>
                          <a:ea typeface="微軟正黑體" panose="020B0604030504040204" pitchFamily="34" charset="-120"/>
                        </a:rPr>
                        <a:t>課程教師人數</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英語科系所教師人數</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10001"/>
                  </a:ext>
                </a:extLst>
              </a:tr>
              <a:tr h="0">
                <a:tc v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專任</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兼任</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專任</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兼任</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專任</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兼任</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10002"/>
                  </a:ext>
                </a:extLst>
              </a:tr>
              <a:tr h="346726">
                <a:tc vMerge="1">
                  <a:txBody>
                    <a:bodyPr/>
                    <a:lstStyle/>
                    <a:p>
                      <a:endParaRPr lang="zh-TW" altLang="en-US"/>
                    </a:p>
                  </a:txBody>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a:effectLst/>
                          <a:latin typeface="微軟正黑體" panose="020B0604030504040204" pitchFamily="34" charset="-120"/>
                          <a:ea typeface="微軟正黑體" panose="020B0604030504040204" pitchFamily="34" charset="-120"/>
                        </a:rPr>
                        <a:t>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a:effectLst/>
                          <a:latin typeface="微軟正黑體" panose="020B0604030504040204" pitchFamily="34" charset="-120"/>
                          <a:ea typeface="微軟正黑體" panose="020B0604030504040204" pitchFamily="34" charset="-120"/>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a:effectLst/>
                          <a:latin typeface="微軟正黑體" panose="020B0604030504040204" pitchFamily="34" charset="-120"/>
                          <a:ea typeface="微軟正黑體" panose="020B0604030504040204" pitchFamily="34" charset="-120"/>
                        </a:rPr>
                        <a:t>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kern="100" dirty="0">
                          <a:effectLst/>
                          <a:latin typeface="微軟正黑體" panose="020B0604030504040204" pitchFamily="34" charset="-120"/>
                          <a:ea typeface="微軟正黑體" panose="020B0604030504040204" pitchFamily="34" charset="-120"/>
                        </a:rPr>
                        <a:t>女</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kern="100" dirty="0" smtClean="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1470384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673222928"/>
              </p:ext>
            </p:extLst>
          </p:nvPr>
        </p:nvGraphicFramePr>
        <p:xfrm>
          <a:off x="490800" y="1270000"/>
          <a:ext cx="11210402" cy="1620001"/>
        </p:xfrm>
        <a:graphic>
          <a:graphicData uri="http://schemas.openxmlformats.org/drawingml/2006/table">
            <a:tbl>
              <a:tblPr firstRow="1" firstCol="1" lastRow="1" lastCol="1" bandRow="1" bandCol="1">
                <a:tableStyleId>{5940675A-B579-460E-94D1-54222C63F5DA}</a:tableStyleId>
              </a:tblPr>
              <a:tblGrid>
                <a:gridCol w="1894690">
                  <a:extLst>
                    <a:ext uri="{9D8B030D-6E8A-4147-A177-3AD203B41FA5}">
                      <a16:colId xmlns:a16="http://schemas.microsoft.com/office/drawing/2014/main" xmlns="" val="20000"/>
                    </a:ext>
                  </a:extLst>
                </a:gridCol>
                <a:gridCol w="2836596">
                  <a:extLst>
                    <a:ext uri="{9D8B030D-6E8A-4147-A177-3AD203B41FA5}">
                      <a16:colId xmlns:a16="http://schemas.microsoft.com/office/drawing/2014/main" xmlns="" val="20001"/>
                    </a:ext>
                  </a:extLst>
                </a:gridCol>
                <a:gridCol w="1619779">
                  <a:extLst>
                    <a:ext uri="{9D8B030D-6E8A-4147-A177-3AD203B41FA5}">
                      <a16:colId xmlns:a16="http://schemas.microsoft.com/office/drawing/2014/main" xmlns="" val="20002"/>
                    </a:ext>
                  </a:extLst>
                </a:gridCol>
                <a:gridCol w="1619779">
                  <a:extLst>
                    <a:ext uri="{9D8B030D-6E8A-4147-A177-3AD203B41FA5}">
                      <a16:colId xmlns:a16="http://schemas.microsoft.com/office/drawing/2014/main" xmlns="" val="20003"/>
                    </a:ext>
                  </a:extLst>
                </a:gridCol>
                <a:gridCol w="1619779">
                  <a:extLst>
                    <a:ext uri="{9D8B030D-6E8A-4147-A177-3AD203B41FA5}">
                      <a16:colId xmlns:a16="http://schemas.microsoft.com/office/drawing/2014/main" xmlns="" val="20004"/>
                    </a:ext>
                  </a:extLst>
                </a:gridCol>
                <a:gridCol w="1619779">
                  <a:extLst>
                    <a:ext uri="{9D8B030D-6E8A-4147-A177-3AD203B41FA5}">
                      <a16:colId xmlns:a16="http://schemas.microsoft.com/office/drawing/2014/main" xmlns="" val="20005"/>
                    </a:ext>
                  </a:extLst>
                </a:gridCol>
              </a:tblGrid>
              <a:tr h="655147">
                <a:tc rowSpan="4">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rowSpan="4">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語系別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4">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非英語之外語教學教師</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21618">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xmlns="" val="10001"/>
                  </a:ext>
                </a:extLst>
              </a:tr>
              <a:tr h="321618">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21618">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7" name="投影片編號版面配置區 6"/>
          <p:cNvSpPr>
            <a:spLocks noGrp="1"/>
          </p:cNvSpPr>
          <p:nvPr>
            <p:ph type="sldNum" sz="quarter" idx="12"/>
          </p:nvPr>
        </p:nvSpPr>
        <p:spPr/>
        <p:txBody>
          <a:bodyPr/>
          <a:lstStyle/>
          <a:p>
            <a:fld id="{4FAB73BC-B049-4115-A692-8D63A059BFB8}" type="slidenum">
              <a:rPr lang="en-US" smtClean="0"/>
              <a:t>158</a:t>
            </a:fld>
            <a:endParaRPr lang="en-US" dirty="0"/>
          </a:p>
        </p:txBody>
      </p:sp>
      <p:sp>
        <p:nvSpPr>
          <p:cNvPr id="9" name="矩形 15"/>
          <p:cNvSpPr>
            <a:spLocks noChangeArrowheads="1"/>
          </p:cNvSpPr>
          <p:nvPr/>
        </p:nvSpPr>
        <p:spPr bwMode="auto">
          <a:xfrm>
            <a:off x="941406" y="3055919"/>
            <a:ext cx="109267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語系</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請由下拉式選項選擇</a:t>
            </a:r>
            <a:r>
              <a:rPr lang="zh-TW" altLang="en-US" sz="2400" dirty="0">
                <a:latin typeface="微軟正黑體" panose="020B0604030504040204" pitchFamily="34" charset="-120"/>
                <a:ea typeface="微軟正黑體" panose="020B0604030504040204" pitchFamily="34" charset="-120"/>
              </a:rPr>
              <a:t>所屬</a:t>
            </a:r>
            <a:r>
              <a:rPr lang="zh-TW" altLang="en-US" sz="2400" dirty="0" smtClean="0">
                <a:latin typeface="微軟正黑體" panose="020B0604030504040204" pitchFamily="34" charset="-120"/>
                <a:ea typeface="微軟正黑體" panose="020B0604030504040204" pitchFamily="34" charset="-120"/>
              </a:rPr>
              <a:t>之語系：英文</a:t>
            </a:r>
            <a:r>
              <a:rPr lang="zh-TW" altLang="en-US" sz="2400" dirty="0">
                <a:latin typeface="微軟正黑體" panose="020B0604030504040204" pitchFamily="34" charset="-120"/>
                <a:ea typeface="微軟正黑體" panose="020B0604030504040204" pitchFamily="34" charset="-120"/>
              </a:rPr>
              <a:t>、日文、西班牙語、法語、</a:t>
            </a:r>
            <a:r>
              <a:rPr lang="zh-TW" altLang="en-US" sz="2400" dirty="0" smtClean="0">
                <a:latin typeface="微軟正黑體" panose="020B0604030504040204" pitchFamily="34" charset="-120"/>
                <a:ea typeface="微軟正黑體" panose="020B0604030504040204" pitchFamily="34" charset="-120"/>
              </a:rPr>
              <a:t>德語</a:t>
            </a:r>
            <a:r>
              <a:rPr lang="zh-TW" altLang="en-US"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韓</a:t>
            </a:r>
            <a:r>
              <a:rPr lang="zh-TW" altLang="en-US" sz="2400" dirty="0">
                <a:latin typeface="微軟正黑體" panose="020B0604030504040204" pitchFamily="34" charset="-120"/>
                <a:ea typeface="微軟正黑體" panose="020B0604030504040204" pitchFamily="34" charset="-120"/>
              </a:rPr>
              <a:t>語。</a:t>
            </a: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若非</a:t>
            </a:r>
            <a:r>
              <a:rPr lang="zh-TW" altLang="en-US" sz="2400" dirty="0">
                <a:latin typeface="微軟正黑體" panose="020B0604030504040204" pitchFamily="34" charset="-120"/>
                <a:ea typeface="微軟正黑體" panose="020B0604030504040204" pitchFamily="34" charset="-120"/>
              </a:rPr>
              <a:t>下拉式選項語系，請提供</a:t>
            </a:r>
            <a:r>
              <a:rPr lang="zh-TW" altLang="en-US" sz="2400" dirty="0" smtClean="0">
                <a:latin typeface="微軟正黑體" panose="020B0604030504040204" pitchFamily="34" charset="-120"/>
                <a:ea typeface="微軟正黑體" panose="020B0604030504040204" pitchFamily="34" charset="-120"/>
              </a:rPr>
              <a:t>相關語系資料</a:t>
            </a:r>
            <a:r>
              <a:rPr lang="zh-TW" altLang="en-US" sz="2400" dirty="0">
                <a:latin typeface="微軟正黑體" panose="020B0604030504040204" pitchFamily="34" charset="-120"/>
                <a:ea typeface="微軟正黑體" panose="020B0604030504040204" pitchFamily="34" charset="-120"/>
              </a:rPr>
              <a:t>至</a:t>
            </a:r>
            <a:r>
              <a:rPr lang="en-US" altLang="zh-TW" sz="2400" dirty="0" smtClean="0">
                <a:latin typeface="微軟正黑體" panose="020B0604030504040204" pitchFamily="34" charset="-120"/>
                <a:ea typeface="微軟正黑體" panose="020B0604030504040204" pitchFamily="34" charset="-120"/>
              </a:rPr>
              <a:t>tvedb3@yuntech.edu.tw</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以利協助</a:t>
            </a:r>
            <a:r>
              <a:rPr lang="zh-TW" altLang="en-US" sz="2400" dirty="0" smtClean="0">
                <a:latin typeface="微軟正黑體" panose="020B0604030504040204" pitchFamily="34" charset="-120"/>
                <a:ea typeface="微軟正黑體" panose="020B0604030504040204" pitchFamily="34" charset="-120"/>
              </a:rPr>
              <a:t>新增。</a:t>
            </a:r>
            <a:endParaRPr lang="en-US" altLang="zh-TW" sz="2400" dirty="0" smtClean="0">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15-12</a:t>
            </a:r>
            <a:r>
              <a:rPr lang="zh-TW" altLang="en-US" sz="3000" dirty="0" smtClean="0">
                <a:solidFill>
                  <a:schemeClr val="tx1"/>
                </a:solidFill>
                <a:latin typeface="微軟正黑體" panose="020B0604030504040204" pitchFamily="34" charset="-120"/>
                <a:ea typeface="微軟正黑體" panose="020B0604030504040204" pitchFamily="34" charset="-120"/>
              </a:rPr>
              <a:t>全</a:t>
            </a:r>
            <a:r>
              <a:rPr lang="zh-TW" altLang="en-US" sz="3000" dirty="0">
                <a:solidFill>
                  <a:schemeClr val="tx1"/>
                </a:solidFill>
                <a:latin typeface="微軟正黑體" panose="020B0604030504040204" pitchFamily="34" charset="-120"/>
                <a:ea typeface="微軟正黑體" panose="020B0604030504040204" pitchFamily="34" charset="-120"/>
              </a:rPr>
              <a:t>校非英語之外語教學教師人數資料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 name="矩形 2"/>
          <p:cNvSpPr/>
          <p:nvPr/>
        </p:nvSpPr>
        <p:spPr>
          <a:xfrm>
            <a:off x="1468328" y="5425855"/>
            <a:ext cx="5928226" cy="507831"/>
          </a:xfrm>
          <a:prstGeom prst="rect">
            <a:avLst/>
          </a:prstGeom>
        </p:spPr>
        <p:txBody>
          <a:bodyPr wrap="none">
            <a:spAutoFit/>
          </a:bodyPr>
          <a:lstStyle/>
          <a:p>
            <a:pPr>
              <a:lnSpc>
                <a:spcPct val="150000"/>
              </a:lnSpc>
              <a:spcBef>
                <a:spcPct val="0"/>
              </a:spcBef>
              <a:defRPr/>
            </a:pPr>
            <a:r>
              <a:rPr lang="en-US" altLang="zh-TW" dirty="0">
                <a:latin typeface="微軟正黑體" panose="020B0604030504040204" pitchFamily="34" charset="-120"/>
                <a:ea typeface="微軟正黑體" panose="020B0604030504040204" pitchFamily="34" charset="-120"/>
              </a:rPr>
              <a:t>【106</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月因應「教育部技職司」需求預計新增本表</a:t>
            </a:r>
            <a:r>
              <a:rPr lang="en-US" altLang="zh-TW"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418504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7982" y="0"/>
            <a:ext cx="10796254" cy="1356360"/>
          </a:xfrm>
        </p:spPr>
        <p:txBody>
          <a:bodyPr>
            <a:normAutofit/>
          </a:bodyPr>
          <a:lstStyle/>
          <a:p>
            <a:r>
              <a:rPr lang="en-US" altLang="zh-TW" sz="4800" b="1" dirty="0">
                <a:solidFill>
                  <a:schemeClr val="tx1">
                    <a:lumMod val="75000"/>
                    <a:lumOff val="25000"/>
                  </a:schemeClr>
                </a:solidFill>
                <a:latin typeface="微軟正黑體" panose="020B0604030504040204" pitchFamily="34" charset="-120"/>
              </a:rPr>
              <a:t>5</a:t>
            </a:r>
            <a:r>
              <a:rPr lang="zh-TW" altLang="en-US" sz="4800" b="1" dirty="0" smtClean="0">
                <a:solidFill>
                  <a:schemeClr val="tx1">
                    <a:lumMod val="75000"/>
                    <a:lumOff val="25000"/>
                  </a:schemeClr>
                </a:solidFill>
                <a:latin typeface="微軟正黑體" panose="020B0604030504040204" pitchFamily="34" charset="-120"/>
              </a:rPr>
              <a:t>、</a:t>
            </a:r>
            <a:r>
              <a:rPr lang="zh-TW" altLang="en-US" sz="4800" b="1" dirty="0">
                <a:solidFill>
                  <a:schemeClr val="tx1">
                    <a:lumMod val="75000"/>
                    <a:lumOff val="25000"/>
                  </a:schemeClr>
                </a:solidFill>
                <a:latin typeface="微軟正黑體" panose="020B0604030504040204" pitchFamily="34" charset="-120"/>
              </a:rPr>
              <a:t>作業時程</a:t>
            </a:r>
            <a:r>
              <a:rPr lang="en-US" altLang="zh-TW" sz="4800" b="1" dirty="0">
                <a:solidFill>
                  <a:schemeClr val="tx1">
                    <a:lumMod val="75000"/>
                    <a:lumOff val="25000"/>
                  </a:schemeClr>
                </a:solidFill>
                <a:latin typeface="微軟正黑體" panose="020B0604030504040204" pitchFamily="34" charset="-120"/>
              </a:rPr>
              <a:t>-</a:t>
            </a:r>
            <a:r>
              <a:rPr lang="zh-TW" altLang="en-US" sz="4800" b="1" dirty="0">
                <a:solidFill>
                  <a:schemeClr val="tx1">
                    <a:lumMod val="75000"/>
                    <a:lumOff val="25000"/>
                  </a:schemeClr>
                </a:solidFill>
                <a:latin typeface="微軟正黑體" panose="020B0604030504040204" pitchFamily="34" charset="-120"/>
              </a:rPr>
              <a:t>新增證照種類時程</a:t>
            </a:r>
          </a:p>
        </p:txBody>
      </p:sp>
      <p:sp>
        <p:nvSpPr>
          <p:cNvPr id="5" name="投影片編號版面配置區 4"/>
          <p:cNvSpPr>
            <a:spLocks noGrp="1"/>
          </p:cNvSpPr>
          <p:nvPr>
            <p:ph type="sldNum" sz="quarter" idx="12"/>
          </p:nvPr>
        </p:nvSpPr>
        <p:spPr/>
        <p:txBody>
          <a:bodyPr/>
          <a:lstStyle/>
          <a:p>
            <a:fld id="{4FAB73BC-B049-4115-A692-8D63A059BFB8}" type="slidenum">
              <a:rPr lang="en-US" smtClean="0"/>
              <a:t>15</a:t>
            </a:fld>
            <a:endParaRPr lang="en-US" dirty="0"/>
          </a:p>
        </p:txBody>
      </p:sp>
      <p:graphicFrame>
        <p:nvGraphicFramePr>
          <p:cNvPr id="13" name="表格 12"/>
          <p:cNvGraphicFramePr>
            <a:graphicFrameLocks noGrp="1"/>
          </p:cNvGraphicFramePr>
          <p:nvPr>
            <p:extLst>
              <p:ext uri="{D42A27DB-BD31-4B8C-83A1-F6EECF244321}">
                <p14:modId xmlns:p14="http://schemas.microsoft.com/office/powerpoint/2010/main" val="1223853571"/>
              </p:ext>
            </p:extLst>
          </p:nvPr>
        </p:nvGraphicFramePr>
        <p:xfrm>
          <a:off x="419103" y="2423811"/>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3</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12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26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latin typeface="微軟正黑體" panose="020B0604030504040204" pitchFamily="34" charset="-120"/>
                          <a:ea typeface="微軟正黑體" panose="020B0604030504040204" pitchFamily="34" charset="-120"/>
                        </a:rPr>
                        <a:t>31</a:t>
                      </a: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2540593970"/>
              </p:ext>
            </p:extLst>
          </p:nvPr>
        </p:nvGraphicFramePr>
        <p:xfrm>
          <a:off x="6395631" y="2423811"/>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568268">
                <a:tc gridSpan="7">
                  <a:txBody>
                    <a:bodyPr/>
                    <a:lstStyle/>
                    <a:p>
                      <a:pPr algn="ctr"/>
                      <a:r>
                        <a:rPr lang="en-US" altLang="zh-TW" sz="2800" b="1" dirty="0" smtClean="0">
                          <a:latin typeface="微軟正黑體" pitchFamily="34" charset="-120"/>
                          <a:ea typeface="微軟正黑體" pitchFamily="34" charset="-120"/>
                        </a:rPr>
                        <a:t>4</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20912">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88648">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
        <p:nvSpPr>
          <p:cNvPr id="7" name="矩形 6"/>
          <p:cNvSpPr/>
          <p:nvPr/>
        </p:nvSpPr>
        <p:spPr>
          <a:xfrm>
            <a:off x="803275" y="1093136"/>
            <a:ext cx="11114087" cy="954107"/>
          </a:xfrm>
          <a:prstGeom prst="rect">
            <a:avLst/>
          </a:prstGeom>
        </p:spPr>
        <p:txBody>
          <a:bodyPr wrap="square">
            <a:spAutoFit/>
          </a:bodyPr>
          <a:lstStyle/>
          <a:p>
            <a:pPr marL="457200" indent="-457200">
              <a:buFont typeface="Wingdings" panose="05000000000000000000" pitchFamily="2" charset="2"/>
              <a:buChar char="u"/>
            </a:pPr>
            <a:r>
              <a:rPr lang="zh-TW" altLang="en-US" sz="2800" b="1" kern="100" dirty="0">
                <a:latin typeface="微軟正黑體" panose="020B0604030504040204" pitchFamily="34" charset="-120"/>
                <a:ea typeface="微軟正黑體" panose="020B0604030504040204" pitchFamily="34" charset="-120"/>
              </a:rPr>
              <a:t>提出</a:t>
            </a:r>
            <a:r>
              <a:rPr lang="zh-TW" altLang="en-US" sz="2800" b="1" kern="100" dirty="0" smtClean="0">
                <a:latin typeface="微軟正黑體" panose="020B0604030504040204" pitchFamily="34" charset="-120"/>
                <a:ea typeface="微軟正黑體" panose="020B0604030504040204" pitchFamily="34" charset="-120"/>
              </a:rPr>
              <a:t>期間</a:t>
            </a:r>
            <a:r>
              <a:rPr lang="zh-TW" altLang="en-US" sz="2800" b="1" kern="100" dirty="0">
                <a:latin typeface="微軟正黑體" panose="020B0604030504040204" pitchFamily="34" charset="-120"/>
                <a:ea typeface="微軟正黑體" panose="020B0604030504040204" pitchFamily="34" charset="-120"/>
              </a:rPr>
              <a:t>：</a:t>
            </a:r>
          </a:p>
          <a:p>
            <a:r>
              <a:rPr lang="en-US" altLang="zh-TW" sz="2800" kern="10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03/01</a:t>
            </a:r>
            <a:r>
              <a:rPr lang="zh-TW" altLang="en-US" sz="2800" kern="100" dirty="0">
                <a:latin typeface="微軟正黑體" panose="020B0604030504040204" pitchFamily="34" charset="-120"/>
                <a:ea typeface="微軟正黑體" panose="020B0604030504040204" pitchFamily="34" charset="-120"/>
              </a:rPr>
              <a:t>上午</a:t>
            </a:r>
            <a:r>
              <a:rPr lang="en-US" altLang="zh-TW" sz="2800" kern="100" dirty="0" smtClean="0">
                <a:latin typeface="微軟正黑體" panose="020B0604030504040204" pitchFamily="34" charset="-120"/>
                <a:ea typeface="微軟正黑體" panose="020B0604030504040204" pitchFamily="34" charset="-120"/>
              </a:rPr>
              <a:t>09</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 </a:t>
            </a:r>
            <a:r>
              <a:rPr lang="en-US" altLang="zh-TW" sz="2800" kern="100">
                <a:latin typeface="微軟正黑體" panose="020B0604030504040204" pitchFamily="34" charset="-120"/>
                <a:ea typeface="微軟正黑體" panose="020B0604030504040204" pitchFamily="34" charset="-120"/>
              </a:rPr>
              <a:t>~</a:t>
            </a:r>
            <a:r>
              <a:rPr lang="en-US" altLang="zh-TW" sz="2800" u="sng" kern="100" smtClean="0">
                <a:latin typeface="微軟正黑體" panose="020B0604030504040204" pitchFamily="34" charset="-120"/>
                <a:ea typeface="微軟正黑體" panose="020B0604030504040204" pitchFamily="34" charset="-120"/>
              </a:rPr>
              <a:t>04/21</a:t>
            </a:r>
            <a:r>
              <a:rPr lang="zh-TW" altLang="en-US" sz="2800" kern="100" dirty="0">
                <a:latin typeface="微軟正黑體" panose="020B0604030504040204" pitchFamily="34" charset="-120"/>
                <a:ea typeface="微軟正黑體" panose="020B0604030504040204" pitchFamily="34" charset="-120"/>
              </a:rPr>
              <a:t>下午</a:t>
            </a:r>
            <a:r>
              <a:rPr lang="en-US" altLang="zh-TW" sz="2800" kern="100" dirty="0" smtClean="0">
                <a:latin typeface="微軟正黑體" panose="020B0604030504040204" pitchFamily="34" charset="-120"/>
                <a:ea typeface="微軟正黑體" panose="020B0604030504040204" pitchFamily="34" charset="-120"/>
              </a:rPr>
              <a:t>05</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a:t>
            </a:r>
            <a:endParaRPr lang="en-US" altLang="zh-TW" sz="2800" kern="1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1612965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159</a:t>
            </a:fld>
            <a:endParaRPr lang="en-US" dirty="0"/>
          </a:p>
        </p:txBody>
      </p:sp>
      <p:graphicFrame>
        <p:nvGraphicFramePr>
          <p:cNvPr id="8" name="表格 7"/>
          <p:cNvGraphicFramePr>
            <a:graphicFrameLocks noGrp="1"/>
          </p:cNvGraphicFramePr>
          <p:nvPr>
            <p:extLst>
              <p:ext uri="{D42A27DB-BD31-4B8C-83A1-F6EECF244321}">
                <p14:modId xmlns:p14="http://schemas.microsoft.com/office/powerpoint/2010/main" val="2180243394"/>
              </p:ext>
            </p:extLst>
          </p:nvPr>
        </p:nvGraphicFramePr>
        <p:xfrm>
          <a:off x="490800" y="1270000"/>
          <a:ext cx="11210402" cy="1620001"/>
        </p:xfrm>
        <a:graphic>
          <a:graphicData uri="http://schemas.openxmlformats.org/drawingml/2006/table">
            <a:tbl>
              <a:tblPr firstRow="1" firstCol="1" lastRow="1" lastCol="1" bandRow="1" bandCol="1">
                <a:tableStyleId>{5940675A-B579-460E-94D1-54222C63F5DA}</a:tableStyleId>
              </a:tblPr>
              <a:tblGrid>
                <a:gridCol w="1894690">
                  <a:extLst>
                    <a:ext uri="{9D8B030D-6E8A-4147-A177-3AD203B41FA5}">
                      <a16:colId xmlns:a16="http://schemas.microsoft.com/office/drawing/2014/main" xmlns="" val="20000"/>
                    </a:ext>
                  </a:extLst>
                </a:gridCol>
                <a:gridCol w="2836596">
                  <a:extLst>
                    <a:ext uri="{9D8B030D-6E8A-4147-A177-3AD203B41FA5}">
                      <a16:colId xmlns:a16="http://schemas.microsoft.com/office/drawing/2014/main" xmlns="" val="20001"/>
                    </a:ext>
                  </a:extLst>
                </a:gridCol>
                <a:gridCol w="1619779">
                  <a:extLst>
                    <a:ext uri="{9D8B030D-6E8A-4147-A177-3AD203B41FA5}">
                      <a16:colId xmlns:a16="http://schemas.microsoft.com/office/drawing/2014/main" xmlns="" val="20002"/>
                    </a:ext>
                  </a:extLst>
                </a:gridCol>
                <a:gridCol w="1619779">
                  <a:extLst>
                    <a:ext uri="{9D8B030D-6E8A-4147-A177-3AD203B41FA5}">
                      <a16:colId xmlns:a16="http://schemas.microsoft.com/office/drawing/2014/main" xmlns="" val="20003"/>
                    </a:ext>
                  </a:extLst>
                </a:gridCol>
                <a:gridCol w="1619779">
                  <a:extLst>
                    <a:ext uri="{9D8B030D-6E8A-4147-A177-3AD203B41FA5}">
                      <a16:colId xmlns:a16="http://schemas.microsoft.com/office/drawing/2014/main" xmlns="" val="20004"/>
                    </a:ext>
                  </a:extLst>
                </a:gridCol>
                <a:gridCol w="1619779">
                  <a:extLst>
                    <a:ext uri="{9D8B030D-6E8A-4147-A177-3AD203B41FA5}">
                      <a16:colId xmlns:a16="http://schemas.microsoft.com/office/drawing/2014/main" xmlns="" val="20005"/>
                    </a:ext>
                  </a:extLst>
                </a:gridCol>
              </a:tblGrid>
              <a:tr h="655147">
                <a:tc rowSpan="4">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rowSpan="4">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語系別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非英語之外語教學教師</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21618">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專任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solidFill>
                      <a:srgbClr val="FFFF00"/>
                    </a:solidFill>
                  </a:tcPr>
                </a:tc>
                <a:tc h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兼任</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solidFill>
                      <a:srgbClr val="FFFF00"/>
                    </a:solidFill>
                  </a:tcPr>
                </a:tc>
                <a:tc hMerge="1">
                  <a:txBody>
                    <a:bodyPr/>
                    <a:lstStyle/>
                    <a:p>
                      <a:endParaRPr lang="zh-TW" altLang="en-US"/>
                    </a:p>
                  </a:txBody>
                  <a:tcPr/>
                </a:tc>
                <a:extLst>
                  <a:ext uri="{0D108BD9-81ED-4DB2-BD59-A6C34878D82A}">
                    <a16:rowId xmlns:a16="http://schemas.microsoft.com/office/drawing/2014/main" xmlns="" val="10001"/>
                  </a:ext>
                </a:extLst>
              </a:tr>
              <a:tr h="321618">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solidFill>
                      <a:srgbClr val="FFFF00"/>
                    </a:solidFil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FFFF00"/>
                    </a:solidFil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FFFF00"/>
                    </a:solidFil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xmlns="" val="10002"/>
                  </a:ext>
                </a:extLst>
              </a:tr>
              <a:tr h="321618">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bl>
          </a:graphicData>
        </a:graphic>
      </p:graphicFrame>
      <p:sp>
        <p:nvSpPr>
          <p:cNvPr id="10" name="矩形 15"/>
          <p:cNvSpPr>
            <a:spLocks noChangeArrowheads="1"/>
          </p:cNvSpPr>
          <p:nvPr/>
        </p:nvSpPr>
        <p:spPr bwMode="auto">
          <a:xfrm>
            <a:off x="941406" y="3055919"/>
            <a:ext cx="109267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非</a:t>
            </a:r>
            <a:r>
              <a:rPr lang="zh-TW" altLang="en-US" sz="2400" b="1" dirty="0">
                <a:solidFill>
                  <a:srgbClr val="FF0000"/>
                </a:solidFill>
                <a:latin typeface="微軟正黑體" panose="020B0604030504040204" pitchFamily="34" charset="-120"/>
                <a:ea typeface="微軟正黑體" panose="020B0604030504040204" pitchFamily="34" charset="-120"/>
              </a:rPr>
              <a:t>英語之外語教學教師</a:t>
            </a:r>
          </a:p>
          <a:p>
            <a:pPr marL="342900" indent="-34290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請填寫非英語之外語教學教師，並</a:t>
            </a:r>
            <a:r>
              <a:rPr lang="zh-TW" altLang="en-US" sz="2400" dirty="0" smtClean="0">
                <a:latin typeface="微軟正黑體" panose="020B0604030504040204" pitchFamily="34" charset="-120"/>
                <a:ea typeface="微軟正黑體" panose="020B0604030504040204" pitchFamily="34" charset="-120"/>
              </a:rPr>
              <a:t>依</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專任</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兼任</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及</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男</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女</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分別</a:t>
            </a:r>
            <a:r>
              <a:rPr lang="zh-TW" altLang="en-US" sz="2400" dirty="0">
                <a:latin typeface="微軟正黑體" panose="020B0604030504040204" pitchFamily="34" charset="-120"/>
                <a:ea typeface="微軟正黑體" panose="020B0604030504040204" pitchFamily="34" charset="-120"/>
              </a:rPr>
              <a:t>統計</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1"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15-12</a:t>
            </a:r>
            <a:r>
              <a:rPr lang="zh-TW" altLang="en-US" sz="3000" dirty="0" smtClean="0">
                <a:solidFill>
                  <a:schemeClr val="tx1"/>
                </a:solidFill>
                <a:latin typeface="微軟正黑體" panose="020B0604030504040204" pitchFamily="34" charset="-120"/>
                <a:ea typeface="微軟正黑體" panose="020B0604030504040204" pitchFamily="34" charset="-120"/>
              </a:rPr>
              <a:t>全</a:t>
            </a:r>
            <a:r>
              <a:rPr lang="zh-TW" altLang="en-US" sz="3000" dirty="0">
                <a:solidFill>
                  <a:schemeClr val="tx1"/>
                </a:solidFill>
                <a:latin typeface="微軟正黑體" panose="020B0604030504040204" pitchFamily="34" charset="-120"/>
                <a:ea typeface="微軟正黑體" panose="020B0604030504040204" pitchFamily="34" charset="-120"/>
              </a:rPr>
              <a:t>校非英語之外語教學教師人數資料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0710687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160</a:t>
            </a:fld>
            <a:endParaRPr lang="en-US" dirty="0"/>
          </a:p>
        </p:txBody>
      </p:sp>
      <p:sp>
        <p:nvSpPr>
          <p:cNvPr id="8" name="矩形 15"/>
          <p:cNvSpPr>
            <a:spLocks noChangeArrowheads="1"/>
          </p:cNvSpPr>
          <p:nvPr/>
        </p:nvSpPr>
        <p:spPr bwMode="auto">
          <a:xfrm>
            <a:off x="941406" y="3055919"/>
            <a:ext cx="10926743"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專業</a:t>
            </a:r>
            <a:r>
              <a:rPr kumimoji="0" lang="zh-TW" altLang="en-US" sz="2400" b="1" dirty="0">
                <a:solidFill>
                  <a:srgbClr val="FF0000"/>
                </a:solidFill>
                <a:latin typeface="微軟正黑體" panose="020B0604030504040204" pitchFamily="34" charset="-120"/>
                <a:ea typeface="微軟正黑體" panose="020B0604030504040204" pitchFamily="34" charset="-120"/>
              </a:rPr>
              <a:t>英語</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課程中／英文</a:t>
            </a:r>
            <a:r>
              <a:rPr kumimoji="0" lang="zh-TW" altLang="en-US" sz="2400" b="1" dirty="0">
                <a:solidFill>
                  <a:srgbClr val="FF0000"/>
                </a:solidFill>
                <a:latin typeface="微軟正黑體" panose="020B0604030504040204" pitchFamily="34" charset="-120"/>
                <a:ea typeface="微軟正黑體" panose="020B0604030504040204" pitchFamily="34" charset="-120"/>
              </a:rPr>
              <a:t>名稱</a:t>
            </a:r>
            <a:endParaRPr kumimoji="0" lang="zh-TW" altLang="en-US" sz="2400" dirty="0">
              <a:solidFill>
                <a:srgbClr val="FF0000"/>
              </a:solidFill>
              <a:latin typeface="微軟正黑體" panose="020B0604030504040204" pitchFamily="34" charset="-120"/>
              <a:ea typeface="微軟正黑體" panose="020B0604030504040204" pitchFamily="34" charset="-120"/>
            </a:endParaRPr>
          </a:p>
          <a:p>
            <a:pPr marL="5715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填寫該科目實際開設之</a:t>
            </a:r>
            <a:r>
              <a:rPr lang="zh-TW" altLang="en-US" sz="2400" dirty="0" smtClean="0">
                <a:latin typeface="微軟正黑體" panose="020B0604030504040204" pitchFamily="34" charset="-120"/>
                <a:ea typeface="微軟正黑體" panose="020B0604030504040204" pitchFamily="34" charset="-120"/>
              </a:rPr>
              <a:t>課程中／英文</a:t>
            </a:r>
            <a:r>
              <a:rPr lang="zh-TW" altLang="en-US" sz="2400" dirty="0">
                <a:latin typeface="微軟正黑體" panose="020B0604030504040204" pitchFamily="34" charset="-120"/>
                <a:ea typeface="微軟正黑體" panose="020B0604030504040204" pitchFamily="34" charset="-120"/>
              </a:rPr>
              <a:t>名稱</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15-13</a:t>
            </a:r>
            <a:r>
              <a:rPr lang="zh-TW" altLang="en-US" sz="3000" dirty="0">
                <a:solidFill>
                  <a:schemeClr val="tx1"/>
                </a:solidFill>
                <a:latin typeface="微軟正黑體" panose="020B0604030504040204" pitchFamily="34" charset="-120"/>
                <a:ea typeface="微軟正黑體" panose="020B0604030504040204" pitchFamily="34" charset="-120"/>
              </a:rPr>
              <a:t>專業英語課程辦理情形資料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2518956582"/>
              </p:ext>
            </p:extLst>
          </p:nvPr>
        </p:nvGraphicFramePr>
        <p:xfrm>
          <a:off x="490800" y="1011761"/>
          <a:ext cx="11210401" cy="1620000"/>
        </p:xfrm>
        <a:graphic>
          <a:graphicData uri="http://schemas.openxmlformats.org/drawingml/2006/table">
            <a:tbl>
              <a:tblPr firstRow="1" firstCol="1" bandRow="1">
                <a:tableStyleId>{5940675A-B579-460E-94D1-54222C63F5DA}</a:tableStyleId>
              </a:tblPr>
              <a:tblGrid>
                <a:gridCol w="1139940">
                  <a:extLst>
                    <a:ext uri="{9D8B030D-6E8A-4147-A177-3AD203B41FA5}">
                      <a16:colId xmlns:a16="http://schemas.microsoft.com/office/drawing/2014/main" xmlns="" val="20000"/>
                    </a:ext>
                  </a:extLst>
                </a:gridCol>
                <a:gridCol w="1379160">
                  <a:extLst>
                    <a:ext uri="{9D8B030D-6E8A-4147-A177-3AD203B41FA5}">
                      <a16:colId xmlns:a16="http://schemas.microsoft.com/office/drawing/2014/main" xmlns="" val="20001"/>
                    </a:ext>
                  </a:extLst>
                </a:gridCol>
                <a:gridCol w="1389683">
                  <a:extLst>
                    <a:ext uri="{9D8B030D-6E8A-4147-A177-3AD203B41FA5}">
                      <a16:colId xmlns:a16="http://schemas.microsoft.com/office/drawing/2014/main" xmlns="" val="20002"/>
                    </a:ext>
                  </a:extLst>
                </a:gridCol>
                <a:gridCol w="1562701">
                  <a:extLst>
                    <a:ext uri="{9D8B030D-6E8A-4147-A177-3AD203B41FA5}">
                      <a16:colId xmlns:a16="http://schemas.microsoft.com/office/drawing/2014/main" xmlns="" val="20003"/>
                    </a:ext>
                  </a:extLst>
                </a:gridCol>
                <a:gridCol w="1172286">
                  <a:extLst>
                    <a:ext uri="{9D8B030D-6E8A-4147-A177-3AD203B41FA5}">
                      <a16:colId xmlns:a16="http://schemas.microsoft.com/office/drawing/2014/main" xmlns="" val="20004"/>
                    </a:ext>
                  </a:extLst>
                </a:gridCol>
                <a:gridCol w="2770840">
                  <a:extLst>
                    <a:ext uri="{9D8B030D-6E8A-4147-A177-3AD203B41FA5}">
                      <a16:colId xmlns:a16="http://schemas.microsoft.com/office/drawing/2014/main" xmlns="" val="20005"/>
                    </a:ext>
                  </a:extLst>
                </a:gridCol>
                <a:gridCol w="1795791">
                  <a:extLst>
                    <a:ext uri="{9D8B030D-6E8A-4147-A177-3AD203B41FA5}">
                      <a16:colId xmlns:a16="http://schemas.microsoft.com/office/drawing/2014/main" xmlns="" val="20006"/>
                    </a:ext>
                  </a:extLst>
                </a:gridCol>
              </a:tblGrid>
              <a:tr h="1119347">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專業英語</a:t>
                      </a:r>
                      <a:r>
                        <a:rPr lang="zh-TW" sz="1800" kern="100" dirty="0" smtClean="0">
                          <a:effectLst/>
                          <a:latin typeface="微軟正黑體" panose="020B0604030504040204" pitchFamily="34" charset="-120"/>
                          <a:ea typeface="微軟正黑體" panose="020B0604030504040204" pitchFamily="34" charset="-120"/>
                        </a:rPr>
                        <a:t>課程</a:t>
                      </a:r>
                      <a:r>
                        <a:rPr lang="zh-TW" sz="1800" kern="0" dirty="0" smtClean="0">
                          <a:effectLst/>
                          <a:latin typeface="微軟正黑體" panose="020B0604030504040204" pitchFamily="34" charset="-120"/>
                          <a:ea typeface="微軟正黑體" panose="020B0604030504040204" pitchFamily="34" charset="-120"/>
                        </a:rPr>
                        <a:t>名稱</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開課年級</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辦理期間</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是否有研發</a:t>
                      </a:r>
                      <a:r>
                        <a:rPr lang="en-US" sz="1800" kern="0" dirty="0">
                          <a:effectLst/>
                          <a:latin typeface="微軟正黑體" panose="020B0604030504040204" pitchFamily="34" charset="-120"/>
                          <a:ea typeface="微軟正黑體" panose="020B0604030504040204" pitchFamily="34" charset="-120"/>
                        </a:rPr>
                        <a:t/>
                      </a:r>
                      <a:br>
                        <a:rPr lang="en-US" sz="1800" kern="0" dirty="0">
                          <a:effectLst/>
                          <a:latin typeface="微軟正黑體" panose="020B0604030504040204" pitchFamily="34" charset="-120"/>
                          <a:ea typeface="微軟正黑體" panose="020B0604030504040204" pitchFamily="34" charset="-120"/>
                        </a:rPr>
                      </a:br>
                      <a:r>
                        <a:rPr lang="zh-TW" sz="1800" kern="0" dirty="0">
                          <a:effectLst/>
                          <a:latin typeface="微軟正黑體" panose="020B0604030504040204" pitchFamily="34" charset="-120"/>
                          <a:ea typeface="微軟正黑體" panose="020B0604030504040204" pitchFamily="34" charset="-120"/>
                        </a:rPr>
                        <a:t>相關教材</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教材內容概述</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00653">
                <a:tc vMerge="1">
                  <a:txBody>
                    <a:bodyPr/>
                    <a:lstStyle/>
                    <a:p>
                      <a:endParaRPr lang="zh-TW" altLang="en-US"/>
                    </a:p>
                  </a:txBody>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中文</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zh-TW" sz="1800" kern="0" dirty="0" smtClean="0">
                          <a:effectLst/>
                          <a:latin typeface="微軟正黑體" panose="020B0604030504040204" pitchFamily="34" charset="-120"/>
                          <a:ea typeface="微軟正黑體" panose="020B0604030504040204" pitchFamily="34" charset="-120"/>
                        </a:rPr>
                        <a:t>英文</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□是 □否</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47773449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161</a:t>
            </a:fld>
            <a:endParaRPr lang="en-US" dirty="0"/>
          </a:p>
        </p:txBody>
      </p:sp>
      <p:sp>
        <p:nvSpPr>
          <p:cNvPr id="8" name="矩形 15"/>
          <p:cNvSpPr>
            <a:spLocks noChangeArrowheads="1"/>
          </p:cNvSpPr>
          <p:nvPr/>
        </p:nvSpPr>
        <p:spPr bwMode="auto">
          <a:xfrm>
            <a:off x="941406" y="3055919"/>
            <a:ext cx="10926743"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開課年級</a:t>
            </a:r>
          </a:p>
          <a:p>
            <a:pPr marL="5715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選擇該科目實際開設隸屬之年級</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buNone/>
              <a:defRPr/>
            </a:pPr>
            <a:r>
              <a:rPr lang="zh-TW" altLang="en-US" sz="2400" dirty="0" smtClean="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15-13</a:t>
            </a:r>
            <a:r>
              <a:rPr lang="zh-TW" altLang="en-US" sz="3000" dirty="0">
                <a:solidFill>
                  <a:schemeClr val="tx1"/>
                </a:solidFill>
                <a:latin typeface="微軟正黑體" panose="020B0604030504040204" pitchFamily="34" charset="-120"/>
                <a:ea typeface="微軟正黑體" panose="020B0604030504040204" pitchFamily="34" charset="-120"/>
              </a:rPr>
              <a:t>專業英語課程辦理情形資料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29258071"/>
              </p:ext>
            </p:extLst>
          </p:nvPr>
        </p:nvGraphicFramePr>
        <p:xfrm>
          <a:off x="490800" y="1011761"/>
          <a:ext cx="11210401" cy="1620000"/>
        </p:xfrm>
        <a:graphic>
          <a:graphicData uri="http://schemas.openxmlformats.org/drawingml/2006/table">
            <a:tbl>
              <a:tblPr firstRow="1" firstCol="1" bandRow="1">
                <a:tableStyleId>{5940675A-B579-460E-94D1-54222C63F5DA}</a:tableStyleId>
              </a:tblPr>
              <a:tblGrid>
                <a:gridCol w="1139940">
                  <a:extLst>
                    <a:ext uri="{9D8B030D-6E8A-4147-A177-3AD203B41FA5}">
                      <a16:colId xmlns:a16="http://schemas.microsoft.com/office/drawing/2014/main" xmlns="" val="20000"/>
                    </a:ext>
                  </a:extLst>
                </a:gridCol>
                <a:gridCol w="1379160">
                  <a:extLst>
                    <a:ext uri="{9D8B030D-6E8A-4147-A177-3AD203B41FA5}">
                      <a16:colId xmlns:a16="http://schemas.microsoft.com/office/drawing/2014/main" xmlns="" val="20001"/>
                    </a:ext>
                  </a:extLst>
                </a:gridCol>
                <a:gridCol w="1389683">
                  <a:extLst>
                    <a:ext uri="{9D8B030D-6E8A-4147-A177-3AD203B41FA5}">
                      <a16:colId xmlns:a16="http://schemas.microsoft.com/office/drawing/2014/main" xmlns="" val="20002"/>
                    </a:ext>
                  </a:extLst>
                </a:gridCol>
                <a:gridCol w="1562701">
                  <a:extLst>
                    <a:ext uri="{9D8B030D-6E8A-4147-A177-3AD203B41FA5}">
                      <a16:colId xmlns:a16="http://schemas.microsoft.com/office/drawing/2014/main" xmlns="" val="20003"/>
                    </a:ext>
                  </a:extLst>
                </a:gridCol>
                <a:gridCol w="1172286">
                  <a:extLst>
                    <a:ext uri="{9D8B030D-6E8A-4147-A177-3AD203B41FA5}">
                      <a16:colId xmlns:a16="http://schemas.microsoft.com/office/drawing/2014/main" xmlns="" val="20004"/>
                    </a:ext>
                  </a:extLst>
                </a:gridCol>
                <a:gridCol w="2770840">
                  <a:extLst>
                    <a:ext uri="{9D8B030D-6E8A-4147-A177-3AD203B41FA5}">
                      <a16:colId xmlns:a16="http://schemas.microsoft.com/office/drawing/2014/main" xmlns="" val="20005"/>
                    </a:ext>
                  </a:extLst>
                </a:gridCol>
                <a:gridCol w="1795791">
                  <a:extLst>
                    <a:ext uri="{9D8B030D-6E8A-4147-A177-3AD203B41FA5}">
                      <a16:colId xmlns:a16="http://schemas.microsoft.com/office/drawing/2014/main" xmlns="" val="20006"/>
                    </a:ext>
                  </a:extLst>
                </a:gridCol>
              </a:tblGrid>
              <a:tr h="1119347">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專業英語</a:t>
                      </a:r>
                      <a:r>
                        <a:rPr lang="zh-TW" sz="1800" kern="100" dirty="0" smtClean="0">
                          <a:effectLst/>
                          <a:latin typeface="微軟正黑體" panose="020B0604030504040204" pitchFamily="34" charset="-120"/>
                          <a:ea typeface="微軟正黑體" panose="020B0604030504040204" pitchFamily="34" charset="-120"/>
                        </a:rPr>
                        <a:t>課程</a:t>
                      </a:r>
                      <a:r>
                        <a:rPr lang="zh-TW" sz="1800" kern="0" dirty="0" smtClean="0">
                          <a:effectLst/>
                          <a:latin typeface="微軟正黑體" panose="020B0604030504040204" pitchFamily="34" charset="-120"/>
                          <a:ea typeface="微軟正黑體" panose="020B0604030504040204" pitchFamily="34" charset="-120"/>
                        </a:rPr>
                        <a:t>名稱</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開課年級</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辦理期間</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是否有研發</a:t>
                      </a:r>
                      <a:r>
                        <a:rPr lang="en-US" sz="1800" kern="0" dirty="0">
                          <a:effectLst/>
                          <a:latin typeface="微軟正黑體" panose="020B0604030504040204" pitchFamily="34" charset="-120"/>
                          <a:ea typeface="微軟正黑體" panose="020B0604030504040204" pitchFamily="34" charset="-120"/>
                        </a:rPr>
                        <a:t/>
                      </a:r>
                      <a:br>
                        <a:rPr lang="en-US" sz="1800" kern="0" dirty="0">
                          <a:effectLst/>
                          <a:latin typeface="微軟正黑體" panose="020B0604030504040204" pitchFamily="34" charset="-120"/>
                          <a:ea typeface="微軟正黑體" panose="020B0604030504040204" pitchFamily="34" charset="-120"/>
                        </a:rPr>
                      </a:br>
                      <a:r>
                        <a:rPr lang="zh-TW" sz="1800" kern="0" dirty="0">
                          <a:effectLst/>
                          <a:latin typeface="微軟正黑體" panose="020B0604030504040204" pitchFamily="34" charset="-120"/>
                          <a:ea typeface="微軟正黑體" panose="020B0604030504040204" pitchFamily="34" charset="-120"/>
                        </a:rPr>
                        <a:t>相關教材</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教材內容概述</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00653">
                <a:tc vMerge="1">
                  <a:txBody>
                    <a:bodyPr/>
                    <a:lstStyle/>
                    <a:p>
                      <a:endParaRPr lang="zh-TW" altLang="en-US"/>
                    </a:p>
                  </a:txBody>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中文</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zh-TW" sz="1800" kern="0" dirty="0" smtClean="0">
                          <a:effectLst/>
                          <a:latin typeface="微軟正黑體" panose="020B0604030504040204" pitchFamily="34" charset="-120"/>
                          <a:ea typeface="微軟正黑體" panose="020B0604030504040204" pitchFamily="34" charset="-120"/>
                        </a:rPr>
                        <a:t>英文</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□是 □否</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7827377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162</a:t>
            </a:fld>
            <a:endParaRPr lang="en-US" dirty="0"/>
          </a:p>
        </p:txBody>
      </p:sp>
      <p:sp>
        <p:nvSpPr>
          <p:cNvPr id="8" name="矩形 15"/>
          <p:cNvSpPr>
            <a:spLocks noChangeArrowheads="1"/>
          </p:cNvSpPr>
          <p:nvPr/>
        </p:nvSpPr>
        <p:spPr bwMode="auto">
          <a:xfrm>
            <a:off x="941406" y="3055919"/>
            <a:ext cx="10926743"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辦理</a:t>
            </a:r>
            <a:r>
              <a:rPr kumimoji="0" lang="zh-TW" altLang="en-US" sz="2400" b="1" dirty="0">
                <a:solidFill>
                  <a:srgbClr val="FF0000"/>
                </a:solidFill>
                <a:latin typeface="微軟正黑體" panose="020B0604030504040204" pitchFamily="34" charset="-120"/>
                <a:ea typeface="微軟正黑體" panose="020B0604030504040204" pitchFamily="34" charset="-120"/>
              </a:rPr>
              <a:t>期間</a:t>
            </a:r>
          </a:p>
          <a:p>
            <a:pPr marL="5715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請輸入</a:t>
            </a:r>
            <a:r>
              <a:rPr lang="zh-TW" altLang="zh-TW" sz="2400" kern="100" dirty="0">
                <a:latin typeface="微軟正黑體" panose="020B0604030504040204" pitchFamily="34" charset="-120"/>
                <a:ea typeface="微軟正黑體" panose="020B0604030504040204" pitchFamily="34" charset="-120"/>
              </a:rPr>
              <a:t>專業英語課程</a:t>
            </a:r>
            <a:r>
              <a:rPr lang="zh-TW" altLang="en-US" sz="2400" dirty="0" smtClean="0">
                <a:latin typeface="微軟正黑體" panose="020B0604030504040204" pitchFamily="34" charset="-120"/>
                <a:ea typeface="微軟正黑體" panose="020B0604030504040204" pitchFamily="34" charset="-120"/>
              </a:rPr>
              <a:t>實際</a:t>
            </a:r>
            <a:r>
              <a:rPr lang="zh-TW" altLang="en-US" sz="2400" dirty="0">
                <a:latin typeface="微軟正黑體" panose="020B0604030504040204" pitchFamily="34" charset="-120"/>
                <a:ea typeface="微軟正黑體" panose="020B0604030504040204" pitchFamily="34" charset="-120"/>
              </a:rPr>
              <a:t>開設隸屬之辦理期間</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5715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例如</a:t>
            </a:r>
            <a:r>
              <a:rPr lang="zh-TW" altLang="en-US" sz="2400" dirty="0">
                <a:latin typeface="微軟正黑體" panose="020B0604030504040204" pitchFamily="34" charset="-120"/>
                <a:ea typeface="微軟正黑體" panose="020B0604030504040204" pitchFamily="34" charset="-120"/>
              </a:rPr>
              <a:t>：第一學期、暑假、全學年度。</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buNone/>
              <a:defRPr/>
            </a:pPr>
            <a:r>
              <a:rPr lang="zh-TW" altLang="en-US" sz="2400" dirty="0" smtClean="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15-13</a:t>
            </a:r>
            <a:r>
              <a:rPr lang="zh-TW" altLang="en-US" sz="3000" dirty="0">
                <a:solidFill>
                  <a:schemeClr val="tx1"/>
                </a:solidFill>
                <a:latin typeface="微軟正黑體" panose="020B0604030504040204" pitchFamily="34" charset="-120"/>
                <a:ea typeface="微軟正黑體" panose="020B0604030504040204" pitchFamily="34" charset="-120"/>
              </a:rPr>
              <a:t>專業英語課程辦理情形資料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768991744"/>
              </p:ext>
            </p:extLst>
          </p:nvPr>
        </p:nvGraphicFramePr>
        <p:xfrm>
          <a:off x="490800" y="1011761"/>
          <a:ext cx="11210401" cy="1620000"/>
        </p:xfrm>
        <a:graphic>
          <a:graphicData uri="http://schemas.openxmlformats.org/drawingml/2006/table">
            <a:tbl>
              <a:tblPr firstRow="1" firstCol="1" bandRow="1">
                <a:tableStyleId>{5940675A-B579-460E-94D1-54222C63F5DA}</a:tableStyleId>
              </a:tblPr>
              <a:tblGrid>
                <a:gridCol w="1139940">
                  <a:extLst>
                    <a:ext uri="{9D8B030D-6E8A-4147-A177-3AD203B41FA5}">
                      <a16:colId xmlns:a16="http://schemas.microsoft.com/office/drawing/2014/main" xmlns="" val="20000"/>
                    </a:ext>
                  </a:extLst>
                </a:gridCol>
                <a:gridCol w="1379160">
                  <a:extLst>
                    <a:ext uri="{9D8B030D-6E8A-4147-A177-3AD203B41FA5}">
                      <a16:colId xmlns:a16="http://schemas.microsoft.com/office/drawing/2014/main" xmlns="" val="20001"/>
                    </a:ext>
                  </a:extLst>
                </a:gridCol>
                <a:gridCol w="1389683">
                  <a:extLst>
                    <a:ext uri="{9D8B030D-6E8A-4147-A177-3AD203B41FA5}">
                      <a16:colId xmlns:a16="http://schemas.microsoft.com/office/drawing/2014/main" xmlns="" val="20002"/>
                    </a:ext>
                  </a:extLst>
                </a:gridCol>
                <a:gridCol w="1562701">
                  <a:extLst>
                    <a:ext uri="{9D8B030D-6E8A-4147-A177-3AD203B41FA5}">
                      <a16:colId xmlns:a16="http://schemas.microsoft.com/office/drawing/2014/main" xmlns="" val="20003"/>
                    </a:ext>
                  </a:extLst>
                </a:gridCol>
                <a:gridCol w="1172286">
                  <a:extLst>
                    <a:ext uri="{9D8B030D-6E8A-4147-A177-3AD203B41FA5}">
                      <a16:colId xmlns:a16="http://schemas.microsoft.com/office/drawing/2014/main" xmlns="" val="20004"/>
                    </a:ext>
                  </a:extLst>
                </a:gridCol>
                <a:gridCol w="2770840">
                  <a:extLst>
                    <a:ext uri="{9D8B030D-6E8A-4147-A177-3AD203B41FA5}">
                      <a16:colId xmlns:a16="http://schemas.microsoft.com/office/drawing/2014/main" xmlns="" val="20005"/>
                    </a:ext>
                  </a:extLst>
                </a:gridCol>
                <a:gridCol w="1795791">
                  <a:extLst>
                    <a:ext uri="{9D8B030D-6E8A-4147-A177-3AD203B41FA5}">
                      <a16:colId xmlns:a16="http://schemas.microsoft.com/office/drawing/2014/main" xmlns="" val="20006"/>
                    </a:ext>
                  </a:extLst>
                </a:gridCol>
              </a:tblGrid>
              <a:tr h="1119347">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專業英語</a:t>
                      </a:r>
                      <a:r>
                        <a:rPr lang="zh-TW" sz="1800" kern="100" dirty="0" smtClean="0">
                          <a:effectLst/>
                          <a:latin typeface="微軟正黑體" panose="020B0604030504040204" pitchFamily="34" charset="-120"/>
                          <a:ea typeface="微軟正黑體" panose="020B0604030504040204" pitchFamily="34" charset="-120"/>
                        </a:rPr>
                        <a:t>課程</a:t>
                      </a:r>
                      <a:r>
                        <a:rPr lang="zh-TW" sz="1800" kern="0" dirty="0" smtClean="0">
                          <a:effectLst/>
                          <a:latin typeface="微軟正黑體" panose="020B0604030504040204" pitchFamily="34" charset="-120"/>
                          <a:ea typeface="微軟正黑體" panose="020B0604030504040204" pitchFamily="34" charset="-120"/>
                        </a:rPr>
                        <a:t>名稱</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開課年級</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辦理期間</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是否有研發</a:t>
                      </a:r>
                      <a:r>
                        <a:rPr lang="en-US" sz="1800" kern="0" dirty="0">
                          <a:effectLst/>
                          <a:latin typeface="微軟正黑體" panose="020B0604030504040204" pitchFamily="34" charset="-120"/>
                          <a:ea typeface="微軟正黑體" panose="020B0604030504040204" pitchFamily="34" charset="-120"/>
                        </a:rPr>
                        <a:t/>
                      </a:r>
                      <a:br>
                        <a:rPr lang="en-US" sz="1800" kern="0" dirty="0">
                          <a:effectLst/>
                          <a:latin typeface="微軟正黑體" panose="020B0604030504040204" pitchFamily="34" charset="-120"/>
                          <a:ea typeface="微軟正黑體" panose="020B0604030504040204" pitchFamily="34" charset="-120"/>
                        </a:rPr>
                      </a:br>
                      <a:r>
                        <a:rPr lang="zh-TW" sz="1800" kern="0" dirty="0">
                          <a:effectLst/>
                          <a:latin typeface="微軟正黑體" panose="020B0604030504040204" pitchFamily="34" charset="-120"/>
                          <a:ea typeface="微軟正黑體" panose="020B0604030504040204" pitchFamily="34" charset="-120"/>
                        </a:rPr>
                        <a:t>相關教材</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教材內容概述</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00653">
                <a:tc vMerge="1">
                  <a:txBody>
                    <a:bodyPr/>
                    <a:lstStyle/>
                    <a:p>
                      <a:endParaRPr lang="zh-TW" altLang="en-US"/>
                    </a:p>
                  </a:txBody>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中文</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zh-TW" sz="1800" kern="0" dirty="0" smtClean="0">
                          <a:effectLst/>
                          <a:latin typeface="微軟正黑體" panose="020B0604030504040204" pitchFamily="34" charset="-120"/>
                          <a:ea typeface="微軟正黑體" panose="020B0604030504040204" pitchFamily="34" charset="-120"/>
                        </a:rPr>
                        <a:t>英文</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□是 □否</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593006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163</a:t>
            </a:fld>
            <a:endParaRPr lang="en-US" dirty="0"/>
          </a:p>
        </p:txBody>
      </p:sp>
      <p:sp>
        <p:nvSpPr>
          <p:cNvPr id="8" name="矩形 15"/>
          <p:cNvSpPr>
            <a:spLocks noChangeArrowheads="1"/>
          </p:cNvSpPr>
          <p:nvPr/>
        </p:nvSpPr>
        <p:spPr bwMode="auto">
          <a:xfrm>
            <a:off x="941406" y="3055919"/>
            <a:ext cx="10926743"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是否</a:t>
            </a:r>
            <a:r>
              <a:rPr kumimoji="0" lang="zh-TW" altLang="en-US" sz="2400" b="1" dirty="0">
                <a:solidFill>
                  <a:srgbClr val="FF0000"/>
                </a:solidFill>
                <a:latin typeface="微軟正黑體" panose="020B0604030504040204" pitchFamily="34" charset="-120"/>
                <a:ea typeface="微軟正黑體" panose="020B0604030504040204" pitchFamily="34" charset="-120"/>
              </a:rPr>
              <a:t>有</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研發相關</a:t>
            </a:r>
            <a:r>
              <a:rPr kumimoji="0" lang="zh-TW" altLang="en-US" sz="2400" b="1" dirty="0">
                <a:solidFill>
                  <a:srgbClr val="FF0000"/>
                </a:solidFill>
                <a:latin typeface="微軟正黑體" panose="020B0604030504040204" pitchFamily="34" charset="-120"/>
                <a:ea typeface="微軟正黑體" panose="020B0604030504040204" pitchFamily="34" charset="-120"/>
              </a:rPr>
              <a:t>教材</a:t>
            </a:r>
          </a:p>
          <a:p>
            <a:pPr marL="5715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勾</a:t>
            </a:r>
            <a:r>
              <a:rPr lang="zh-TW" altLang="en-US" sz="2400" dirty="0" smtClean="0">
                <a:latin typeface="微軟正黑體" panose="020B0604030504040204" pitchFamily="34" charset="-120"/>
                <a:ea typeface="微軟正黑體" panose="020B0604030504040204" pitchFamily="34" charset="-120"/>
              </a:rPr>
              <a:t>選</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是</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或</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否</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有</a:t>
            </a:r>
            <a:r>
              <a:rPr lang="zh-TW" altLang="en-US" sz="2400" dirty="0">
                <a:latin typeface="微軟正黑體" panose="020B0604030504040204" pitchFamily="34" charset="-120"/>
                <a:ea typeface="微軟正黑體" panose="020B0604030504040204" pitchFamily="34" charset="-120"/>
              </a:rPr>
              <a:t>研發專業英語課程之相關教材</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15-13</a:t>
            </a:r>
            <a:r>
              <a:rPr lang="zh-TW" altLang="en-US" sz="3000" dirty="0">
                <a:solidFill>
                  <a:schemeClr val="tx1"/>
                </a:solidFill>
                <a:latin typeface="微軟正黑體" panose="020B0604030504040204" pitchFamily="34" charset="-120"/>
                <a:ea typeface="微軟正黑體" panose="020B0604030504040204" pitchFamily="34" charset="-120"/>
              </a:rPr>
              <a:t>專業英語課程辦理情形資料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989811472"/>
              </p:ext>
            </p:extLst>
          </p:nvPr>
        </p:nvGraphicFramePr>
        <p:xfrm>
          <a:off x="490800" y="1011761"/>
          <a:ext cx="11210401" cy="1620000"/>
        </p:xfrm>
        <a:graphic>
          <a:graphicData uri="http://schemas.openxmlformats.org/drawingml/2006/table">
            <a:tbl>
              <a:tblPr firstRow="1" firstCol="1" bandRow="1">
                <a:tableStyleId>{5940675A-B579-460E-94D1-54222C63F5DA}</a:tableStyleId>
              </a:tblPr>
              <a:tblGrid>
                <a:gridCol w="1139940">
                  <a:extLst>
                    <a:ext uri="{9D8B030D-6E8A-4147-A177-3AD203B41FA5}">
                      <a16:colId xmlns:a16="http://schemas.microsoft.com/office/drawing/2014/main" xmlns="" val="20000"/>
                    </a:ext>
                  </a:extLst>
                </a:gridCol>
                <a:gridCol w="1379160">
                  <a:extLst>
                    <a:ext uri="{9D8B030D-6E8A-4147-A177-3AD203B41FA5}">
                      <a16:colId xmlns:a16="http://schemas.microsoft.com/office/drawing/2014/main" xmlns="" val="20001"/>
                    </a:ext>
                  </a:extLst>
                </a:gridCol>
                <a:gridCol w="1389683">
                  <a:extLst>
                    <a:ext uri="{9D8B030D-6E8A-4147-A177-3AD203B41FA5}">
                      <a16:colId xmlns:a16="http://schemas.microsoft.com/office/drawing/2014/main" xmlns="" val="20002"/>
                    </a:ext>
                  </a:extLst>
                </a:gridCol>
                <a:gridCol w="1562701">
                  <a:extLst>
                    <a:ext uri="{9D8B030D-6E8A-4147-A177-3AD203B41FA5}">
                      <a16:colId xmlns:a16="http://schemas.microsoft.com/office/drawing/2014/main" xmlns="" val="20003"/>
                    </a:ext>
                  </a:extLst>
                </a:gridCol>
                <a:gridCol w="1172286">
                  <a:extLst>
                    <a:ext uri="{9D8B030D-6E8A-4147-A177-3AD203B41FA5}">
                      <a16:colId xmlns:a16="http://schemas.microsoft.com/office/drawing/2014/main" xmlns="" val="20004"/>
                    </a:ext>
                  </a:extLst>
                </a:gridCol>
                <a:gridCol w="2770840">
                  <a:extLst>
                    <a:ext uri="{9D8B030D-6E8A-4147-A177-3AD203B41FA5}">
                      <a16:colId xmlns:a16="http://schemas.microsoft.com/office/drawing/2014/main" xmlns="" val="20005"/>
                    </a:ext>
                  </a:extLst>
                </a:gridCol>
                <a:gridCol w="1795791">
                  <a:extLst>
                    <a:ext uri="{9D8B030D-6E8A-4147-A177-3AD203B41FA5}">
                      <a16:colId xmlns:a16="http://schemas.microsoft.com/office/drawing/2014/main" xmlns="" val="20006"/>
                    </a:ext>
                  </a:extLst>
                </a:gridCol>
              </a:tblGrid>
              <a:tr h="1119347">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專業英語</a:t>
                      </a:r>
                      <a:r>
                        <a:rPr lang="zh-TW" sz="1800" kern="100" dirty="0" smtClean="0">
                          <a:effectLst/>
                          <a:latin typeface="微軟正黑體" panose="020B0604030504040204" pitchFamily="34" charset="-120"/>
                          <a:ea typeface="微軟正黑體" panose="020B0604030504040204" pitchFamily="34" charset="-120"/>
                        </a:rPr>
                        <a:t>課程</a:t>
                      </a:r>
                      <a:r>
                        <a:rPr lang="zh-TW" sz="1800" kern="0" dirty="0" smtClean="0">
                          <a:effectLst/>
                          <a:latin typeface="微軟正黑體" panose="020B0604030504040204" pitchFamily="34" charset="-120"/>
                          <a:ea typeface="微軟正黑體" panose="020B0604030504040204" pitchFamily="34" charset="-120"/>
                        </a:rPr>
                        <a:t>名稱</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開課年級</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辦理期間</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是否有研發</a:t>
                      </a:r>
                      <a:r>
                        <a:rPr lang="en-US" sz="1800" kern="0" dirty="0">
                          <a:effectLst/>
                          <a:latin typeface="微軟正黑體" panose="020B0604030504040204" pitchFamily="34" charset="-120"/>
                          <a:ea typeface="微軟正黑體" panose="020B0604030504040204" pitchFamily="34" charset="-120"/>
                        </a:rPr>
                        <a:t/>
                      </a:r>
                      <a:br>
                        <a:rPr lang="en-US" sz="1800" kern="0" dirty="0">
                          <a:effectLst/>
                          <a:latin typeface="微軟正黑體" panose="020B0604030504040204" pitchFamily="34" charset="-120"/>
                          <a:ea typeface="微軟正黑體" panose="020B0604030504040204" pitchFamily="34" charset="-120"/>
                        </a:rPr>
                      </a:br>
                      <a:r>
                        <a:rPr lang="zh-TW" sz="1800" kern="0" dirty="0">
                          <a:effectLst/>
                          <a:latin typeface="微軟正黑體" panose="020B0604030504040204" pitchFamily="34" charset="-120"/>
                          <a:ea typeface="微軟正黑體" panose="020B0604030504040204" pitchFamily="34" charset="-120"/>
                        </a:rPr>
                        <a:t>相關教材</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教材內容概述</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00653">
                <a:tc vMerge="1">
                  <a:txBody>
                    <a:bodyPr/>
                    <a:lstStyle/>
                    <a:p>
                      <a:endParaRPr lang="zh-TW" altLang="en-US"/>
                    </a:p>
                  </a:txBody>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中文</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zh-TW" sz="1800" kern="0" dirty="0" smtClean="0">
                          <a:effectLst/>
                          <a:latin typeface="微軟正黑體" panose="020B0604030504040204" pitchFamily="34" charset="-120"/>
                          <a:ea typeface="微軟正黑體" panose="020B0604030504040204" pitchFamily="34" charset="-120"/>
                        </a:rPr>
                        <a:t>英文</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□是 □否</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1658208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164</a:t>
            </a:fld>
            <a:endParaRPr lang="en-US" dirty="0"/>
          </a:p>
        </p:txBody>
      </p:sp>
      <p:sp>
        <p:nvSpPr>
          <p:cNvPr id="8" name="矩形 15"/>
          <p:cNvSpPr>
            <a:spLocks noChangeArrowheads="1"/>
          </p:cNvSpPr>
          <p:nvPr/>
        </p:nvSpPr>
        <p:spPr bwMode="auto">
          <a:xfrm>
            <a:off x="941406" y="3055919"/>
            <a:ext cx="10926743"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：教材內容概述</a:t>
            </a: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以</a:t>
            </a:r>
            <a:r>
              <a:rPr lang="en-US" altLang="zh-TW" sz="2400" dirty="0">
                <a:latin typeface="微軟正黑體" panose="020B0604030504040204" pitchFamily="34" charset="-120"/>
                <a:ea typeface="微軟正黑體" panose="020B0604030504040204" pitchFamily="34" charset="-120"/>
              </a:rPr>
              <a:t>50</a:t>
            </a:r>
            <a:r>
              <a:rPr lang="zh-TW" altLang="en-US" sz="2400" dirty="0">
                <a:latin typeface="微軟正黑體" panose="020B0604030504040204" pitchFamily="34" charset="-120"/>
                <a:ea typeface="微軟正黑體" panose="020B0604030504040204" pitchFamily="34" charset="-120"/>
              </a:rPr>
              <a:t>字概述專業英語課程之教材內容</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例如：餐旅英語線上雜誌。</a:t>
            </a:r>
            <a:endParaRPr lang="en-US" altLang="zh-TW" sz="2400" dirty="0">
              <a:latin typeface="微軟正黑體" panose="020B0604030504040204" pitchFamily="34" charset="-120"/>
              <a:ea typeface="微軟正黑體" panose="020B0604030504040204" pitchFamily="34" charset="-120"/>
            </a:endParaRPr>
          </a:p>
          <a:p>
            <a:pPr>
              <a:lnSpc>
                <a:spcPct val="150000"/>
              </a:lnSpc>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15-13</a:t>
            </a:r>
            <a:r>
              <a:rPr lang="zh-TW" altLang="en-US" sz="3000" dirty="0">
                <a:solidFill>
                  <a:schemeClr val="tx1"/>
                </a:solidFill>
                <a:latin typeface="微軟正黑體" panose="020B0604030504040204" pitchFamily="34" charset="-120"/>
                <a:ea typeface="微軟正黑體" panose="020B0604030504040204" pitchFamily="34" charset="-120"/>
              </a:rPr>
              <a:t>專業英語課程辦理情形資料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904210254"/>
              </p:ext>
            </p:extLst>
          </p:nvPr>
        </p:nvGraphicFramePr>
        <p:xfrm>
          <a:off x="490800" y="1011761"/>
          <a:ext cx="11210401" cy="1620000"/>
        </p:xfrm>
        <a:graphic>
          <a:graphicData uri="http://schemas.openxmlformats.org/drawingml/2006/table">
            <a:tbl>
              <a:tblPr firstRow="1" firstCol="1" bandRow="1">
                <a:tableStyleId>{5940675A-B579-460E-94D1-54222C63F5DA}</a:tableStyleId>
              </a:tblPr>
              <a:tblGrid>
                <a:gridCol w="1139940">
                  <a:extLst>
                    <a:ext uri="{9D8B030D-6E8A-4147-A177-3AD203B41FA5}">
                      <a16:colId xmlns:a16="http://schemas.microsoft.com/office/drawing/2014/main" xmlns="" val="20000"/>
                    </a:ext>
                  </a:extLst>
                </a:gridCol>
                <a:gridCol w="1379160">
                  <a:extLst>
                    <a:ext uri="{9D8B030D-6E8A-4147-A177-3AD203B41FA5}">
                      <a16:colId xmlns:a16="http://schemas.microsoft.com/office/drawing/2014/main" xmlns="" val="20001"/>
                    </a:ext>
                  </a:extLst>
                </a:gridCol>
                <a:gridCol w="1389683">
                  <a:extLst>
                    <a:ext uri="{9D8B030D-6E8A-4147-A177-3AD203B41FA5}">
                      <a16:colId xmlns:a16="http://schemas.microsoft.com/office/drawing/2014/main" xmlns="" val="20002"/>
                    </a:ext>
                  </a:extLst>
                </a:gridCol>
                <a:gridCol w="1562701">
                  <a:extLst>
                    <a:ext uri="{9D8B030D-6E8A-4147-A177-3AD203B41FA5}">
                      <a16:colId xmlns:a16="http://schemas.microsoft.com/office/drawing/2014/main" xmlns="" val="20003"/>
                    </a:ext>
                  </a:extLst>
                </a:gridCol>
                <a:gridCol w="1172286">
                  <a:extLst>
                    <a:ext uri="{9D8B030D-6E8A-4147-A177-3AD203B41FA5}">
                      <a16:colId xmlns:a16="http://schemas.microsoft.com/office/drawing/2014/main" xmlns="" val="20004"/>
                    </a:ext>
                  </a:extLst>
                </a:gridCol>
                <a:gridCol w="2770840">
                  <a:extLst>
                    <a:ext uri="{9D8B030D-6E8A-4147-A177-3AD203B41FA5}">
                      <a16:colId xmlns:a16="http://schemas.microsoft.com/office/drawing/2014/main" xmlns="" val="20005"/>
                    </a:ext>
                  </a:extLst>
                </a:gridCol>
                <a:gridCol w="1795791">
                  <a:extLst>
                    <a:ext uri="{9D8B030D-6E8A-4147-A177-3AD203B41FA5}">
                      <a16:colId xmlns:a16="http://schemas.microsoft.com/office/drawing/2014/main" xmlns="" val="20006"/>
                    </a:ext>
                  </a:extLst>
                </a:gridCol>
              </a:tblGrid>
              <a:tr h="1119347">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學年度</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專業英語</a:t>
                      </a:r>
                      <a:r>
                        <a:rPr lang="zh-TW" sz="1800" kern="100" dirty="0" smtClean="0">
                          <a:effectLst/>
                          <a:latin typeface="微軟正黑體" panose="020B0604030504040204" pitchFamily="34" charset="-120"/>
                          <a:ea typeface="微軟正黑體" panose="020B0604030504040204" pitchFamily="34" charset="-120"/>
                        </a:rPr>
                        <a:t>課程</a:t>
                      </a:r>
                      <a:r>
                        <a:rPr lang="zh-TW" sz="1800" kern="0" dirty="0" smtClean="0">
                          <a:effectLst/>
                          <a:latin typeface="微軟正黑體" panose="020B0604030504040204" pitchFamily="34" charset="-120"/>
                          <a:ea typeface="微軟正黑體" panose="020B0604030504040204" pitchFamily="34" charset="-120"/>
                        </a:rPr>
                        <a:t>名稱</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開課年級</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辦理期間</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是否有研發</a:t>
                      </a:r>
                      <a:r>
                        <a:rPr lang="en-US" sz="1800" kern="0" dirty="0">
                          <a:effectLst/>
                          <a:latin typeface="微軟正黑體" panose="020B0604030504040204" pitchFamily="34" charset="-120"/>
                          <a:ea typeface="微軟正黑體" panose="020B0604030504040204" pitchFamily="34" charset="-120"/>
                        </a:rPr>
                        <a:t/>
                      </a:r>
                      <a:br>
                        <a:rPr lang="en-US" sz="1800" kern="0" dirty="0">
                          <a:effectLst/>
                          <a:latin typeface="微軟正黑體" panose="020B0604030504040204" pitchFamily="34" charset="-120"/>
                          <a:ea typeface="微軟正黑體" panose="020B0604030504040204" pitchFamily="34" charset="-120"/>
                        </a:rPr>
                      </a:br>
                      <a:r>
                        <a:rPr lang="zh-TW" sz="1800" kern="0" dirty="0">
                          <a:effectLst/>
                          <a:latin typeface="微軟正黑體" panose="020B0604030504040204" pitchFamily="34" charset="-120"/>
                          <a:ea typeface="微軟正黑體" panose="020B0604030504040204" pitchFamily="34" charset="-120"/>
                        </a:rPr>
                        <a:t>相關教材</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教材內容概述</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500653">
                <a:tc vMerge="1">
                  <a:txBody>
                    <a:bodyPr/>
                    <a:lstStyle/>
                    <a:p>
                      <a:endParaRPr lang="zh-TW" altLang="en-US"/>
                    </a:p>
                  </a:txBody>
                  <a:tcP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中文</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altLang="zh-TW" sz="1800" kern="0" dirty="0" smtClean="0">
                          <a:effectLst/>
                          <a:latin typeface="微軟正黑體" panose="020B0604030504040204" pitchFamily="34" charset="-120"/>
                          <a:ea typeface="微軟正黑體" panose="020B0604030504040204" pitchFamily="34" charset="-120"/>
                        </a:rPr>
                        <a:t>英文</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□是 □否</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98293771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165</a:t>
            </a:fld>
            <a:endParaRPr lang="en-US" dirty="0"/>
          </a:p>
        </p:txBody>
      </p:sp>
      <p:graphicFrame>
        <p:nvGraphicFramePr>
          <p:cNvPr id="12" name="表格 11"/>
          <p:cNvGraphicFramePr>
            <a:graphicFrameLocks noGrp="1"/>
          </p:cNvGraphicFramePr>
          <p:nvPr>
            <p:extLst>
              <p:ext uri="{D42A27DB-BD31-4B8C-83A1-F6EECF244321}">
                <p14:modId xmlns:p14="http://schemas.microsoft.com/office/powerpoint/2010/main" val="4020126512"/>
              </p:ext>
            </p:extLst>
          </p:nvPr>
        </p:nvGraphicFramePr>
        <p:xfrm>
          <a:off x="490800" y="1244600"/>
          <a:ext cx="11163125" cy="1270000"/>
        </p:xfrm>
        <a:graphic>
          <a:graphicData uri="http://schemas.openxmlformats.org/drawingml/2006/table">
            <a:tbl>
              <a:tblPr firstRow="1" firstCol="1" lastRow="1" lastCol="1" bandRow="1" bandCol="1">
                <a:tableStyleId>{5940675A-B579-460E-94D1-54222C63F5DA}</a:tableStyleId>
              </a:tblPr>
              <a:tblGrid>
                <a:gridCol w="928967">
                  <a:extLst>
                    <a:ext uri="{9D8B030D-6E8A-4147-A177-3AD203B41FA5}">
                      <a16:colId xmlns:a16="http://schemas.microsoft.com/office/drawing/2014/main" xmlns="" val="20000"/>
                    </a:ext>
                  </a:extLst>
                </a:gridCol>
                <a:gridCol w="1132253">
                  <a:extLst>
                    <a:ext uri="{9D8B030D-6E8A-4147-A177-3AD203B41FA5}">
                      <a16:colId xmlns:a16="http://schemas.microsoft.com/office/drawing/2014/main" xmlns="" val="20001"/>
                    </a:ext>
                  </a:extLst>
                </a:gridCol>
                <a:gridCol w="1636147">
                  <a:extLst>
                    <a:ext uri="{9D8B030D-6E8A-4147-A177-3AD203B41FA5}">
                      <a16:colId xmlns:a16="http://schemas.microsoft.com/office/drawing/2014/main" xmlns="" val="20002"/>
                    </a:ext>
                  </a:extLst>
                </a:gridCol>
                <a:gridCol w="1636147">
                  <a:extLst>
                    <a:ext uri="{9D8B030D-6E8A-4147-A177-3AD203B41FA5}">
                      <a16:colId xmlns:a16="http://schemas.microsoft.com/office/drawing/2014/main" xmlns="" val="20003"/>
                    </a:ext>
                  </a:extLst>
                </a:gridCol>
                <a:gridCol w="1636147">
                  <a:extLst>
                    <a:ext uri="{9D8B030D-6E8A-4147-A177-3AD203B41FA5}">
                      <a16:colId xmlns:a16="http://schemas.microsoft.com/office/drawing/2014/main" xmlns="" val="20004"/>
                    </a:ext>
                  </a:extLst>
                </a:gridCol>
                <a:gridCol w="1012982">
                  <a:extLst>
                    <a:ext uri="{9D8B030D-6E8A-4147-A177-3AD203B41FA5}">
                      <a16:colId xmlns:a16="http://schemas.microsoft.com/office/drawing/2014/main" xmlns="" val="20005"/>
                    </a:ext>
                  </a:extLst>
                </a:gridCol>
                <a:gridCol w="1244655">
                  <a:extLst>
                    <a:ext uri="{9D8B030D-6E8A-4147-A177-3AD203B41FA5}">
                      <a16:colId xmlns:a16="http://schemas.microsoft.com/office/drawing/2014/main" xmlns="" val="20006"/>
                    </a:ext>
                  </a:extLst>
                </a:gridCol>
                <a:gridCol w="933919">
                  <a:extLst>
                    <a:ext uri="{9D8B030D-6E8A-4147-A177-3AD203B41FA5}">
                      <a16:colId xmlns:a16="http://schemas.microsoft.com/office/drawing/2014/main" xmlns="" val="20007"/>
                    </a:ext>
                  </a:extLst>
                </a:gridCol>
                <a:gridCol w="1001908">
                  <a:extLst>
                    <a:ext uri="{9D8B030D-6E8A-4147-A177-3AD203B41FA5}">
                      <a16:colId xmlns:a16="http://schemas.microsoft.com/office/drawing/2014/main" xmlns="" val="20008"/>
                    </a:ext>
                  </a:extLst>
                </a:gridCol>
              </a:tblGrid>
              <a:tr h="792480">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開設語言</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語研習營名稱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語研習營辦理天數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a:spcAft>
                          <a:spcPts val="0"/>
                        </a:spcAft>
                      </a:pP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英</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外</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語</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研習營班數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gridSpan="2">
                  <a:txBody>
                    <a:bodyPr/>
                    <a:lstStyle/>
                    <a:p>
                      <a:pPr algn="ctr">
                        <a:spcAft>
                          <a:spcPts val="0"/>
                        </a:spcAft>
                      </a:pPr>
                      <a:r>
                        <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舉行起迄日期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a:t>
                      </a:r>
                      <a:r>
                        <a:rPr lang="zh-TW" sz="1800" kern="100" dirty="0" smtClean="0">
                          <a:solidFill>
                            <a:schemeClr val="tx1"/>
                          </a:solidFill>
                          <a:effectLst/>
                          <a:latin typeface="微軟正黑體" panose="020B0604030504040204" pitchFamily="34" charset="-120"/>
                          <a:ea typeface="微軟正黑體" panose="020B0604030504040204" pitchFamily="34" charset="-120"/>
                        </a:rPr>
                        <a:t>研習營</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參與</a:t>
                      </a:r>
                      <a:r>
                        <a:rPr lang="zh-TW" sz="1800" kern="10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xmlns="" val="10000"/>
                  </a:ext>
                </a:extLst>
              </a:tr>
              <a:tr h="4775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開始日期</a:t>
                      </a: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72085"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結束日期</a:t>
                      </a:r>
                    </a:p>
                  </a:txBody>
                  <a:tcPr marL="17780" marR="177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bl>
          </a:graphicData>
        </a:graphic>
      </p:graphicFrame>
      <p:sp>
        <p:nvSpPr>
          <p:cNvPr id="13"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15-14</a:t>
            </a:r>
            <a:r>
              <a:rPr lang="zh-TW" altLang="en-US" sz="3000" dirty="0" smtClean="0">
                <a:solidFill>
                  <a:schemeClr val="tx1"/>
                </a:solidFill>
                <a:latin typeface="微軟正黑體" panose="020B0604030504040204" pitchFamily="34" charset="-120"/>
                <a:ea typeface="微軟正黑體" panose="020B0604030504040204" pitchFamily="34" charset="-120"/>
              </a:rPr>
              <a:t>英</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外</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語研習營開設數暨參與人數資料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矩形 15"/>
          <p:cNvSpPr>
            <a:spLocks noChangeArrowheads="1"/>
          </p:cNvSpPr>
          <p:nvPr/>
        </p:nvSpPr>
        <p:spPr bwMode="auto">
          <a:xfrm>
            <a:off x="941405" y="3055919"/>
            <a:ext cx="11715051" cy="323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開設</a:t>
            </a:r>
            <a:r>
              <a:rPr kumimoji="0" lang="zh-TW" altLang="en-US" sz="2400" b="1" dirty="0">
                <a:solidFill>
                  <a:srgbClr val="FF0000"/>
                </a:solidFill>
                <a:latin typeface="微軟正黑體" panose="020B0604030504040204" pitchFamily="34" charset="-120"/>
                <a:ea typeface="微軟正黑體" panose="020B0604030504040204" pitchFamily="34" charset="-120"/>
              </a:rPr>
              <a:t>語言</a:t>
            </a:r>
            <a:endParaRPr kumimoji="0" lang="zh-TW" altLang="en-US" sz="2400" b="1" dirty="0" smtClean="0">
              <a:solidFill>
                <a:srgbClr val="FF0000"/>
              </a:solidFill>
              <a:latin typeface="微軟正黑體" panose="020B0604030504040204" pitchFamily="34" charset="-120"/>
              <a:ea typeface="微軟正黑體" panose="020B0604030504040204" pitchFamily="34" charset="-120"/>
            </a:endParaRPr>
          </a:p>
          <a:p>
            <a:pPr marL="5715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請選擇英</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外</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語研習營之開設語言：</a:t>
            </a:r>
            <a:r>
              <a:rPr lang="zh-TW" altLang="zh-TW" sz="2400" dirty="0" smtClean="0">
                <a:latin typeface="微軟正黑體" panose="020B0604030504040204" pitchFamily="34" charset="-120"/>
                <a:ea typeface="微軟正黑體" panose="020B0604030504040204" pitchFamily="34" charset="-120"/>
              </a:rPr>
              <a:t>英文</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日文</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西班牙語</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法語</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德語</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韓語</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buNone/>
              <a:defRPr/>
            </a:pPr>
            <a:r>
              <a:rPr lang="zh-TW" altLang="en-US"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marL="57150" indent="-342900">
              <a:lnSpc>
                <a:spcPts val="2880"/>
              </a:lnSpc>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若非下拉式選項</a:t>
            </a:r>
            <a:r>
              <a:rPr lang="zh-TW" altLang="en-US" sz="2400" dirty="0" smtClean="0">
                <a:latin typeface="微軟正黑體" panose="020B0604030504040204" pitchFamily="34" charset="-120"/>
                <a:ea typeface="微軟正黑體" panose="020B0604030504040204" pitchFamily="34" charset="-120"/>
              </a:rPr>
              <a:t>語言，</a:t>
            </a:r>
            <a:r>
              <a:rPr lang="zh-TW" altLang="en-US" sz="2400" dirty="0">
                <a:latin typeface="微軟正黑體" panose="020B0604030504040204" pitchFamily="34" charset="-120"/>
                <a:ea typeface="微軟正黑體" panose="020B0604030504040204" pitchFamily="34" charset="-120"/>
              </a:rPr>
              <a:t>請提供</a:t>
            </a:r>
            <a:r>
              <a:rPr lang="zh-TW" altLang="en-US" sz="2400" dirty="0" smtClean="0">
                <a:latin typeface="微軟正黑體" panose="020B0604030504040204" pitchFamily="34" charset="-120"/>
                <a:ea typeface="微軟正黑體" panose="020B0604030504040204" pitchFamily="34" charset="-120"/>
              </a:rPr>
              <a:t>相關資料</a:t>
            </a:r>
            <a:r>
              <a:rPr lang="zh-TW" altLang="en-US" sz="2400" dirty="0">
                <a:latin typeface="微軟正黑體" panose="020B0604030504040204" pitchFamily="34" charset="-120"/>
                <a:ea typeface="微軟正黑體" panose="020B0604030504040204" pitchFamily="34" charset="-120"/>
              </a:rPr>
              <a:t>至</a:t>
            </a:r>
            <a:r>
              <a:rPr lang="en-US" altLang="zh-TW" sz="2400" dirty="0">
                <a:latin typeface="微軟正黑體" panose="020B0604030504040204" pitchFamily="34" charset="-120"/>
                <a:ea typeface="微軟正黑體" panose="020B0604030504040204" pitchFamily="34" charset="-120"/>
              </a:rPr>
              <a:t>tvedb3@yuntech.edu.tw</a:t>
            </a:r>
            <a:r>
              <a:rPr lang="zh-TW" altLang="en-US"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以利協助</a:t>
            </a:r>
            <a:endParaRPr lang="en-US" altLang="zh-TW" sz="2400" dirty="0" smtClean="0">
              <a:latin typeface="微軟正黑體" panose="020B0604030504040204" pitchFamily="34" charset="-120"/>
              <a:ea typeface="微軟正黑體" panose="020B0604030504040204" pitchFamily="34" charset="-120"/>
            </a:endParaRPr>
          </a:p>
          <a:p>
            <a:pPr indent="333375">
              <a:lnSpc>
                <a:spcPts val="2880"/>
              </a:lnSpc>
              <a:buNone/>
              <a:defRPr/>
            </a:pPr>
            <a:r>
              <a:rPr lang="zh-TW" altLang="en-US" sz="2400" dirty="0" smtClean="0">
                <a:latin typeface="微軟正黑體" panose="020B0604030504040204" pitchFamily="34" charset="-120"/>
                <a:ea typeface="微軟正黑體" panose="020B0604030504040204" pitchFamily="34" charset="-120"/>
              </a:rPr>
              <a:t>新增</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a:lnSpc>
                <a:spcPts val="2880"/>
              </a:lnSpc>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3504852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166</a:t>
            </a:fld>
            <a:endParaRPr lang="en-US" dirty="0"/>
          </a:p>
        </p:txBody>
      </p:sp>
      <p:graphicFrame>
        <p:nvGraphicFramePr>
          <p:cNvPr id="12" name="表格 11"/>
          <p:cNvGraphicFramePr>
            <a:graphicFrameLocks noGrp="1"/>
          </p:cNvGraphicFramePr>
          <p:nvPr>
            <p:extLst>
              <p:ext uri="{D42A27DB-BD31-4B8C-83A1-F6EECF244321}">
                <p14:modId xmlns:p14="http://schemas.microsoft.com/office/powerpoint/2010/main" val="1443250409"/>
              </p:ext>
            </p:extLst>
          </p:nvPr>
        </p:nvGraphicFramePr>
        <p:xfrm>
          <a:off x="490800" y="1244600"/>
          <a:ext cx="11210399" cy="1270000"/>
        </p:xfrm>
        <a:graphic>
          <a:graphicData uri="http://schemas.openxmlformats.org/drawingml/2006/table">
            <a:tbl>
              <a:tblPr firstRow="1" firstCol="1" lastRow="1" lastCol="1" bandRow="1" bandCol="1">
                <a:tableStyleId>{5940675A-B579-460E-94D1-54222C63F5DA}</a:tableStyleId>
              </a:tblPr>
              <a:tblGrid>
                <a:gridCol w="928967">
                  <a:extLst>
                    <a:ext uri="{9D8B030D-6E8A-4147-A177-3AD203B41FA5}">
                      <a16:colId xmlns:a16="http://schemas.microsoft.com/office/drawing/2014/main" xmlns="" val="20000"/>
                    </a:ext>
                  </a:extLst>
                </a:gridCol>
                <a:gridCol w="1132253">
                  <a:extLst>
                    <a:ext uri="{9D8B030D-6E8A-4147-A177-3AD203B41FA5}">
                      <a16:colId xmlns:a16="http://schemas.microsoft.com/office/drawing/2014/main" xmlns="" val="20001"/>
                    </a:ext>
                  </a:extLst>
                </a:gridCol>
                <a:gridCol w="1651905">
                  <a:extLst>
                    <a:ext uri="{9D8B030D-6E8A-4147-A177-3AD203B41FA5}">
                      <a16:colId xmlns:a16="http://schemas.microsoft.com/office/drawing/2014/main" xmlns="" val="20002"/>
                    </a:ext>
                  </a:extLst>
                </a:gridCol>
                <a:gridCol w="1651905">
                  <a:extLst>
                    <a:ext uri="{9D8B030D-6E8A-4147-A177-3AD203B41FA5}">
                      <a16:colId xmlns:a16="http://schemas.microsoft.com/office/drawing/2014/main" xmlns="" val="20003"/>
                    </a:ext>
                  </a:extLst>
                </a:gridCol>
                <a:gridCol w="1651905">
                  <a:extLst>
                    <a:ext uri="{9D8B030D-6E8A-4147-A177-3AD203B41FA5}">
                      <a16:colId xmlns:a16="http://schemas.microsoft.com/office/drawing/2014/main" xmlns="" val="20004"/>
                    </a:ext>
                  </a:extLst>
                </a:gridCol>
                <a:gridCol w="1012982">
                  <a:extLst>
                    <a:ext uri="{9D8B030D-6E8A-4147-A177-3AD203B41FA5}">
                      <a16:colId xmlns:a16="http://schemas.microsoft.com/office/drawing/2014/main" xmlns="" val="20005"/>
                    </a:ext>
                  </a:extLst>
                </a:gridCol>
                <a:gridCol w="1244655">
                  <a:extLst>
                    <a:ext uri="{9D8B030D-6E8A-4147-A177-3AD203B41FA5}">
                      <a16:colId xmlns:a16="http://schemas.microsoft.com/office/drawing/2014/main" xmlns="" val="20006"/>
                    </a:ext>
                  </a:extLst>
                </a:gridCol>
                <a:gridCol w="933919">
                  <a:extLst>
                    <a:ext uri="{9D8B030D-6E8A-4147-A177-3AD203B41FA5}">
                      <a16:colId xmlns:a16="http://schemas.microsoft.com/office/drawing/2014/main" xmlns="" val="20007"/>
                    </a:ext>
                  </a:extLst>
                </a:gridCol>
                <a:gridCol w="1001908">
                  <a:extLst>
                    <a:ext uri="{9D8B030D-6E8A-4147-A177-3AD203B41FA5}">
                      <a16:colId xmlns:a16="http://schemas.microsoft.com/office/drawing/2014/main" xmlns="" val="20008"/>
                    </a:ext>
                  </a:extLst>
                </a:gridCol>
              </a:tblGrid>
              <a:tr h="792480">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開設語言</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語研習營名稱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語研習營辦理天數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英</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外</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語</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研習營班數</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gridSpan="2">
                  <a:txBody>
                    <a:bodyPr/>
                    <a:lstStyle/>
                    <a:p>
                      <a:pPr algn="ctr">
                        <a:spcAft>
                          <a:spcPts val="0"/>
                        </a:spcAft>
                      </a:pPr>
                      <a:r>
                        <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舉行起迄日期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a:t>
                      </a:r>
                      <a:r>
                        <a:rPr lang="zh-TW" sz="1800" kern="100" dirty="0" smtClean="0">
                          <a:solidFill>
                            <a:schemeClr val="tx1"/>
                          </a:solidFill>
                          <a:effectLst/>
                          <a:latin typeface="微軟正黑體" panose="020B0604030504040204" pitchFamily="34" charset="-120"/>
                          <a:ea typeface="微軟正黑體" panose="020B0604030504040204" pitchFamily="34" charset="-120"/>
                        </a:rPr>
                        <a:t>研習營</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參與</a:t>
                      </a:r>
                      <a:r>
                        <a:rPr lang="zh-TW" sz="1800" kern="10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xmlns="" val="10000"/>
                  </a:ext>
                </a:extLst>
              </a:tr>
              <a:tr h="4775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solidFill>
                            <a:schemeClr val="tx1"/>
                          </a:solidFill>
                          <a:effectLst/>
                          <a:latin typeface="微軟正黑體" panose="020B0604030504040204" pitchFamily="34" charset="-120"/>
                          <a:ea typeface="微軟正黑體" panose="020B0604030504040204" pitchFamily="34" charset="-120"/>
                          <a:cs typeface="+mn-cs"/>
                        </a:rPr>
                        <a:t>開始日期</a:t>
                      </a: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72085"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結束日期</a:t>
                      </a:r>
                    </a:p>
                  </a:txBody>
                  <a:tcPr marL="17780" marR="177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bl>
          </a:graphicData>
        </a:graphic>
      </p:graphicFrame>
      <p:sp>
        <p:nvSpPr>
          <p:cNvPr id="13"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15-14</a:t>
            </a:r>
            <a:r>
              <a:rPr lang="zh-TW" altLang="en-US" sz="3000" dirty="0" smtClean="0">
                <a:solidFill>
                  <a:schemeClr val="tx1"/>
                </a:solidFill>
                <a:latin typeface="微軟正黑體" panose="020B0604030504040204" pitchFamily="34" charset="-120"/>
                <a:ea typeface="微軟正黑體" panose="020B0604030504040204" pitchFamily="34" charset="-120"/>
              </a:rPr>
              <a:t>英</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外</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語研習營開設數暨參與人數資料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矩形 15"/>
          <p:cNvSpPr>
            <a:spLocks noChangeArrowheads="1"/>
          </p:cNvSpPr>
          <p:nvPr/>
        </p:nvSpPr>
        <p:spPr bwMode="auto">
          <a:xfrm>
            <a:off x="941406" y="3055919"/>
            <a:ext cx="10926743"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英</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外</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語研習營名稱</a:t>
            </a:r>
          </a:p>
          <a:p>
            <a:pPr marL="5715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請填寫此英</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外</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語研習營完整名稱。 </a:t>
            </a:r>
            <a:r>
              <a:rPr lang="en-US" altLang="zh-TW" sz="2400" dirty="0" smtClean="0">
                <a:latin typeface="微軟正黑體" panose="020B0604030504040204" pitchFamily="34" charset="-120"/>
                <a:ea typeface="微軟正黑體" panose="020B0604030504040204" pitchFamily="34" charset="-120"/>
              </a:rPr>
              <a:t>	</a:t>
            </a:r>
          </a:p>
          <a:p>
            <a:pPr>
              <a:lnSpc>
                <a:spcPct val="150000"/>
              </a:lnSpc>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850518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167</a:t>
            </a:fld>
            <a:endParaRPr lang="en-US" dirty="0"/>
          </a:p>
        </p:txBody>
      </p:sp>
      <p:sp>
        <p:nvSpPr>
          <p:cNvPr id="15" name="矩形 15"/>
          <p:cNvSpPr>
            <a:spLocks noChangeArrowheads="1"/>
          </p:cNvSpPr>
          <p:nvPr/>
        </p:nvSpPr>
        <p:spPr bwMode="auto">
          <a:xfrm>
            <a:off x="941406" y="3055919"/>
            <a:ext cx="10926743"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英</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外</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語研習營辦理天數</a:t>
            </a:r>
          </a:p>
          <a:p>
            <a:pPr marL="5715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填寫英</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外</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語研習營辦理天數</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57150" indent="-342900">
              <a:lnSpc>
                <a:spcPct val="150000"/>
              </a:lnSpc>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檢核</a:t>
            </a:r>
            <a:r>
              <a:rPr lang="zh-TW" altLang="en-US" sz="2400" b="1" dirty="0">
                <a:solidFill>
                  <a:srgbClr val="FF0000"/>
                </a:solidFill>
                <a:latin typeface="微軟正黑體" panose="020B0604030504040204" pitchFamily="34" charset="-120"/>
                <a:ea typeface="微軟正黑體" panose="020B0604030504040204" pitchFamily="34" charset="-120"/>
              </a:rPr>
              <a:t>規則</a:t>
            </a:r>
            <a:r>
              <a:rPr lang="en-US" altLang="zh-TW" sz="2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 </a:t>
            </a:r>
            <a:r>
              <a:rPr lang="en-US" altLang="zh-TW" sz="2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zh-TW" sz="2400" b="1" dirty="0">
                <a:solidFill>
                  <a:srgbClr val="FF0000"/>
                </a:solidFill>
                <a:latin typeface="微軟正黑體" panose="020B0604030504040204" pitchFamily="34" charset="-120"/>
                <a:ea typeface="微軟正黑體" panose="020B0604030504040204" pitchFamily="34" charset="-120"/>
              </a:rPr>
              <a:t>結束日期</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開始日期</a:t>
            </a:r>
            <a:r>
              <a:rPr lang="en-US" altLang="zh-TW" sz="2400" b="1" dirty="0">
                <a:solidFill>
                  <a:srgbClr val="FF0000"/>
                </a:solidFill>
                <a:latin typeface="微軟正黑體" panose="020B0604030504040204" pitchFamily="34" charset="-120"/>
                <a:ea typeface="微軟正黑體" panose="020B0604030504040204" pitchFamily="34" charset="-120"/>
              </a:rPr>
              <a:t>+1</a:t>
            </a:r>
            <a:r>
              <a:rPr lang="en-US" altLang="zh-TW" sz="2400" b="1" dirty="0" smtClean="0">
                <a:solidFill>
                  <a:srgbClr val="FF0000"/>
                </a:solidFill>
                <a:latin typeface="微軟正黑體" panose="020B0604030504040204" pitchFamily="34" charset="-120"/>
                <a:ea typeface="微軟正黑體" panose="020B0604030504040204" pitchFamily="34" charset="-120"/>
              </a:rPr>
              <a:t>)&gt;=</a:t>
            </a:r>
            <a:r>
              <a:rPr lang="zh-TW" altLang="en-US" sz="2400" b="1" dirty="0">
                <a:solidFill>
                  <a:srgbClr val="FF0000"/>
                </a:solidFill>
                <a:latin typeface="微軟正黑體" panose="020B0604030504040204" pitchFamily="34" charset="-120"/>
                <a:ea typeface="微軟正黑體" panose="020B0604030504040204" pitchFamily="34" charset="-120"/>
              </a:rPr>
              <a:t>研習營辦理</a:t>
            </a:r>
            <a:r>
              <a:rPr lang="zh-TW" altLang="en-US" sz="2400" b="1" dirty="0" smtClean="0">
                <a:solidFill>
                  <a:srgbClr val="FF0000"/>
                </a:solidFill>
                <a:latin typeface="微軟正黑體" panose="020B0604030504040204" pitchFamily="34" charset="-120"/>
                <a:ea typeface="微軟正黑體" panose="020B0604030504040204" pitchFamily="34" charset="-120"/>
              </a:rPr>
              <a:t>天數</a:t>
            </a:r>
            <a:endParaRPr lang="en-US" altLang="zh-TW" sz="2400" dirty="0">
              <a:latin typeface="微軟正黑體" panose="020B0604030504040204" pitchFamily="34" charset="-120"/>
              <a:ea typeface="微軟正黑體" panose="020B0604030504040204" pitchFamily="34" charset="-120"/>
            </a:endParaRPr>
          </a:p>
          <a:p>
            <a:pPr>
              <a:lnSpc>
                <a:spcPct val="150000"/>
              </a:lnSpc>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1854640842"/>
              </p:ext>
            </p:extLst>
          </p:nvPr>
        </p:nvGraphicFramePr>
        <p:xfrm>
          <a:off x="490800" y="1244600"/>
          <a:ext cx="11210399" cy="1270000"/>
        </p:xfrm>
        <a:graphic>
          <a:graphicData uri="http://schemas.openxmlformats.org/drawingml/2006/table">
            <a:tbl>
              <a:tblPr firstRow="1" firstCol="1" lastRow="1" lastCol="1" bandRow="1" bandCol="1">
                <a:tableStyleId>{5940675A-B579-460E-94D1-54222C63F5DA}</a:tableStyleId>
              </a:tblPr>
              <a:tblGrid>
                <a:gridCol w="928967">
                  <a:extLst>
                    <a:ext uri="{9D8B030D-6E8A-4147-A177-3AD203B41FA5}">
                      <a16:colId xmlns:a16="http://schemas.microsoft.com/office/drawing/2014/main" xmlns="" val="20000"/>
                    </a:ext>
                  </a:extLst>
                </a:gridCol>
                <a:gridCol w="1132253">
                  <a:extLst>
                    <a:ext uri="{9D8B030D-6E8A-4147-A177-3AD203B41FA5}">
                      <a16:colId xmlns:a16="http://schemas.microsoft.com/office/drawing/2014/main" xmlns="" val="20001"/>
                    </a:ext>
                  </a:extLst>
                </a:gridCol>
                <a:gridCol w="1651905">
                  <a:extLst>
                    <a:ext uri="{9D8B030D-6E8A-4147-A177-3AD203B41FA5}">
                      <a16:colId xmlns:a16="http://schemas.microsoft.com/office/drawing/2014/main" xmlns="" val="20002"/>
                    </a:ext>
                  </a:extLst>
                </a:gridCol>
                <a:gridCol w="1651905">
                  <a:extLst>
                    <a:ext uri="{9D8B030D-6E8A-4147-A177-3AD203B41FA5}">
                      <a16:colId xmlns:a16="http://schemas.microsoft.com/office/drawing/2014/main" xmlns="" val="20003"/>
                    </a:ext>
                  </a:extLst>
                </a:gridCol>
                <a:gridCol w="1651905">
                  <a:extLst>
                    <a:ext uri="{9D8B030D-6E8A-4147-A177-3AD203B41FA5}">
                      <a16:colId xmlns:a16="http://schemas.microsoft.com/office/drawing/2014/main" xmlns="" val="20004"/>
                    </a:ext>
                  </a:extLst>
                </a:gridCol>
                <a:gridCol w="1012982">
                  <a:extLst>
                    <a:ext uri="{9D8B030D-6E8A-4147-A177-3AD203B41FA5}">
                      <a16:colId xmlns:a16="http://schemas.microsoft.com/office/drawing/2014/main" xmlns="" val="20005"/>
                    </a:ext>
                  </a:extLst>
                </a:gridCol>
                <a:gridCol w="1244655">
                  <a:extLst>
                    <a:ext uri="{9D8B030D-6E8A-4147-A177-3AD203B41FA5}">
                      <a16:colId xmlns:a16="http://schemas.microsoft.com/office/drawing/2014/main" xmlns="" val="20006"/>
                    </a:ext>
                  </a:extLst>
                </a:gridCol>
                <a:gridCol w="933919">
                  <a:extLst>
                    <a:ext uri="{9D8B030D-6E8A-4147-A177-3AD203B41FA5}">
                      <a16:colId xmlns:a16="http://schemas.microsoft.com/office/drawing/2014/main" xmlns="" val="20007"/>
                    </a:ext>
                  </a:extLst>
                </a:gridCol>
                <a:gridCol w="1001908">
                  <a:extLst>
                    <a:ext uri="{9D8B030D-6E8A-4147-A177-3AD203B41FA5}">
                      <a16:colId xmlns:a16="http://schemas.microsoft.com/office/drawing/2014/main" xmlns="" val="20008"/>
                    </a:ext>
                  </a:extLst>
                </a:gridCol>
              </a:tblGrid>
              <a:tr h="792480">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開設語言</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語研習營名稱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語研習營辦理天數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英</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外</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語</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研習營班數</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舉行起迄日期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a:t>
                      </a:r>
                      <a:r>
                        <a:rPr lang="zh-TW" sz="1800" kern="100" dirty="0" smtClean="0">
                          <a:solidFill>
                            <a:schemeClr val="tx1"/>
                          </a:solidFill>
                          <a:effectLst/>
                          <a:latin typeface="微軟正黑體" panose="020B0604030504040204" pitchFamily="34" charset="-120"/>
                          <a:ea typeface="微軟正黑體" panose="020B0604030504040204" pitchFamily="34" charset="-120"/>
                        </a:rPr>
                        <a:t>研習營</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參與</a:t>
                      </a:r>
                      <a:r>
                        <a:rPr lang="zh-TW" sz="1800" kern="10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xmlns="" val="10000"/>
                  </a:ext>
                </a:extLst>
              </a:tr>
              <a:tr h="4775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solidFill>
                            <a:schemeClr val="tx1"/>
                          </a:solidFill>
                          <a:effectLst/>
                          <a:latin typeface="微軟正黑體" panose="020B0604030504040204" pitchFamily="34" charset="-120"/>
                          <a:ea typeface="微軟正黑體" panose="020B0604030504040204" pitchFamily="34" charset="-120"/>
                          <a:cs typeface="+mn-cs"/>
                        </a:rPr>
                        <a:t>開始日期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72085"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結束日期</a:t>
                      </a:r>
                    </a:p>
                  </a:txBody>
                  <a:tcPr marL="17780" marR="177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bl>
          </a:graphicData>
        </a:graphic>
      </p:graphicFrame>
      <p:sp>
        <p:nvSpPr>
          <p:cNvPr id="16"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15-14</a:t>
            </a:r>
            <a:r>
              <a:rPr lang="zh-TW" altLang="en-US" sz="3000" dirty="0" smtClean="0">
                <a:solidFill>
                  <a:schemeClr val="tx1"/>
                </a:solidFill>
                <a:latin typeface="微軟正黑體" panose="020B0604030504040204" pitchFamily="34" charset="-120"/>
                <a:ea typeface="微軟正黑體" panose="020B0604030504040204" pitchFamily="34" charset="-120"/>
              </a:rPr>
              <a:t>英</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外</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語研習營開設數暨參與人數資料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1205275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168</a:t>
            </a:fld>
            <a:endParaRPr lang="en-US" dirty="0"/>
          </a:p>
        </p:txBody>
      </p:sp>
      <p:sp>
        <p:nvSpPr>
          <p:cNvPr id="15" name="矩形 15"/>
          <p:cNvSpPr>
            <a:spLocks noChangeArrowheads="1"/>
          </p:cNvSpPr>
          <p:nvPr/>
        </p:nvSpPr>
        <p:spPr bwMode="auto">
          <a:xfrm>
            <a:off x="941406" y="3055919"/>
            <a:ext cx="10926743"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英</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外</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語研習營班</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數</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5715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填寫英</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外</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語研習營班</a:t>
            </a:r>
            <a:r>
              <a:rPr lang="zh-TW" altLang="en-US" sz="2400" dirty="0" smtClean="0">
                <a:latin typeface="微軟正黑體" panose="020B0604030504040204" pitchFamily="34" charset="-120"/>
                <a:ea typeface="微軟正黑體" panose="020B0604030504040204" pitchFamily="34" charset="-120"/>
              </a:rPr>
              <a:t>數。</a:t>
            </a:r>
            <a:endParaRPr lang="en-US" altLang="zh-TW" sz="2400" dirty="0">
              <a:latin typeface="微軟正黑體" panose="020B0604030504040204" pitchFamily="34" charset="-120"/>
              <a:ea typeface="微軟正黑體" panose="020B0604030504040204" pitchFamily="34" charset="-120"/>
            </a:endParaRPr>
          </a:p>
          <a:p>
            <a:pPr>
              <a:lnSpc>
                <a:spcPct val="150000"/>
              </a:lnSpc>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1774737689"/>
              </p:ext>
            </p:extLst>
          </p:nvPr>
        </p:nvGraphicFramePr>
        <p:xfrm>
          <a:off x="490800" y="1244600"/>
          <a:ext cx="11210399" cy="1270000"/>
        </p:xfrm>
        <a:graphic>
          <a:graphicData uri="http://schemas.openxmlformats.org/drawingml/2006/table">
            <a:tbl>
              <a:tblPr firstRow="1" firstCol="1" lastRow="1" lastCol="1" bandRow="1" bandCol="1">
                <a:tableStyleId>{5940675A-B579-460E-94D1-54222C63F5DA}</a:tableStyleId>
              </a:tblPr>
              <a:tblGrid>
                <a:gridCol w="928967">
                  <a:extLst>
                    <a:ext uri="{9D8B030D-6E8A-4147-A177-3AD203B41FA5}">
                      <a16:colId xmlns:a16="http://schemas.microsoft.com/office/drawing/2014/main" xmlns="" val="20000"/>
                    </a:ext>
                  </a:extLst>
                </a:gridCol>
                <a:gridCol w="1132253">
                  <a:extLst>
                    <a:ext uri="{9D8B030D-6E8A-4147-A177-3AD203B41FA5}">
                      <a16:colId xmlns:a16="http://schemas.microsoft.com/office/drawing/2014/main" xmlns="" val="20001"/>
                    </a:ext>
                  </a:extLst>
                </a:gridCol>
                <a:gridCol w="1651905">
                  <a:extLst>
                    <a:ext uri="{9D8B030D-6E8A-4147-A177-3AD203B41FA5}">
                      <a16:colId xmlns:a16="http://schemas.microsoft.com/office/drawing/2014/main" xmlns="" val="20002"/>
                    </a:ext>
                  </a:extLst>
                </a:gridCol>
                <a:gridCol w="1651905">
                  <a:extLst>
                    <a:ext uri="{9D8B030D-6E8A-4147-A177-3AD203B41FA5}">
                      <a16:colId xmlns:a16="http://schemas.microsoft.com/office/drawing/2014/main" xmlns="" val="20003"/>
                    </a:ext>
                  </a:extLst>
                </a:gridCol>
                <a:gridCol w="1651905">
                  <a:extLst>
                    <a:ext uri="{9D8B030D-6E8A-4147-A177-3AD203B41FA5}">
                      <a16:colId xmlns:a16="http://schemas.microsoft.com/office/drawing/2014/main" xmlns="" val="20004"/>
                    </a:ext>
                  </a:extLst>
                </a:gridCol>
                <a:gridCol w="1012982">
                  <a:extLst>
                    <a:ext uri="{9D8B030D-6E8A-4147-A177-3AD203B41FA5}">
                      <a16:colId xmlns:a16="http://schemas.microsoft.com/office/drawing/2014/main" xmlns="" val="20005"/>
                    </a:ext>
                  </a:extLst>
                </a:gridCol>
                <a:gridCol w="1244655">
                  <a:extLst>
                    <a:ext uri="{9D8B030D-6E8A-4147-A177-3AD203B41FA5}">
                      <a16:colId xmlns:a16="http://schemas.microsoft.com/office/drawing/2014/main" xmlns="" val="20006"/>
                    </a:ext>
                  </a:extLst>
                </a:gridCol>
                <a:gridCol w="933919">
                  <a:extLst>
                    <a:ext uri="{9D8B030D-6E8A-4147-A177-3AD203B41FA5}">
                      <a16:colId xmlns:a16="http://schemas.microsoft.com/office/drawing/2014/main" xmlns="" val="20007"/>
                    </a:ext>
                  </a:extLst>
                </a:gridCol>
                <a:gridCol w="1001908">
                  <a:extLst>
                    <a:ext uri="{9D8B030D-6E8A-4147-A177-3AD203B41FA5}">
                      <a16:colId xmlns:a16="http://schemas.microsoft.com/office/drawing/2014/main" xmlns="" val="20008"/>
                    </a:ext>
                  </a:extLst>
                </a:gridCol>
              </a:tblGrid>
              <a:tr h="792480">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開設語言</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語研習營名稱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語研習營辦理天數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英</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外</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語</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研習營班數</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spcAft>
                          <a:spcPts val="0"/>
                        </a:spcAft>
                      </a:pPr>
                      <a:r>
                        <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舉行起迄日期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a:t>
                      </a:r>
                      <a:r>
                        <a:rPr lang="zh-TW" sz="1800" kern="100" dirty="0" smtClean="0">
                          <a:solidFill>
                            <a:schemeClr val="tx1"/>
                          </a:solidFill>
                          <a:effectLst/>
                          <a:latin typeface="微軟正黑體" panose="020B0604030504040204" pitchFamily="34" charset="-120"/>
                          <a:ea typeface="微軟正黑體" panose="020B0604030504040204" pitchFamily="34" charset="-120"/>
                        </a:rPr>
                        <a:t>研習營</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參與</a:t>
                      </a:r>
                      <a:r>
                        <a:rPr lang="zh-TW" sz="1800" kern="10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xmlns="" val="10000"/>
                  </a:ext>
                </a:extLst>
              </a:tr>
              <a:tr h="4775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solidFill>
                            <a:schemeClr val="tx1"/>
                          </a:solidFill>
                          <a:effectLst/>
                          <a:latin typeface="微軟正黑體" panose="020B0604030504040204" pitchFamily="34" charset="-120"/>
                          <a:ea typeface="微軟正黑體" panose="020B0604030504040204" pitchFamily="34" charset="-120"/>
                          <a:cs typeface="+mn-cs"/>
                        </a:rPr>
                        <a:t>開始日期</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72085"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結束日期</a:t>
                      </a:r>
                    </a:p>
                  </a:txBody>
                  <a:tcPr marL="17780" marR="177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bl>
          </a:graphicData>
        </a:graphic>
      </p:graphicFrame>
      <p:sp>
        <p:nvSpPr>
          <p:cNvPr id="16"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15-14</a:t>
            </a:r>
            <a:r>
              <a:rPr lang="zh-TW" altLang="en-US" sz="3000" dirty="0" smtClean="0">
                <a:solidFill>
                  <a:schemeClr val="tx1"/>
                </a:solidFill>
                <a:latin typeface="微軟正黑體" panose="020B0604030504040204" pitchFamily="34" charset="-120"/>
                <a:ea typeface="微軟正黑體" panose="020B0604030504040204" pitchFamily="34" charset="-120"/>
              </a:rPr>
              <a:t>英</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外</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語研習營開設數暨參與人數資料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72936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3974" y="383177"/>
            <a:ext cx="10699227" cy="1356360"/>
          </a:xfrm>
        </p:spPr>
        <p:txBody>
          <a:bodyPr>
            <a:normAutofit/>
          </a:bodyPr>
          <a:lstStyle/>
          <a:p>
            <a:pPr algn="ctr"/>
            <a:r>
              <a:rPr lang="zh-TW" altLang="en-US" sz="4800" b="1" dirty="0" smtClean="0">
                <a:solidFill>
                  <a:schemeClr val="tx1">
                    <a:lumMod val="75000"/>
                    <a:lumOff val="25000"/>
                  </a:schemeClr>
                </a:solidFill>
                <a:latin typeface="微軟正黑體" panose="020B0604030504040204" pitchFamily="34" charset="-120"/>
              </a:rPr>
              <a:t>新增證照宣導</a:t>
            </a:r>
            <a:endParaRPr lang="zh-TW" altLang="en-US" sz="4800" b="1" dirty="0">
              <a:solidFill>
                <a:schemeClr val="tx1">
                  <a:lumMod val="75000"/>
                  <a:lumOff val="25000"/>
                </a:schemeClr>
              </a:solidFill>
              <a:latin typeface="微軟正黑體" panose="020B0604030504040204" pitchFamily="34" charset="-120"/>
            </a:endParaRPr>
          </a:p>
        </p:txBody>
      </p:sp>
      <p:sp>
        <p:nvSpPr>
          <p:cNvPr id="6" name="矩形 33"/>
          <p:cNvSpPr>
            <a:spLocks noChangeArrowheads="1"/>
          </p:cNvSpPr>
          <p:nvPr/>
        </p:nvSpPr>
        <p:spPr bwMode="auto">
          <a:xfrm>
            <a:off x="1019175" y="1356360"/>
            <a:ext cx="11172825" cy="498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anose="020B0602020104020603"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anose="020B0602020104020603"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anose="020B0602020104020603"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anose="020B0602020104020603"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anose="020B0602020104020603"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9pPr>
          </a:lstStyle>
          <a:p>
            <a:pPr marL="514350" indent="-514350" eaLnBrk="1" hangingPunct="1">
              <a:lnSpc>
                <a:spcPts val="7000"/>
              </a:lnSpc>
              <a:spcBef>
                <a:spcPct val="0"/>
              </a:spcBef>
              <a:buFont typeface="+mj-lt"/>
              <a:buAutoNum type="arabicPeriod"/>
            </a:pPr>
            <a:r>
              <a:rPr lang="zh-TW" altLang="zh-TW" sz="2800" dirty="0">
                <a:latin typeface="微軟正黑體" panose="020B0604030504040204" pitchFamily="34" charset="-120"/>
                <a:ea typeface="微軟正黑體" panose="020B0604030504040204" pitchFamily="34" charset="-120"/>
              </a:rPr>
              <a:t>學校填表人員可</a:t>
            </a:r>
            <a:r>
              <a:rPr lang="zh-TW" altLang="zh-TW" sz="2800" dirty="0" smtClean="0">
                <a:latin typeface="微軟正黑體" panose="020B0604030504040204" pitchFamily="34" charset="-120"/>
                <a:ea typeface="微軟正黑體" panose="020B0604030504040204" pitchFamily="34" charset="-120"/>
              </a:rPr>
              <a:t>至「系統</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填表</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表</a:t>
            </a:r>
            <a:r>
              <a:rPr lang="en-US" altLang="zh-TW" sz="2800" dirty="0" smtClean="0">
                <a:latin typeface="微軟正黑體" panose="020B0604030504040204" pitchFamily="34" charset="-120"/>
                <a:ea typeface="微軟正黑體" panose="020B0604030504040204" pitchFamily="34" charset="-120"/>
              </a:rPr>
              <a:t>4-8</a:t>
            </a:r>
            <a:r>
              <a:rPr lang="zh-TW" altLang="zh-TW" sz="2800" dirty="0" smtClean="0">
                <a:latin typeface="微軟正黑體" panose="020B0604030504040204" pitchFamily="34" charset="-120"/>
                <a:ea typeface="微軟正黑體" panose="020B0604030504040204" pitchFamily="34" charset="-120"/>
              </a:rPr>
              <a:t>」新增</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pPr marL="514350" indent="-514350" eaLnBrk="1" hangingPunct="1">
              <a:lnSpc>
                <a:spcPts val="7000"/>
              </a:lnSpc>
              <a:spcBef>
                <a:spcPct val="0"/>
              </a:spcBef>
              <a:buFont typeface="+mj-lt"/>
              <a:buAutoNum type="arabicPeriod"/>
            </a:pPr>
            <a:r>
              <a:rPr lang="zh-TW" altLang="zh-TW" sz="2800" dirty="0" smtClean="0">
                <a:latin typeface="微軟正黑體" panose="020B0604030504040204" pitchFamily="34" charset="-120"/>
                <a:ea typeface="微軟正黑體" panose="020B0604030504040204" pitchFamily="34" charset="-120"/>
              </a:rPr>
              <a:t>系統</a:t>
            </a:r>
            <a:r>
              <a:rPr lang="zh-TW" altLang="zh-TW" sz="2800" dirty="0">
                <a:latin typeface="微軟正黑體" panose="020B0604030504040204" pitchFamily="34" charset="-120"/>
                <a:ea typeface="微軟正黑體" panose="020B0604030504040204" pitchFamily="34" charset="-120"/>
              </a:rPr>
              <a:t>管理</a:t>
            </a:r>
            <a:r>
              <a:rPr lang="zh-TW" altLang="zh-TW" sz="2800" dirty="0" smtClean="0">
                <a:latin typeface="微軟正黑體" panose="020B0604030504040204" pitchFamily="34" charset="-120"/>
                <a:ea typeface="微軟正黑體" panose="020B0604030504040204" pitchFamily="34" charset="-120"/>
              </a:rPr>
              <a:t>者</a:t>
            </a:r>
            <a:r>
              <a:rPr lang="zh-TW" altLang="en-US" sz="2800" dirty="0" smtClean="0">
                <a:latin typeface="微軟正黑體" panose="020B0604030504040204" pitchFamily="34" charset="-120"/>
                <a:ea typeface="微軟正黑體" panose="020B0604030504040204" pitchFamily="34" charset="-120"/>
              </a:rPr>
              <a:t>可</a:t>
            </a:r>
            <a:r>
              <a:rPr lang="zh-TW" altLang="zh-TW" sz="2800" dirty="0" smtClean="0">
                <a:latin typeface="微軟正黑體" panose="020B0604030504040204" pitchFamily="34" charset="-120"/>
                <a:ea typeface="微軟正黑體" panose="020B0604030504040204" pitchFamily="34" charset="-120"/>
              </a:rPr>
              <a:t>至「系統</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權限管理</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證照</a:t>
            </a:r>
            <a:r>
              <a:rPr lang="zh-TW" altLang="zh-TW" sz="2800" dirty="0" smtClean="0">
                <a:latin typeface="微軟正黑體" panose="020B0604030504040204" pitchFamily="34" charset="-120"/>
                <a:ea typeface="微軟正黑體" panose="020B0604030504040204" pitchFamily="34" charset="-120"/>
              </a:rPr>
              <a:t>設定」新增</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marL="514350" indent="-514350" eaLnBrk="1" hangingPunct="1">
              <a:lnSpc>
                <a:spcPts val="7000"/>
              </a:lnSpc>
              <a:spcBef>
                <a:spcPct val="0"/>
              </a:spcBef>
              <a:buFont typeface="+mj-lt"/>
              <a:buAutoNum type="arabicPeriod"/>
            </a:pPr>
            <a:r>
              <a:rPr lang="zh-TW" altLang="en-US" sz="2800" b="1" dirty="0" smtClean="0">
                <a:solidFill>
                  <a:srgbClr val="FF0000"/>
                </a:solidFill>
                <a:latin typeface="微軟正黑體" panose="020B0604030504040204" pitchFamily="34" charset="-120"/>
                <a:ea typeface="微軟正黑體" panose="020B0604030504040204" pitchFamily="34" charset="-120"/>
              </a:rPr>
              <a:t>表</a:t>
            </a:r>
            <a:r>
              <a:rPr lang="en-US" altLang="zh-TW" sz="2800" b="1" dirty="0" smtClean="0">
                <a:solidFill>
                  <a:srgbClr val="FF0000"/>
                </a:solidFill>
                <a:latin typeface="微軟正黑體" panose="020B0604030504040204" pitchFamily="34" charset="-120"/>
                <a:ea typeface="微軟正黑體" panose="020B0604030504040204" pitchFamily="34" charset="-120"/>
              </a:rPr>
              <a:t>4-8</a:t>
            </a:r>
            <a:r>
              <a:rPr lang="zh-TW" altLang="en-US" sz="2800" b="1" dirty="0" smtClean="0">
                <a:solidFill>
                  <a:srgbClr val="FF0000"/>
                </a:solidFill>
                <a:latin typeface="微軟正黑體" panose="020B0604030504040204" pitchFamily="34" charset="-120"/>
                <a:ea typeface="微軟正黑體" panose="020B0604030504040204" pitchFamily="34" charset="-120"/>
              </a:rPr>
              <a:t>於「</a:t>
            </a:r>
            <a:r>
              <a:rPr lang="en-US" altLang="zh-TW" sz="2800" b="1" dirty="0" smtClean="0">
                <a:solidFill>
                  <a:srgbClr val="FF0000"/>
                </a:solidFill>
                <a:latin typeface="微軟正黑體" panose="020B0604030504040204" pitchFamily="34" charset="-120"/>
                <a:ea typeface="微軟正黑體" panose="020B0604030504040204" pitchFamily="34" charset="-120"/>
              </a:rPr>
              <a:t>105</a:t>
            </a:r>
            <a:r>
              <a:rPr lang="zh-TW" altLang="en-US" sz="2800" b="1" dirty="0" smtClean="0">
                <a:solidFill>
                  <a:srgbClr val="FF0000"/>
                </a:solidFill>
                <a:latin typeface="微軟正黑體" panose="020B0604030504040204" pitchFamily="34" charset="-120"/>
                <a:ea typeface="微軟正黑體" panose="020B0604030504040204" pitchFamily="34" charset="-120"/>
              </a:rPr>
              <a:t>學年度」停止收集；改由表</a:t>
            </a:r>
            <a:r>
              <a:rPr lang="en-US" altLang="zh-TW" sz="2800" b="1" dirty="0" smtClean="0">
                <a:solidFill>
                  <a:srgbClr val="FF0000"/>
                </a:solidFill>
                <a:latin typeface="微軟正黑體" panose="020B0604030504040204" pitchFamily="34" charset="-120"/>
                <a:ea typeface="微軟正黑體" panose="020B0604030504040204" pitchFamily="34" charset="-120"/>
              </a:rPr>
              <a:t>4-8-2</a:t>
            </a:r>
            <a:r>
              <a:rPr lang="zh-TW" altLang="en-US" sz="2800" b="1" dirty="0" smtClean="0">
                <a:solidFill>
                  <a:srgbClr val="FF0000"/>
                </a:solidFill>
                <a:latin typeface="微軟正黑體" panose="020B0604030504040204" pitchFamily="34" charset="-120"/>
                <a:ea typeface="微軟正黑體" panose="020B0604030504040204" pitchFamily="34" charset="-120"/>
              </a:rPr>
              <a:t>和表</a:t>
            </a:r>
            <a:r>
              <a:rPr lang="en-US" altLang="zh-TW" sz="2800" b="1" dirty="0" smtClean="0">
                <a:solidFill>
                  <a:srgbClr val="FF0000"/>
                </a:solidFill>
                <a:latin typeface="微軟正黑體" panose="020B0604030504040204" pitchFamily="34" charset="-120"/>
                <a:ea typeface="微軟正黑體" panose="020B0604030504040204" pitchFamily="34" charset="-120"/>
              </a:rPr>
              <a:t>4-8-3</a:t>
            </a:r>
            <a:r>
              <a:rPr lang="zh-TW" altLang="en-US" sz="2800" b="1" dirty="0" smtClean="0">
                <a:solidFill>
                  <a:srgbClr val="FF0000"/>
                </a:solidFill>
                <a:latin typeface="微軟正黑體" panose="020B0604030504040204" pitchFamily="34" charset="-120"/>
                <a:ea typeface="微軟正黑體" panose="020B0604030504040204" pitchFamily="34" charset="-120"/>
              </a:rPr>
              <a:t>收集。</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備註：</a:t>
            </a:r>
            <a:r>
              <a:rPr lang="zh-TW" altLang="en-US" sz="2200" dirty="0">
                <a:latin typeface="微軟正黑體" panose="020B0604030504040204" pitchFamily="34" charset="-120"/>
                <a:ea typeface="微軟正黑體" panose="020B0604030504040204" pitchFamily="34" charset="-120"/>
              </a:rPr>
              <a:t>表</a:t>
            </a:r>
            <a:r>
              <a:rPr lang="en-US" altLang="zh-TW" sz="2200" dirty="0" smtClean="0">
                <a:latin typeface="微軟正黑體" panose="020B0604030504040204" pitchFamily="34" charset="-120"/>
                <a:ea typeface="微軟正黑體" panose="020B0604030504040204" pitchFamily="34" charset="-120"/>
              </a:rPr>
              <a:t>4-8-2</a:t>
            </a:r>
            <a:r>
              <a:rPr lang="zh-TW" altLang="en-US" sz="2200" dirty="0" smtClean="0">
                <a:latin typeface="微軟正黑體" panose="020B0604030504040204" pitchFamily="34" charset="-120"/>
                <a:ea typeface="微軟正黑體" panose="020B0604030504040204" pitchFamily="34" charset="-120"/>
              </a:rPr>
              <a:t>學生技術證照人次資料表；表</a:t>
            </a:r>
            <a:r>
              <a:rPr lang="en-US" altLang="zh-TW" sz="2200" dirty="0" smtClean="0">
                <a:latin typeface="微軟正黑體" panose="020B0604030504040204" pitchFamily="34" charset="-120"/>
                <a:ea typeface="微軟正黑體" panose="020B0604030504040204" pitchFamily="34" charset="-120"/>
              </a:rPr>
              <a:t>4-8-3</a:t>
            </a:r>
            <a:r>
              <a:rPr lang="zh-TW" altLang="en-US" sz="2200" dirty="0">
                <a:latin typeface="微軟正黑體" panose="020B0604030504040204" pitchFamily="34" charset="-120"/>
                <a:ea typeface="微軟正黑體" panose="020B0604030504040204" pitchFamily="34" charset="-120"/>
              </a:rPr>
              <a:t>學生外語證照資料</a:t>
            </a:r>
            <a:r>
              <a:rPr lang="zh-TW" altLang="en-US" sz="2200" dirty="0" smtClean="0">
                <a:latin typeface="微軟正黑體" panose="020B0604030504040204" pitchFamily="34" charset="-120"/>
                <a:ea typeface="微軟正黑體" panose="020B0604030504040204" pitchFamily="34" charset="-120"/>
              </a:rPr>
              <a:t>表</a:t>
            </a:r>
            <a:r>
              <a:rPr lang="en-US" altLang="zh-TW" sz="2200" dirty="0" smtClean="0">
                <a:latin typeface="微軟正黑體" panose="020B0604030504040204" pitchFamily="34" charset="-120"/>
                <a:ea typeface="微軟正黑體" panose="020B0604030504040204" pitchFamily="34" charset="-120"/>
              </a:rPr>
              <a:t>)</a:t>
            </a:r>
            <a:endParaRPr lang="zh-TW" altLang="en-US" sz="2200" dirty="0" smtClean="0">
              <a:latin typeface="微軟正黑體" panose="020B0604030504040204" pitchFamily="34" charset="-120"/>
              <a:ea typeface="微軟正黑體" panose="020B0604030504040204" pitchFamily="34" charset="-120"/>
            </a:endParaRPr>
          </a:p>
          <a:p>
            <a:pPr marL="514350" indent="-514350" eaLnBrk="1" hangingPunct="1">
              <a:lnSpc>
                <a:spcPts val="7000"/>
              </a:lnSpc>
              <a:spcBef>
                <a:spcPct val="0"/>
              </a:spcBef>
              <a:buFont typeface="+mj-lt"/>
              <a:buAutoNum type="arabicPeriod"/>
            </a:pPr>
            <a:r>
              <a:rPr lang="zh-TW" altLang="zh-TW" sz="2800" b="1" dirty="0" smtClean="0">
                <a:solidFill>
                  <a:srgbClr val="FF0000"/>
                </a:solidFill>
                <a:latin typeface="微軟正黑體" panose="020B0604030504040204" pitchFamily="34" charset="-120"/>
                <a:ea typeface="微軟正黑體" panose="020B0604030504040204" pitchFamily="34" charset="-120"/>
              </a:rPr>
              <a:t>證照列表</a:t>
            </a:r>
            <a:r>
              <a:rPr lang="zh-TW" altLang="en-US" sz="2800" b="1" dirty="0" smtClean="0">
                <a:solidFill>
                  <a:srgbClr val="FF0000"/>
                </a:solidFill>
                <a:latin typeface="微軟正黑體" panose="020B0604030504040204" pitchFamily="34" charset="-120"/>
                <a:ea typeface="微軟正黑體" panose="020B0604030504040204" pitchFamily="34" charset="-120"/>
              </a:rPr>
              <a:t>並</a:t>
            </a:r>
            <a:r>
              <a:rPr lang="zh-TW" altLang="zh-TW" sz="2800" b="1" dirty="0" smtClean="0">
                <a:solidFill>
                  <a:srgbClr val="FF0000"/>
                </a:solidFill>
                <a:latin typeface="微軟正黑體" panose="020B0604030504040204" pitchFamily="34" charset="-120"/>
                <a:ea typeface="微軟正黑體" panose="020B0604030504040204" pitchFamily="34" charset="-120"/>
              </a:rPr>
              <a:t>非教育部推薦證照清單。</a:t>
            </a:r>
            <a:endParaRPr lang="zh-TW" altLang="zh-TW" sz="2600" b="1" dirty="0" smtClean="0">
              <a:solidFill>
                <a:srgbClr val="FF0000"/>
              </a:solidFill>
              <a:latin typeface="微軟正黑體" panose="020B0604030504040204" pitchFamily="34" charset="-120"/>
              <a:ea typeface="微軟正黑體" panose="020B0604030504040204" pitchFamily="34" charset="-120"/>
            </a:endParaRPr>
          </a:p>
          <a:p>
            <a:pPr eaLnBrk="1" hangingPunct="1">
              <a:spcBef>
                <a:spcPct val="0"/>
              </a:spcBef>
              <a:buFontTx/>
              <a:buNone/>
            </a:pPr>
            <a:endParaRPr lang="zh-TW" altLang="zh-TW"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213340188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169</a:t>
            </a:fld>
            <a:endParaRPr lang="en-US" dirty="0"/>
          </a:p>
        </p:txBody>
      </p:sp>
      <p:sp>
        <p:nvSpPr>
          <p:cNvPr id="15" name="矩形 15"/>
          <p:cNvSpPr>
            <a:spLocks noChangeArrowheads="1"/>
          </p:cNvSpPr>
          <p:nvPr/>
        </p:nvSpPr>
        <p:spPr bwMode="auto">
          <a:xfrm>
            <a:off x="941406" y="3055919"/>
            <a:ext cx="10926743"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舉行起迄日期</a:t>
            </a:r>
          </a:p>
          <a:p>
            <a:pPr marL="5715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輸入英</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外</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語研習營之</a:t>
            </a:r>
            <a:r>
              <a:rPr lang="zh-TW" altLang="en-US" sz="2400" dirty="0" smtClean="0">
                <a:latin typeface="微軟正黑體" panose="020B0604030504040204" pitchFamily="34" charset="-120"/>
                <a:ea typeface="微軟正黑體" panose="020B0604030504040204" pitchFamily="34" charset="-120"/>
              </a:rPr>
              <a:t>舉行</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開始日期</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和</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結束日期</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5715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依</a:t>
            </a:r>
            <a:r>
              <a:rPr lang="zh-TW" altLang="en-US" sz="2400" dirty="0">
                <a:latin typeface="微軟正黑體" panose="020B0604030504040204" pitchFamily="34" charset="-120"/>
                <a:ea typeface="微軟正黑體" panose="020B0604030504040204" pitchFamily="34" charset="-120"/>
              </a:rPr>
              <a:t>實際舉行日期，日期格式</a:t>
            </a:r>
            <a:r>
              <a:rPr lang="zh-TW" altLang="en-US" sz="2400" dirty="0" smtClean="0">
                <a:latin typeface="微軟正黑體" panose="020B0604030504040204" pitchFamily="34" charset="-120"/>
                <a:ea typeface="微軟正黑體" panose="020B0604030504040204" pitchFamily="34" charset="-120"/>
              </a:rPr>
              <a:t>為西元年、月份、日 （</a:t>
            </a:r>
            <a:r>
              <a:rPr lang="en-US" altLang="zh-TW" sz="2400" dirty="0" err="1" smtClean="0">
                <a:latin typeface="微軟正黑體" panose="020B0604030504040204" pitchFamily="34" charset="-120"/>
                <a:ea typeface="微軟正黑體" panose="020B0604030504040204" pitchFamily="34" charset="-120"/>
              </a:rPr>
              <a:t>yyyy</a:t>
            </a:r>
            <a:r>
              <a:rPr lang="en-US" altLang="zh-TW" sz="2400" dirty="0" smtClean="0">
                <a:latin typeface="微軟正黑體" panose="020B0604030504040204" pitchFamily="34" charset="-120"/>
                <a:ea typeface="微軟正黑體" panose="020B0604030504040204" pitchFamily="34" charset="-120"/>
              </a:rPr>
              <a:t>/mm/</a:t>
            </a:r>
            <a:r>
              <a:rPr lang="en-US" altLang="zh-TW" sz="2400" dirty="0" err="1" smtClean="0">
                <a:latin typeface="微軟正黑體" panose="020B0604030504040204" pitchFamily="34" charset="-120"/>
                <a:ea typeface="微軟正黑體" panose="020B0604030504040204" pitchFamily="34" charset="-120"/>
              </a:rPr>
              <a:t>dd</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57150" indent="-342900">
              <a:lnSpc>
                <a:spcPct val="150000"/>
              </a:lnSpc>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檢核規則</a:t>
            </a:r>
            <a:r>
              <a:rPr lang="en-US" altLang="zh-TW" sz="2400" b="1"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 </a:t>
            </a:r>
            <a:r>
              <a:rPr lang="en-US" altLang="zh-TW" sz="2400" b="1"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結束</a:t>
            </a:r>
            <a:r>
              <a:rPr lang="zh-TW" altLang="zh-TW" sz="2400" b="1" dirty="0">
                <a:solidFill>
                  <a:srgbClr val="FF0000"/>
                </a:solidFill>
                <a:latin typeface="微軟正黑體" panose="020B0604030504040204" pitchFamily="34" charset="-120"/>
                <a:ea typeface="微軟正黑體" panose="020B0604030504040204" pitchFamily="34" charset="-120"/>
              </a:rPr>
              <a:t>日期</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開始</a:t>
            </a:r>
            <a:r>
              <a:rPr lang="zh-TW" altLang="zh-TW" sz="2400" b="1" dirty="0" smtClean="0">
                <a:solidFill>
                  <a:srgbClr val="FF0000"/>
                </a:solidFill>
                <a:latin typeface="微軟正黑體" panose="020B0604030504040204" pitchFamily="34" charset="-120"/>
                <a:ea typeface="微軟正黑體" panose="020B0604030504040204" pitchFamily="34" charset="-120"/>
              </a:rPr>
              <a:t>日期</a:t>
            </a:r>
            <a:r>
              <a:rPr lang="en-US" altLang="zh-TW" sz="2400" b="1" dirty="0" smtClean="0">
                <a:solidFill>
                  <a:srgbClr val="FF0000"/>
                </a:solidFill>
                <a:latin typeface="微軟正黑體" panose="020B0604030504040204" pitchFamily="34" charset="-120"/>
                <a:ea typeface="微軟正黑體" panose="020B0604030504040204" pitchFamily="34" charset="-120"/>
              </a:rPr>
              <a:t>+1)&gt;=</a:t>
            </a:r>
            <a:r>
              <a:rPr lang="zh-TW" altLang="zh-TW" sz="2400" b="1" dirty="0">
                <a:solidFill>
                  <a:srgbClr val="FF0000"/>
                </a:solidFill>
                <a:latin typeface="微軟正黑體" panose="020B0604030504040204" pitchFamily="34" charset="-120"/>
                <a:ea typeface="微軟正黑體" panose="020B0604030504040204" pitchFamily="34" charset="-120"/>
              </a:rPr>
              <a:t>研習天數</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a:lnSpc>
                <a:spcPct val="150000"/>
              </a:lnSpc>
              <a:buNone/>
              <a:defRPr/>
            </a:pPr>
            <a:r>
              <a:rPr lang="en-US" altLang="zh-TW" sz="2400" b="1" dirty="0">
                <a:solidFill>
                  <a:srgbClr val="FF0000"/>
                </a:solidFill>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400584247"/>
              </p:ext>
            </p:extLst>
          </p:nvPr>
        </p:nvGraphicFramePr>
        <p:xfrm>
          <a:off x="490800" y="1244600"/>
          <a:ext cx="11210399" cy="1270000"/>
        </p:xfrm>
        <a:graphic>
          <a:graphicData uri="http://schemas.openxmlformats.org/drawingml/2006/table">
            <a:tbl>
              <a:tblPr firstRow="1" firstCol="1" lastRow="1" lastCol="1" bandRow="1" bandCol="1">
                <a:tableStyleId>{5940675A-B579-460E-94D1-54222C63F5DA}</a:tableStyleId>
              </a:tblPr>
              <a:tblGrid>
                <a:gridCol w="928967">
                  <a:extLst>
                    <a:ext uri="{9D8B030D-6E8A-4147-A177-3AD203B41FA5}">
                      <a16:colId xmlns:a16="http://schemas.microsoft.com/office/drawing/2014/main" xmlns="" val="20000"/>
                    </a:ext>
                  </a:extLst>
                </a:gridCol>
                <a:gridCol w="1132253">
                  <a:extLst>
                    <a:ext uri="{9D8B030D-6E8A-4147-A177-3AD203B41FA5}">
                      <a16:colId xmlns:a16="http://schemas.microsoft.com/office/drawing/2014/main" xmlns="" val="20001"/>
                    </a:ext>
                  </a:extLst>
                </a:gridCol>
                <a:gridCol w="1651905">
                  <a:extLst>
                    <a:ext uri="{9D8B030D-6E8A-4147-A177-3AD203B41FA5}">
                      <a16:colId xmlns:a16="http://schemas.microsoft.com/office/drawing/2014/main" xmlns="" val="20002"/>
                    </a:ext>
                  </a:extLst>
                </a:gridCol>
                <a:gridCol w="1651905">
                  <a:extLst>
                    <a:ext uri="{9D8B030D-6E8A-4147-A177-3AD203B41FA5}">
                      <a16:colId xmlns:a16="http://schemas.microsoft.com/office/drawing/2014/main" xmlns="" val="20003"/>
                    </a:ext>
                  </a:extLst>
                </a:gridCol>
                <a:gridCol w="1651905">
                  <a:extLst>
                    <a:ext uri="{9D8B030D-6E8A-4147-A177-3AD203B41FA5}">
                      <a16:colId xmlns:a16="http://schemas.microsoft.com/office/drawing/2014/main" xmlns="" val="20004"/>
                    </a:ext>
                  </a:extLst>
                </a:gridCol>
                <a:gridCol w="1012982">
                  <a:extLst>
                    <a:ext uri="{9D8B030D-6E8A-4147-A177-3AD203B41FA5}">
                      <a16:colId xmlns:a16="http://schemas.microsoft.com/office/drawing/2014/main" xmlns="" val="20005"/>
                    </a:ext>
                  </a:extLst>
                </a:gridCol>
                <a:gridCol w="1244655">
                  <a:extLst>
                    <a:ext uri="{9D8B030D-6E8A-4147-A177-3AD203B41FA5}">
                      <a16:colId xmlns:a16="http://schemas.microsoft.com/office/drawing/2014/main" xmlns="" val="20006"/>
                    </a:ext>
                  </a:extLst>
                </a:gridCol>
                <a:gridCol w="933919">
                  <a:extLst>
                    <a:ext uri="{9D8B030D-6E8A-4147-A177-3AD203B41FA5}">
                      <a16:colId xmlns:a16="http://schemas.microsoft.com/office/drawing/2014/main" xmlns="" val="20007"/>
                    </a:ext>
                  </a:extLst>
                </a:gridCol>
                <a:gridCol w="1001908">
                  <a:extLst>
                    <a:ext uri="{9D8B030D-6E8A-4147-A177-3AD203B41FA5}">
                      <a16:colId xmlns:a16="http://schemas.microsoft.com/office/drawing/2014/main" xmlns="" val="20008"/>
                    </a:ext>
                  </a:extLst>
                </a:gridCol>
              </a:tblGrid>
              <a:tr h="792480">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開設語言</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語研習營名稱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語研習營辦理天數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英</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外</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語</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研習營班數</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gridSpan="2">
                  <a:txBody>
                    <a:bodyPr/>
                    <a:lstStyle/>
                    <a:p>
                      <a:pPr algn="ctr">
                        <a:spcAft>
                          <a:spcPts val="0"/>
                        </a:spcAft>
                      </a:pPr>
                      <a:r>
                        <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舉行起迄日期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a:t>
                      </a:r>
                      <a:r>
                        <a:rPr lang="zh-TW" sz="1800" kern="100" dirty="0" smtClean="0">
                          <a:solidFill>
                            <a:schemeClr val="tx1"/>
                          </a:solidFill>
                          <a:effectLst/>
                          <a:latin typeface="微軟正黑體" panose="020B0604030504040204" pitchFamily="34" charset="-120"/>
                          <a:ea typeface="微軟正黑體" panose="020B0604030504040204" pitchFamily="34" charset="-120"/>
                        </a:rPr>
                        <a:t>研習營</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參與</a:t>
                      </a:r>
                      <a:r>
                        <a:rPr lang="zh-TW" sz="1800" kern="10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extLst>
                  <a:ext uri="{0D108BD9-81ED-4DB2-BD59-A6C34878D82A}">
                    <a16:rowId xmlns:a16="http://schemas.microsoft.com/office/drawing/2014/main" xmlns="" val="10000"/>
                  </a:ext>
                </a:extLst>
              </a:tr>
              <a:tr h="4775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solidFill>
                            <a:schemeClr val="tx1"/>
                          </a:solidFill>
                          <a:effectLst/>
                          <a:latin typeface="微軟正黑體" panose="020B0604030504040204" pitchFamily="34" charset="-120"/>
                          <a:ea typeface="微軟正黑體" panose="020B0604030504040204" pitchFamily="34" charset="-120"/>
                          <a:cs typeface="+mn-cs"/>
                        </a:rPr>
                        <a:t>開始日期</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172085"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結束日期</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bl>
          </a:graphicData>
        </a:graphic>
      </p:graphicFrame>
      <p:sp>
        <p:nvSpPr>
          <p:cNvPr id="16"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15-14</a:t>
            </a:r>
            <a:r>
              <a:rPr lang="zh-TW" altLang="en-US" sz="3000" dirty="0" smtClean="0">
                <a:solidFill>
                  <a:schemeClr val="tx1"/>
                </a:solidFill>
                <a:latin typeface="微軟正黑體" panose="020B0604030504040204" pitchFamily="34" charset="-120"/>
                <a:ea typeface="微軟正黑體" panose="020B0604030504040204" pitchFamily="34" charset="-120"/>
              </a:rPr>
              <a:t>英</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外</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語研習營開設數暨參與人數資料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9364194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170</a:t>
            </a:fld>
            <a:endParaRPr lang="en-US" dirty="0"/>
          </a:p>
        </p:txBody>
      </p:sp>
      <p:sp>
        <p:nvSpPr>
          <p:cNvPr id="15" name="矩形 15"/>
          <p:cNvSpPr>
            <a:spLocks noChangeArrowheads="1"/>
          </p:cNvSpPr>
          <p:nvPr/>
        </p:nvSpPr>
        <p:spPr bwMode="auto">
          <a:xfrm>
            <a:off x="941406" y="3055919"/>
            <a:ext cx="10926743"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英</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外</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語研習營參與人數</a:t>
            </a:r>
          </a:p>
          <a:p>
            <a:pPr marL="57150" indent="-342900">
              <a:lnSpc>
                <a:spcPct val="150000"/>
              </a:lnSpc>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請分別填</a:t>
            </a:r>
            <a:r>
              <a:rPr lang="zh-TW" altLang="en-US" sz="2400" dirty="0" smtClean="0">
                <a:latin typeface="微軟正黑體" panose="020B0604030504040204" pitchFamily="34" charset="-120"/>
                <a:ea typeface="微軟正黑體" panose="020B0604030504040204" pitchFamily="34" charset="-120"/>
              </a:rPr>
              <a:t>列</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男</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女</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參與</a:t>
            </a:r>
            <a:r>
              <a:rPr lang="zh-TW" altLang="en-US" sz="2400" dirty="0">
                <a:latin typeface="微軟正黑體" panose="020B0604030504040204" pitchFamily="34" charset="-120"/>
                <a:ea typeface="微軟正黑體" panose="020B0604030504040204" pitchFamily="34" charset="-120"/>
              </a:rPr>
              <a:t>該英</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外</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語研習營之參與人數。 </a:t>
            </a:r>
            <a:endParaRPr lang="en-US" altLang="zh-TW" sz="2400" dirty="0">
              <a:latin typeface="微軟正黑體" panose="020B0604030504040204" pitchFamily="34" charset="-120"/>
              <a:ea typeface="微軟正黑體" panose="020B0604030504040204" pitchFamily="34" charset="-120"/>
            </a:endParaRPr>
          </a:p>
          <a:p>
            <a:pPr>
              <a:lnSpc>
                <a:spcPct val="150000"/>
              </a:lnSpc>
              <a:buNone/>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2571054732"/>
              </p:ext>
            </p:extLst>
          </p:nvPr>
        </p:nvGraphicFramePr>
        <p:xfrm>
          <a:off x="490800" y="1244600"/>
          <a:ext cx="11210399" cy="1270000"/>
        </p:xfrm>
        <a:graphic>
          <a:graphicData uri="http://schemas.openxmlformats.org/drawingml/2006/table">
            <a:tbl>
              <a:tblPr firstRow="1" firstCol="1" lastRow="1" lastCol="1" bandRow="1" bandCol="1">
                <a:tableStyleId>{5940675A-B579-460E-94D1-54222C63F5DA}</a:tableStyleId>
              </a:tblPr>
              <a:tblGrid>
                <a:gridCol w="928967">
                  <a:extLst>
                    <a:ext uri="{9D8B030D-6E8A-4147-A177-3AD203B41FA5}">
                      <a16:colId xmlns:a16="http://schemas.microsoft.com/office/drawing/2014/main" xmlns="" val="20000"/>
                    </a:ext>
                  </a:extLst>
                </a:gridCol>
                <a:gridCol w="1132253">
                  <a:extLst>
                    <a:ext uri="{9D8B030D-6E8A-4147-A177-3AD203B41FA5}">
                      <a16:colId xmlns:a16="http://schemas.microsoft.com/office/drawing/2014/main" xmlns="" val="20001"/>
                    </a:ext>
                  </a:extLst>
                </a:gridCol>
                <a:gridCol w="1651905">
                  <a:extLst>
                    <a:ext uri="{9D8B030D-6E8A-4147-A177-3AD203B41FA5}">
                      <a16:colId xmlns:a16="http://schemas.microsoft.com/office/drawing/2014/main" xmlns="" val="20002"/>
                    </a:ext>
                  </a:extLst>
                </a:gridCol>
                <a:gridCol w="1651905">
                  <a:extLst>
                    <a:ext uri="{9D8B030D-6E8A-4147-A177-3AD203B41FA5}">
                      <a16:colId xmlns:a16="http://schemas.microsoft.com/office/drawing/2014/main" xmlns="" val="20003"/>
                    </a:ext>
                  </a:extLst>
                </a:gridCol>
                <a:gridCol w="1651905">
                  <a:extLst>
                    <a:ext uri="{9D8B030D-6E8A-4147-A177-3AD203B41FA5}">
                      <a16:colId xmlns:a16="http://schemas.microsoft.com/office/drawing/2014/main" xmlns="" val="20004"/>
                    </a:ext>
                  </a:extLst>
                </a:gridCol>
                <a:gridCol w="1012982">
                  <a:extLst>
                    <a:ext uri="{9D8B030D-6E8A-4147-A177-3AD203B41FA5}">
                      <a16:colId xmlns:a16="http://schemas.microsoft.com/office/drawing/2014/main" xmlns="" val="20005"/>
                    </a:ext>
                  </a:extLst>
                </a:gridCol>
                <a:gridCol w="1244655">
                  <a:extLst>
                    <a:ext uri="{9D8B030D-6E8A-4147-A177-3AD203B41FA5}">
                      <a16:colId xmlns:a16="http://schemas.microsoft.com/office/drawing/2014/main" xmlns="" val="20006"/>
                    </a:ext>
                  </a:extLst>
                </a:gridCol>
                <a:gridCol w="933919">
                  <a:extLst>
                    <a:ext uri="{9D8B030D-6E8A-4147-A177-3AD203B41FA5}">
                      <a16:colId xmlns:a16="http://schemas.microsoft.com/office/drawing/2014/main" xmlns="" val="20007"/>
                    </a:ext>
                  </a:extLst>
                </a:gridCol>
                <a:gridCol w="1001908">
                  <a:extLst>
                    <a:ext uri="{9D8B030D-6E8A-4147-A177-3AD203B41FA5}">
                      <a16:colId xmlns:a16="http://schemas.microsoft.com/office/drawing/2014/main" xmlns="" val="20008"/>
                    </a:ext>
                  </a:extLst>
                </a:gridCol>
              </a:tblGrid>
              <a:tr h="792480">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學年度</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開設語言</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語研習營名稱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語研習營辦理天數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a:spcAft>
                          <a:spcPts val="0"/>
                        </a:spcAft>
                      </a:pP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英</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外</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rPr>
                        <a:t>語</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研習營班數</a:t>
                      </a:r>
                      <a:endParaRPr lang="zh-TW" alt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gridSpan="2">
                  <a:txBody>
                    <a:bodyPr/>
                    <a:lstStyle/>
                    <a:p>
                      <a:pPr algn="ctr">
                        <a:spcAft>
                          <a:spcPts val="0"/>
                        </a:spcAft>
                      </a:pPr>
                      <a:r>
                        <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舉行起迄日期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外</a:t>
                      </a: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語</a:t>
                      </a:r>
                      <a:r>
                        <a:rPr lang="zh-TW" sz="1800" kern="100" dirty="0" smtClean="0">
                          <a:solidFill>
                            <a:schemeClr val="tx1"/>
                          </a:solidFill>
                          <a:effectLst/>
                          <a:latin typeface="微軟正黑體" panose="020B0604030504040204" pitchFamily="34" charset="-120"/>
                          <a:ea typeface="微軟正黑體" panose="020B0604030504040204" pitchFamily="34" charset="-120"/>
                        </a:rPr>
                        <a:t>研習營</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參與</a:t>
                      </a:r>
                      <a:r>
                        <a:rPr lang="zh-TW" sz="1800" kern="100" dirty="0">
                          <a:solidFill>
                            <a:schemeClr val="tx1"/>
                          </a:solidFill>
                          <a:effectLst/>
                          <a:latin typeface="微軟正黑體" panose="020B0604030504040204" pitchFamily="34" charset="-120"/>
                          <a:ea typeface="微軟正黑體" panose="020B0604030504040204" pitchFamily="34" charset="-120"/>
                        </a:rPr>
                        <a:t>人數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00"/>
                    </a:solidFill>
                  </a:tcPr>
                </a:tc>
                <a:tc hMerge="1">
                  <a:txBody>
                    <a:bodyPr/>
                    <a:lstStyle/>
                    <a:p>
                      <a:endParaRPr lang="zh-TW" altLang="en-US"/>
                    </a:p>
                  </a:txBody>
                  <a:tcPr/>
                </a:tc>
                <a:extLst>
                  <a:ext uri="{0D108BD9-81ED-4DB2-BD59-A6C34878D82A}">
                    <a16:rowId xmlns:a16="http://schemas.microsoft.com/office/drawing/2014/main" xmlns="" val="10000"/>
                  </a:ext>
                </a:extLst>
              </a:tr>
              <a:tr h="4775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a:solidFill>
                            <a:schemeClr val="tx1"/>
                          </a:solidFill>
                          <a:effectLst/>
                          <a:latin typeface="微軟正黑體" panose="020B0604030504040204" pitchFamily="34" charset="-120"/>
                          <a:ea typeface="微軟正黑體" panose="020B0604030504040204" pitchFamily="34" charset="-120"/>
                          <a:cs typeface="+mn-cs"/>
                        </a:rPr>
                        <a:t>開始日期</a:t>
                      </a: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72085"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結束日期</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bl>
          </a:graphicData>
        </a:graphic>
      </p:graphicFrame>
      <p:sp>
        <p:nvSpPr>
          <p:cNvPr id="16" name="標題 1"/>
          <p:cNvSpPr txBox="1">
            <a:spLocks/>
          </p:cNvSpPr>
          <p:nvPr/>
        </p:nvSpPr>
        <p:spPr>
          <a:xfrm>
            <a:off x="4126187" y="400049"/>
            <a:ext cx="7932463" cy="1304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15-14</a:t>
            </a:r>
            <a:r>
              <a:rPr lang="zh-TW" altLang="en-US" sz="3000" dirty="0" smtClean="0">
                <a:solidFill>
                  <a:schemeClr val="tx1"/>
                </a:solidFill>
                <a:latin typeface="微軟正黑體" panose="020B0604030504040204" pitchFamily="34" charset="-120"/>
                <a:ea typeface="微軟正黑體" panose="020B0604030504040204" pitchFamily="34" charset="-120"/>
              </a:rPr>
              <a:t>英</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外</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chemeClr val="tx1"/>
                </a:solidFill>
                <a:latin typeface="微軟正黑體" panose="020B0604030504040204" pitchFamily="34" charset="-120"/>
                <a:ea typeface="微軟正黑體" panose="020B0604030504040204" pitchFamily="34" charset="-120"/>
              </a:rPr>
              <a:t>語研習營開設數暨參與人數資料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187687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anose="020B0604030504040204" pitchFamily="34" charset="-120"/>
              </a:rPr>
              <a:t>伍</a:t>
            </a:r>
            <a:r>
              <a:rPr lang="zh-TW" altLang="en-US" b="1" dirty="0" smtClean="0">
                <a:latin typeface="微軟正黑體" panose="020B0604030504040204" pitchFamily="34" charset="-120"/>
              </a:rPr>
              <a:t>、</a:t>
            </a:r>
            <a:r>
              <a:rPr lang="zh-TW" altLang="en-US" b="1" dirty="0">
                <a:latin typeface="微軟正黑體" panose="020B0604030504040204" pitchFamily="34" charset="-120"/>
              </a:rPr>
              <a:t>聯絡資訊</a:t>
            </a:r>
          </a:p>
        </p:txBody>
      </p:sp>
      <p:sp>
        <p:nvSpPr>
          <p:cNvPr id="3" name="投影片編號版面配置區 2"/>
          <p:cNvSpPr>
            <a:spLocks noGrp="1"/>
          </p:cNvSpPr>
          <p:nvPr>
            <p:ph type="sldNum" sz="quarter" idx="12"/>
          </p:nvPr>
        </p:nvSpPr>
        <p:spPr/>
        <p:txBody>
          <a:bodyPr/>
          <a:lstStyle/>
          <a:p>
            <a:fld id="{4FAB73BC-B049-4115-A692-8D63A059BFB8}" type="slidenum">
              <a:rPr lang="en-US" smtClean="0"/>
              <a:t>171</a:t>
            </a:fld>
            <a:endParaRPr lang="en-US" dirty="0"/>
          </a:p>
        </p:txBody>
      </p:sp>
    </p:spTree>
    <p:extLst>
      <p:ext uri="{BB962C8B-B14F-4D97-AF65-F5344CB8AC3E}">
        <p14:creationId xmlns:p14="http://schemas.microsoft.com/office/powerpoint/2010/main" val="227796657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44"/>
          <p:cNvSpPr txBox="1">
            <a:spLocks/>
          </p:cNvSpPr>
          <p:nvPr/>
        </p:nvSpPr>
        <p:spPr bwMode="auto">
          <a:xfrm>
            <a:off x="2416243" y="1443323"/>
            <a:ext cx="7359514" cy="1581150"/>
          </a:xfrm>
          <a:prstGeom prst="rect">
            <a:avLst/>
          </a:prstGeom>
          <a:noFill/>
          <a:ln w="9525">
            <a:noFill/>
            <a:miter lim="800000"/>
            <a:headEnd/>
            <a:tailEnd/>
          </a:ln>
        </p:spPr>
        <p:txBody>
          <a:bodyPr anchor="ctr"/>
          <a:lstStyle/>
          <a:p>
            <a:pPr eaLnBrk="0" hangingPunct="0">
              <a:defRPr/>
            </a:pPr>
            <a:r>
              <a:rPr lang="en-US" altLang="zh-TW" sz="9600" b="1" kern="0" dirty="0">
                <a:latin typeface="微軟正黑體" panose="020B0604030504040204" pitchFamily="34" charset="-120"/>
                <a:ea typeface="微軟正黑體" panose="020B0604030504040204" pitchFamily="34" charset="-120"/>
                <a:cs typeface="+mj-cs"/>
              </a:rPr>
              <a:t>05-5342601</a:t>
            </a:r>
            <a:endParaRPr lang="en-US" altLang="ko-KR" sz="9600" b="1" kern="0" dirty="0">
              <a:latin typeface="微軟正黑體" panose="020B0604030504040204" pitchFamily="34" charset="-120"/>
              <a:ea typeface="微軟正黑體" panose="020B0604030504040204" pitchFamily="34" charset="-120"/>
              <a:cs typeface="+mj-cs"/>
            </a:endParaRPr>
          </a:p>
        </p:txBody>
      </p:sp>
      <p:sp>
        <p:nvSpPr>
          <p:cNvPr id="6" name="Rectangle 3"/>
          <p:cNvSpPr txBox="1">
            <a:spLocks noChangeArrowheads="1"/>
          </p:cNvSpPr>
          <p:nvPr/>
        </p:nvSpPr>
        <p:spPr bwMode="auto">
          <a:xfrm>
            <a:off x="3381375" y="4040188"/>
            <a:ext cx="609600" cy="706437"/>
          </a:xfrm>
          <a:prstGeom prst="rect">
            <a:avLst/>
          </a:prstGeom>
          <a:noFill/>
          <a:ln w="9525">
            <a:noFill/>
            <a:miter lim="800000"/>
            <a:headEnd/>
            <a:tailEnd/>
          </a:ln>
        </p:spPr>
        <p:txBody>
          <a:bodyPr anchor="ctr"/>
          <a:lstStyle/>
          <a:p>
            <a:pPr eaLnBrk="0" hangingPunct="0">
              <a:lnSpc>
                <a:spcPts val="2800"/>
              </a:lnSpc>
              <a:defRPr/>
            </a:pPr>
            <a:endParaRPr lang="en-US" altLang="ko-KR" sz="2800" b="1" kern="0" dirty="0">
              <a:latin typeface="微軟正黑體" panose="020B0604030504040204" pitchFamily="34" charset="-120"/>
              <a:ea typeface="微軟正黑體" panose="020B0604030504040204" pitchFamily="34" charset="-120"/>
              <a:cs typeface="+mj-cs"/>
            </a:endParaRPr>
          </a:p>
        </p:txBody>
      </p:sp>
      <p:sp>
        <p:nvSpPr>
          <p:cNvPr id="7" name="Rectangle 3"/>
          <p:cNvSpPr txBox="1">
            <a:spLocks noChangeArrowheads="1"/>
          </p:cNvSpPr>
          <p:nvPr/>
        </p:nvSpPr>
        <p:spPr bwMode="auto">
          <a:xfrm>
            <a:off x="6191250" y="4040188"/>
            <a:ext cx="609600" cy="706437"/>
          </a:xfrm>
          <a:prstGeom prst="rect">
            <a:avLst/>
          </a:prstGeom>
          <a:noFill/>
          <a:ln w="9525">
            <a:noFill/>
            <a:miter lim="800000"/>
            <a:headEnd/>
            <a:tailEnd/>
          </a:ln>
        </p:spPr>
        <p:txBody>
          <a:bodyPr anchor="ctr"/>
          <a:lstStyle/>
          <a:p>
            <a:pPr eaLnBrk="0" hangingPunct="0">
              <a:lnSpc>
                <a:spcPts val="2800"/>
              </a:lnSpc>
              <a:defRPr/>
            </a:pPr>
            <a:endParaRPr lang="en-US" altLang="ko-KR" sz="2800" b="1" kern="0" dirty="0">
              <a:latin typeface="微軟正黑體" panose="020B0604030504040204" pitchFamily="34" charset="-120"/>
              <a:ea typeface="微軟正黑體" panose="020B0604030504040204" pitchFamily="34" charset="-120"/>
              <a:cs typeface="+mj-cs"/>
            </a:endParaRPr>
          </a:p>
        </p:txBody>
      </p:sp>
      <p:sp>
        <p:nvSpPr>
          <p:cNvPr id="10" name="矩形 16"/>
          <p:cNvSpPr>
            <a:spLocks noChangeArrowheads="1"/>
          </p:cNvSpPr>
          <p:nvPr/>
        </p:nvSpPr>
        <p:spPr bwMode="auto">
          <a:xfrm>
            <a:off x="1498600" y="5196906"/>
            <a:ext cx="10055225"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anose="020B0602020104020603"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anose="020B0602020104020603"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anose="020B0602020104020603"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anose="020B0602020104020603"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anose="020B0602020104020603"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9pPr>
          </a:lstStyle>
          <a:p>
            <a:pPr eaLnBrk="1" hangingPunct="1">
              <a:lnSpc>
                <a:spcPts val="6500"/>
              </a:lnSpc>
              <a:spcBef>
                <a:spcPct val="0"/>
              </a:spcBef>
              <a:buFontTx/>
              <a:buNone/>
            </a:pPr>
            <a:r>
              <a:rPr kumimoji="0" lang="zh-TW" altLang="en-US" b="1" dirty="0">
                <a:latin typeface="微軟正黑體" panose="020B0604030504040204" pitchFamily="34" charset="-120"/>
                <a:ea typeface="微軟正黑體" panose="020B0604030504040204" pitchFamily="34" charset="-120"/>
              </a:rPr>
              <a:t>煩請確實依分機功能來電洽詢，可節省等待時間</a:t>
            </a:r>
            <a:r>
              <a:rPr kumimoji="0" lang="en-US" altLang="zh-TW" b="1" dirty="0">
                <a:latin typeface="微軟正黑體" panose="020B0604030504040204" pitchFamily="34" charset="-120"/>
                <a:ea typeface="微軟正黑體" panose="020B0604030504040204" pitchFamily="34" charset="-120"/>
              </a:rPr>
              <a:t> </a:t>
            </a:r>
            <a:endParaRPr kumimoji="0" lang="zh-TW" altLang="en-US" b="1" dirty="0">
              <a:latin typeface="微軟正黑體" panose="020B0604030504040204" pitchFamily="34" charset="-120"/>
              <a:ea typeface="微軟正黑體" panose="020B0604030504040204" pitchFamily="34" charset="-120"/>
            </a:endParaRPr>
          </a:p>
        </p:txBody>
      </p:sp>
      <p:sp>
        <p:nvSpPr>
          <p:cNvPr id="17" name="投影片編號版面配置區 16"/>
          <p:cNvSpPr>
            <a:spLocks noGrp="1"/>
          </p:cNvSpPr>
          <p:nvPr>
            <p:ph type="sldNum" sz="quarter" idx="12"/>
          </p:nvPr>
        </p:nvSpPr>
        <p:spPr/>
        <p:txBody>
          <a:bodyPr/>
          <a:lstStyle/>
          <a:p>
            <a:fld id="{4FAB73BC-B049-4115-A692-8D63A059BFB8}" type="slidenum">
              <a:rPr lang="en-US" smtClean="0"/>
              <a:t>172</a:t>
            </a:fld>
            <a:endParaRPr lang="en-US" dirty="0"/>
          </a:p>
        </p:txBody>
      </p:sp>
      <p:sp>
        <p:nvSpPr>
          <p:cNvPr id="19" name="Rectangle 3"/>
          <p:cNvSpPr txBox="1">
            <a:spLocks noChangeArrowheads="1"/>
          </p:cNvSpPr>
          <p:nvPr/>
        </p:nvSpPr>
        <p:spPr bwMode="auto">
          <a:xfrm>
            <a:off x="238125" y="277813"/>
            <a:ext cx="8909050" cy="706437"/>
          </a:xfrm>
          <a:prstGeom prst="rect">
            <a:avLst/>
          </a:prstGeom>
          <a:noFill/>
          <a:ln w="9525">
            <a:noFill/>
            <a:miter lim="800000"/>
            <a:headEnd/>
            <a:tailEnd/>
          </a:ln>
        </p:spPr>
        <p:txBody>
          <a:bodyPr anchor="ctr"/>
          <a:lstStyle/>
          <a:p>
            <a:pPr eaLnBrk="0" hangingPunct="0">
              <a:defRPr/>
            </a:pPr>
            <a:r>
              <a:rPr lang="en-US" altLang="zh-TW" sz="4400" b="1" kern="0" dirty="0">
                <a:latin typeface="微軟正黑體" panose="020B0604030504040204" pitchFamily="34" charset="-120"/>
                <a:ea typeface="微軟正黑體" panose="020B0604030504040204" pitchFamily="34" charset="-120"/>
              </a:rPr>
              <a:t>1</a:t>
            </a:r>
            <a:r>
              <a:rPr lang="en-US" altLang="zh-TW" sz="4400" b="1" kern="0" dirty="0" smtClean="0">
                <a:latin typeface="微軟正黑體" panose="020B0604030504040204" pitchFamily="34" charset="-120"/>
                <a:ea typeface="微軟正黑體" panose="020B0604030504040204" pitchFamily="34" charset="-120"/>
              </a:rPr>
              <a:t>.</a:t>
            </a:r>
            <a:r>
              <a:rPr lang="zh-TW" altLang="en-US" sz="4400" b="1" kern="0" dirty="0" smtClean="0">
                <a:latin typeface="微軟正黑體" panose="020B0604030504040204" pitchFamily="34" charset="-120"/>
                <a:ea typeface="微軟正黑體" panose="020B0604030504040204" pitchFamily="34" charset="-120"/>
              </a:rPr>
              <a:t>表冊</a:t>
            </a:r>
            <a:r>
              <a:rPr lang="zh-TW" altLang="en-US" sz="4400" b="1" kern="0" dirty="0">
                <a:latin typeface="微軟正黑體" panose="020B0604030504040204" pitchFamily="34" charset="-120"/>
                <a:ea typeface="微軟正黑體" panose="020B0604030504040204" pitchFamily="34" charset="-120"/>
              </a:rPr>
              <a:t>資訊</a:t>
            </a:r>
            <a:r>
              <a:rPr lang="en-US" altLang="zh-TW" sz="4400" b="1" kern="0" dirty="0" smtClean="0">
                <a:latin typeface="微軟正黑體" panose="020B0604030504040204" pitchFamily="34" charset="-120"/>
                <a:ea typeface="微軟正黑體" panose="020B0604030504040204" pitchFamily="34" charset="-120"/>
              </a:rPr>
              <a:t>-</a:t>
            </a:r>
            <a:r>
              <a:rPr lang="zh-TW" altLang="en-US" sz="4400" b="1" kern="0" dirty="0" smtClean="0">
                <a:latin typeface="微軟正黑體" panose="020B0604030504040204" pitchFamily="34" charset="-120"/>
                <a:ea typeface="微軟正黑體" panose="020B0604030504040204" pitchFamily="34" charset="-120"/>
              </a:rPr>
              <a:t>電話號碼</a:t>
            </a:r>
            <a:endParaRPr lang="en-US" altLang="ko-KR" sz="4400" b="1" kern="0" dirty="0">
              <a:latin typeface="微軟正黑體" panose="020B0604030504040204" pitchFamily="34" charset="-120"/>
              <a:ea typeface="微軟正黑體" panose="020B0604030504040204" pitchFamily="34" charset="-120"/>
            </a:endParaRPr>
          </a:p>
        </p:txBody>
      </p:sp>
      <p:graphicFrame>
        <p:nvGraphicFramePr>
          <p:cNvPr id="20" name="資料庫圖表 19"/>
          <p:cNvGraphicFramePr/>
          <p:nvPr>
            <p:extLst>
              <p:ext uri="{D42A27DB-BD31-4B8C-83A1-F6EECF244321}">
                <p14:modId xmlns:p14="http://schemas.microsoft.com/office/powerpoint/2010/main" val="942712695"/>
              </p:ext>
            </p:extLst>
          </p:nvPr>
        </p:nvGraphicFramePr>
        <p:xfrm>
          <a:off x="2243138" y="2242249"/>
          <a:ext cx="6784748" cy="3595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93255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6"/>
          <p:cNvSpPr>
            <a:spLocks noChangeArrowheads="1"/>
          </p:cNvSpPr>
          <p:nvPr/>
        </p:nvSpPr>
        <p:spPr bwMode="auto">
          <a:xfrm>
            <a:off x="1550171" y="5558115"/>
            <a:ext cx="10067925"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anose="020B0602020104020603"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anose="020B0602020104020603"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anose="020B0602020104020603"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anose="020B0602020104020603"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anose="020B0602020104020603"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9pPr>
          </a:lstStyle>
          <a:p>
            <a:pPr eaLnBrk="1" hangingPunct="1">
              <a:lnSpc>
                <a:spcPts val="6500"/>
              </a:lnSpc>
              <a:spcBef>
                <a:spcPct val="0"/>
              </a:spcBef>
              <a:buFontTx/>
              <a:buNone/>
            </a:pPr>
            <a:r>
              <a:rPr kumimoji="0" lang="zh-TW" altLang="en-US" b="1" dirty="0">
                <a:latin typeface="微軟正黑體" panose="020B0604030504040204" pitchFamily="34" charset="-120"/>
                <a:ea typeface="微軟正黑體" panose="020B0604030504040204" pitchFamily="34" charset="-120"/>
              </a:rPr>
              <a:t>煩請確實依信箱功能分類</a:t>
            </a:r>
            <a:r>
              <a:rPr kumimoji="0" lang="en-US" altLang="zh-TW" b="1" dirty="0">
                <a:latin typeface="微軟正黑體" panose="020B0604030504040204" pitchFamily="34" charset="-120"/>
                <a:ea typeface="微軟正黑體" panose="020B0604030504040204" pitchFamily="34" charset="-120"/>
              </a:rPr>
              <a:t>Mail</a:t>
            </a:r>
            <a:r>
              <a:rPr kumimoji="0" lang="zh-TW" altLang="en-US" b="1" dirty="0">
                <a:latin typeface="微軟正黑體" panose="020B0604030504040204" pitchFamily="34" charset="-120"/>
                <a:ea typeface="微軟正黑體" panose="020B0604030504040204" pitchFamily="34" charset="-120"/>
              </a:rPr>
              <a:t>問題，可節省轉信時間</a:t>
            </a:r>
            <a:endParaRPr kumimoji="0" lang="en-US" altLang="zh-TW" b="1" dirty="0">
              <a:latin typeface="微軟正黑體" panose="020B0604030504040204" pitchFamily="34" charset="-120"/>
              <a:ea typeface="微軟正黑體" panose="020B0604030504040204" pitchFamily="34" charset="-120"/>
            </a:endParaRPr>
          </a:p>
          <a:p>
            <a:pPr eaLnBrk="1" hangingPunct="1">
              <a:lnSpc>
                <a:spcPts val="6500"/>
              </a:lnSpc>
              <a:spcBef>
                <a:spcPct val="0"/>
              </a:spcBef>
              <a:buFontTx/>
              <a:buNone/>
            </a:pPr>
            <a:r>
              <a:rPr kumimoji="0" lang="en-US" altLang="zh-TW" sz="1800" b="1" dirty="0">
                <a:latin typeface="微軟正黑體" panose="020B0604030504040204" pitchFamily="34" charset="-120"/>
                <a:ea typeface="微軟正黑體" panose="020B0604030504040204" pitchFamily="34" charset="-120"/>
              </a:rPr>
              <a:t> </a:t>
            </a:r>
            <a:endParaRPr kumimoji="0" lang="zh-TW" altLang="en-US" sz="1800" b="1" dirty="0">
              <a:latin typeface="微軟正黑體" panose="020B0604030504040204" pitchFamily="34" charset="-120"/>
              <a:ea typeface="微軟正黑體" panose="020B0604030504040204" pitchFamily="34" charset="-120"/>
            </a:endParaRPr>
          </a:p>
        </p:txBody>
      </p:sp>
      <p:sp>
        <p:nvSpPr>
          <p:cNvPr id="19" name="投影片編號版面配置區 18"/>
          <p:cNvSpPr>
            <a:spLocks noGrp="1"/>
          </p:cNvSpPr>
          <p:nvPr>
            <p:ph type="sldNum" sz="quarter" idx="12"/>
          </p:nvPr>
        </p:nvSpPr>
        <p:spPr/>
        <p:txBody>
          <a:bodyPr/>
          <a:lstStyle/>
          <a:p>
            <a:fld id="{4FAB73BC-B049-4115-A692-8D63A059BFB8}" type="slidenum">
              <a:rPr lang="en-US" smtClean="0"/>
              <a:t>173</a:t>
            </a:fld>
            <a:endParaRPr lang="en-US" dirty="0"/>
          </a:p>
        </p:txBody>
      </p:sp>
      <p:sp>
        <p:nvSpPr>
          <p:cNvPr id="21" name="Rectangle 3"/>
          <p:cNvSpPr txBox="1">
            <a:spLocks noChangeArrowheads="1"/>
          </p:cNvSpPr>
          <p:nvPr/>
        </p:nvSpPr>
        <p:spPr bwMode="auto">
          <a:xfrm>
            <a:off x="238125" y="277813"/>
            <a:ext cx="8909050" cy="706437"/>
          </a:xfrm>
          <a:prstGeom prst="rect">
            <a:avLst/>
          </a:prstGeom>
          <a:noFill/>
          <a:ln w="9525">
            <a:noFill/>
            <a:miter lim="800000"/>
            <a:headEnd/>
            <a:tailEnd/>
          </a:ln>
        </p:spPr>
        <p:txBody>
          <a:bodyPr anchor="ctr"/>
          <a:lstStyle/>
          <a:p>
            <a:pPr eaLnBrk="0" hangingPunct="0">
              <a:defRPr/>
            </a:pPr>
            <a:r>
              <a:rPr lang="en-US" altLang="zh-TW" sz="4400" b="1" kern="0" dirty="0">
                <a:latin typeface="微軟正黑體" panose="020B0604030504040204" pitchFamily="34" charset="-120"/>
                <a:ea typeface="微軟正黑體" panose="020B0604030504040204" pitchFamily="34" charset="-120"/>
              </a:rPr>
              <a:t>2</a:t>
            </a:r>
            <a:r>
              <a:rPr lang="en-US" altLang="zh-TW" sz="4400" b="1" kern="0" dirty="0" smtClean="0">
                <a:latin typeface="微軟正黑體" panose="020B0604030504040204" pitchFamily="34" charset="-120"/>
                <a:ea typeface="微軟正黑體" panose="020B0604030504040204" pitchFamily="34" charset="-120"/>
              </a:rPr>
              <a:t>.</a:t>
            </a:r>
            <a:r>
              <a:rPr lang="zh-TW" altLang="en-US" sz="4400" b="1" kern="0" dirty="0" smtClean="0">
                <a:latin typeface="微軟正黑體" panose="020B0604030504040204" pitchFamily="34" charset="-120"/>
                <a:ea typeface="微軟正黑體" panose="020B0604030504040204" pitchFamily="34" charset="-120"/>
              </a:rPr>
              <a:t>表冊</a:t>
            </a:r>
            <a:r>
              <a:rPr lang="zh-TW" altLang="en-US" sz="4400" b="1" kern="0" dirty="0">
                <a:latin typeface="微軟正黑體" panose="020B0604030504040204" pitchFamily="34" charset="-120"/>
                <a:ea typeface="微軟正黑體" panose="020B0604030504040204" pitchFamily="34" charset="-120"/>
              </a:rPr>
              <a:t>資訊</a:t>
            </a:r>
            <a:r>
              <a:rPr lang="en-US" altLang="zh-TW" sz="4400" b="1" kern="0" dirty="0" smtClean="0">
                <a:latin typeface="微軟正黑體" panose="020B0604030504040204" pitchFamily="34" charset="-120"/>
                <a:ea typeface="微軟正黑體" panose="020B0604030504040204" pitchFamily="34" charset="-120"/>
              </a:rPr>
              <a:t>-</a:t>
            </a:r>
            <a:r>
              <a:rPr lang="zh-TW" altLang="en-US" sz="4400" b="1" kern="0" dirty="0">
                <a:latin typeface="微軟正黑體" panose="020B0604030504040204" pitchFamily="34" charset="-120"/>
                <a:ea typeface="微軟正黑體" panose="020B0604030504040204" pitchFamily="34" charset="-120"/>
              </a:rPr>
              <a:t>信箱功能</a:t>
            </a:r>
            <a:endParaRPr lang="en-US" altLang="ko-KR" sz="4400" b="1" kern="0" dirty="0">
              <a:latin typeface="微軟正黑體" panose="020B0604030504040204" pitchFamily="34" charset="-120"/>
              <a:ea typeface="微軟正黑體" panose="020B0604030504040204" pitchFamily="34" charset="-120"/>
            </a:endParaRPr>
          </a:p>
        </p:txBody>
      </p:sp>
      <p:graphicFrame>
        <p:nvGraphicFramePr>
          <p:cNvPr id="12" name="資料庫圖表 11"/>
          <p:cNvGraphicFramePr/>
          <p:nvPr>
            <p:extLst>
              <p:ext uri="{D42A27DB-BD31-4B8C-83A1-F6EECF244321}">
                <p14:modId xmlns:p14="http://schemas.microsoft.com/office/powerpoint/2010/main" val="1394418203"/>
              </p:ext>
            </p:extLst>
          </p:nvPr>
        </p:nvGraphicFramePr>
        <p:xfrm>
          <a:off x="2146435" y="395296"/>
          <a:ext cx="7940675" cy="575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72783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38125" y="277813"/>
            <a:ext cx="8909050" cy="706437"/>
          </a:xfrm>
          <a:prstGeom prst="rect">
            <a:avLst/>
          </a:prstGeom>
          <a:noFill/>
          <a:ln w="9525">
            <a:noFill/>
            <a:miter lim="800000"/>
            <a:headEnd/>
            <a:tailEnd/>
          </a:ln>
        </p:spPr>
        <p:txBody>
          <a:bodyPr anchor="ctr"/>
          <a:lstStyle/>
          <a:p>
            <a:pPr eaLnBrk="0" hangingPunct="0">
              <a:defRPr/>
            </a:pPr>
            <a:r>
              <a:rPr lang="en-US" altLang="zh-TW" sz="4400" b="1" kern="0" dirty="0" smtClean="0">
                <a:latin typeface="微軟正黑體" panose="020B0604030504040204" pitchFamily="34" charset="-120"/>
                <a:ea typeface="微軟正黑體" panose="020B0604030504040204" pitchFamily="34" charset="-120"/>
              </a:rPr>
              <a:t>3.</a:t>
            </a:r>
            <a:r>
              <a:rPr lang="zh-TW" altLang="en-US" sz="4400" b="1" kern="0" dirty="0" smtClean="0">
                <a:latin typeface="微軟正黑體" panose="020B0604030504040204" pitchFamily="34" charset="-120"/>
                <a:ea typeface="微軟正黑體" panose="020B0604030504040204" pitchFamily="34" charset="-120"/>
              </a:rPr>
              <a:t>表冊</a:t>
            </a:r>
            <a:r>
              <a:rPr lang="zh-TW" altLang="en-US" sz="4400" b="1" kern="0" dirty="0">
                <a:latin typeface="微軟正黑體" panose="020B0604030504040204" pitchFamily="34" charset="-120"/>
                <a:ea typeface="微軟正黑體" panose="020B0604030504040204" pitchFamily="34" charset="-120"/>
              </a:rPr>
              <a:t>資訊</a:t>
            </a:r>
            <a:r>
              <a:rPr lang="en-US" altLang="zh-TW" sz="4400" b="1" kern="0" dirty="0">
                <a:latin typeface="微軟正黑體" panose="020B0604030504040204" pitchFamily="34" charset="-120"/>
                <a:ea typeface="微軟正黑體" panose="020B0604030504040204" pitchFamily="34" charset="-120"/>
              </a:rPr>
              <a:t>- </a:t>
            </a:r>
            <a:r>
              <a:rPr lang="zh-TW" altLang="en-US" sz="4400" b="1" kern="0" dirty="0" smtClean="0">
                <a:latin typeface="微軟正黑體" panose="020B0604030504040204" pitchFamily="34" charset="-120"/>
                <a:ea typeface="微軟正黑體" panose="020B0604030504040204" pitchFamily="34" charset="-120"/>
                <a:cs typeface="+mj-cs"/>
              </a:rPr>
              <a:t>填表</a:t>
            </a:r>
            <a:r>
              <a:rPr lang="zh-TW" altLang="en-US" sz="4400" b="1" kern="0" dirty="0">
                <a:latin typeface="微軟正黑體" panose="020B0604030504040204" pitchFamily="34" charset="-120"/>
                <a:ea typeface="微軟正黑體" panose="020B0604030504040204" pitchFamily="34" charset="-120"/>
                <a:cs typeface="+mj-cs"/>
              </a:rPr>
              <a:t>手冊</a:t>
            </a:r>
            <a:endParaRPr lang="en-US" altLang="ko-KR" sz="4400" b="1" kern="0" dirty="0">
              <a:latin typeface="微軟正黑體" panose="020B0604030504040204" pitchFamily="34" charset="-120"/>
              <a:ea typeface="微軟正黑體" panose="020B0604030504040204" pitchFamily="34" charset="-120"/>
              <a:cs typeface="+mj-cs"/>
            </a:endParaRPr>
          </a:p>
        </p:txBody>
      </p:sp>
      <p:sp>
        <p:nvSpPr>
          <p:cNvPr id="9" name="Rectangle 1"/>
          <p:cNvSpPr>
            <a:spLocks noChangeArrowheads="1"/>
          </p:cNvSpPr>
          <p:nvPr/>
        </p:nvSpPr>
        <p:spPr bwMode="auto">
          <a:xfrm>
            <a:off x="1239043" y="4032393"/>
            <a:ext cx="9911442" cy="2062103"/>
          </a:xfrm>
          <a:prstGeom prst="rect">
            <a:avLst/>
          </a:prstGeom>
          <a:noFill/>
          <a:ln w="9525">
            <a:noFill/>
            <a:miter lim="800000"/>
            <a:headEnd/>
            <a:tailEnd/>
          </a:ln>
          <a:effectLst/>
        </p:spPr>
        <p:txBody>
          <a:bodyPr wrap="square" anchor="ctr">
            <a:spAutoFit/>
          </a:bodyPr>
          <a:lstStyle/>
          <a:p>
            <a:pPr marL="457200" indent="-457200" eaLnBrk="0" hangingPunct="0">
              <a:buFont typeface="Wingdings" panose="05000000000000000000" pitchFamily="2" charset="2"/>
              <a:buChar char="u"/>
              <a:defRPr/>
            </a:pPr>
            <a:r>
              <a:rPr lang="zh-TW" altLang="en-US" sz="3200" b="1" dirty="0" smtClean="0">
                <a:latin typeface="微軟正黑體" panose="020B0604030504040204" pitchFamily="34" charset="-120"/>
                <a:ea typeface="微軟正黑體" panose="020B0604030504040204" pitchFamily="34" charset="-120"/>
                <a:cs typeface="Times New Roman" pitchFamily="18" charset="0"/>
              </a:rPr>
              <a:t> </a:t>
            </a:r>
            <a:r>
              <a:rPr lang="en-US" altLang="zh-TW" sz="32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106</a:t>
            </a:r>
            <a:r>
              <a:rPr lang="zh-TW" altLang="en-US" sz="3200" b="1" dirty="0">
                <a:solidFill>
                  <a:srgbClr val="FF0000"/>
                </a:solidFill>
                <a:latin typeface="微軟正黑體" panose="020B0604030504040204" pitchFamily="34" charset="-120"/>
                <a:ea typeface="微軟正黑體" panose="020B0604030504040204" pitchFamily="34" charset="-120"/>
                <a:cs typeface="Times New Roman" pitchFamily="18" charset="0"/>
              </a:rPr>
              <a:t>年</a:t>
            </a:r>
            <a:r>
              <a:rPr lang="en-US" altLang="zh-TW" sz="3200" b="1" dirty="0">
                <a:solidFill>
                  <a:srgbClr val="FF0000"/>
                </a:solidFill>
                <a:latin typeface="微軟正黑體" panose="020B0604030504040204" pitchFamily="34" charset="-120"/>
                <a:ea typeface="微軟正黑體" panose="020B0604030504040204" pitchFamily="34" charset="-120"/>
                <a:cs typeface="Times New Roman" pitchFamily="18" charset="0"/>
              </a:rPr>
              <a:t>3</a:t>
            </a:r>
            <a:r>
              <a:rPr lang="zh-TW" altLang="en-US" sz="3200" b="1" dirty="0">
                <a:solidFill>
                  <a:srgbClr val="FF0000"/>
                </a:solidFill>
                <a:latin typeface="微軟正黑體" panose="020B0604030504040204" pitchFamily="34" charset="-120"/>
                <a:ea typeface="微軟正黑體" panose="020B0604030504040204" pitchFamily="34" charset="-120"/>
                <a:cs typeface="Times New Roman" pitchFamily="18" charset="0"/>
              </a:rPr>
              <a:t>月</a:t>
            </a:r>
            <a:r>
              <a:rPr lang="en-US" altLang="zh-TW" sz="3200" b="1" dirty="0">
                <a:solidFill>
                  <a:srgbClr val="FF0000"/>
                </a:solidFill>
                <a:latin typeface="微軟正黑體" panose="020B0604030504040204" pitchFamily="34" charset="-120"/>
                <a:ea typeface="微軟正黑體" panose="020B0604030504040204" pitchFamily="34" charset="-120"/>
                <a:cs typeface="Times New Roman" pitchFamily="18" charset="0"/>
              </a:rPr>
              <a:t>2</a:t>
            </a:r>
            <a:r>
              <a:rPr lang="zh-TW" altLang="en-US" sz="3200" b="1" dirty="0">
                <a:solidFill>
                  <a:srgbClr val="FF0000"/>
                </a:solidFill>
                <a:latin typeface="微軟正黑體" panose="020B0604030504040204" pitchFamily="34" charset="-120"/>
                <a:ea typeface="微軟正黑體" panose="020B0604030504040204" pitchFamily="34" charset="-120"/>
                <a:cs typeface="Times New Roman" pitchFamily="18" charset="0"/>
              </a:rPr>
              <a:t>日</a:t>
            </a:r>
            <a:r>
              <a:rPr lang="zh-TW" altLang="en-US" sz="3200" b="1" dirty="0">
                <a:latin typeface="微軟正黑體" panose="020B0604030504040204" pitchFamily="34" charset="-120"/>
                <a:ea typeface="微軟正黑體" panose="020B0604030504040204" pitchFamily="34" charset="-120"/>
                <a:cs typeface="Times New Roman" pitchFamily="18" charset="0"/>
              </a:rPr>
              <a:t>可</a:t>
            </a:r>
            <a:r>
              <a:rPr lang="zh-TW" altLang="en-US" sz="3200" b="1" dirty="0" smtClean="0">
                <a:latin typeface="微軟正黑體" panose="020B0604030504040204" pitchFamily="34" charset="-120"/>
                <a:ea typeface="微軟正黑體" panose="020B0604030504040204" pitchFamily="34" charset="-120"/>
                <a:cs typeface="Times New Roman" pitchFamily="18" charset="0"/>
              </a:rPr>
              <a:t>至網站下載：                                                                                     </a:t>
            </a:r>
            <a:endParaRPr lang="zh-TW" altLang="en-US" sz="3200" b="1" dirty="0">
              <a:latin typeface="微軟正黑體" panose="020B0604030504040204" pitchFamily="34" charset="-120"/>
              <a:ea typeface="微軟正黑體" panose="020B0604030504040204" pitchFamily="34" charset="-120"/>
              <a:cs typeface="Times New Roman" pitchFamily="18" charset="0"/>
            </a:endParaRPr>
          </a:p>
          <a:p>
            <a:pPr lvl="1" eaLnBrk="0" hangingPunct="0">
              <a:defRPr/>
            </a:pPr>
            <a:r>
              <a:rPr lang="en-US" altLang="zh-TW" sz="3200" b="1" dirty="0" smtClean="0">
                <a:latin typeface="微軟正黑體" panose="020B0604030504040204" pitchFamily="34" charset="-120"/>
                <a:ea typeface="微軟正黑體" panose="020B0604030504040204" pitchFamily="34" charset="-120"/>
                <a:cs typeface="Times New Roman" pitchFamily="18" charset="0"/>
              </a:rPr>
              <a:t>1</a:t>
            </a:r>
            <a:r>
              <a:rPr lang="en-US" altLang="zh-TW" sz="3200" b="1" dirty="0">
                <a:latin typeface="微軟正黑體" panose="020B0604030504040204" pitchFamily="34" charset="-120"/>
                <a:ea typeface="微軟正黑體" panose="020B0604030504040204" pitchFamily="34" charset="-120"/>
                <a:cs typeface="Times New Roman" pitchFamily="18" charset="0"/>
              </a:rPr>
              <a:t>.</a:t>
            </a:r>
            <a:r>
              <a:rPr lang="zh-TW" altLang="en-US" sz="3200" b="1" dirty="0">
                <a:latin typeface="微軟正黑體" panose="020B0604030504040204" pitchFamily="34" charset="-120"/>
                <a:ea typeface="微軟正黑體" panose="020B0604030504040204" pitchFamily="34" charset="-120"/>
                <a:cs typeface="Times New Roman" pitchFamily="18" charset="0"/>
              </a:rPr>
              <a:t>說明會問答集</a:t>
            </a:r>
          </a:p>
          <a:p>
            <a:pPr lvl="1" eaLnBrk="0" hangingPunct="0">
              <a:defRPr/>
            </a:pPr>
            <a:r>
              <a:rPr lang="en-US" altLang="zh-TW" sz="3200" b="1" dirty="0" smtClean="0">
                <a:latin typeface="微軟正黑體" panose="020B0604030504040204" pitchFamily="34" charset="-120"/>
                <a:ea typeface="微軟正黑體" panose="020B0604030504040204" pitchFamily="34" charset="-120"/>
                <a:cs typeface="Times New Roman" pitchFamily="18" charset="0"/>
              </a:rPr>
              <a:t>2</a:t>
            </a:r>
            <a:r>
              <a:rPr lang="en-US" altLang="zh-TW" sz="3200" b="1" dirty="0">
                <a:latin typeface="微軟正黑體" panose="020B0604030504040204" pitchFamily="34" charset="-120"/>
                <a:ea typeface="微軟正黑體" panose="020B0604030504040204" pitchFamily="34" charset="-120"/>
                <a:cs typeface="Times New Roman" pitchFamily="18" charset="0"/>
              </a:rPr>
              <a:t>.</a:t>
            </a:r>
            <a:r>
              <a:rPr lang="zh-TW" altLang="en-US" sz="3200" b="1" dirty="0">
                <a:latin typeface="微軟正黑體" panose="020B0604030504040204" pitchFamily="34" charset="-120"/>
                <a:ea typeface="微軟正黑體" panose="020B0604030504040204" pitchFamily="34" charset="-120"/>
                <a:cs typeface="Times New Roman" pitchFamily="18" charset="0"/>
              </a:rPr>
              <a:t>表冊勘誤版</a:t>
            </a:r>
          </a:p>
          <a:p>
            <a:pPr lvl="1" eaLnBrk="0" hangingPunct="0">
              <a:defRPr/>
            </a:pPr>
            <a:r>
              <a:rPr lang="en-US" altLang="zh-TW" sz="3200" b="1" dirty="0" smtClean="0">
                <a:latin typeface="微軟正黑體" panose="020B0604030504040204" pitchFamily="34" charset="-120"/>
                <a:ea typeface="微軟正黑體" panose="020B0604030504040204" pitchFamily="34" charset="-120"/>
                <a:cs typeface="Times New Roman" pitchFamily="18" charset="0"/>
              </a:rPr>
              <a:t>3</a:t>
            </a:r>
            <a:r>
              <a:rPr lang="en-US" altLang="zh-TW" sz="3200" b="1" dirty="0">
                <a:latin typeface="微軟正黑體" panose="020B0604030504040204" pitchFamily="34" charset="-120"/>
                <a:ea typeface="微軟正黑體" panose="020B0604030504040204" pitchFamily="34" charset="-120"/>
                <a:cs typeface="Times New Roman" pitchFamily="18" charset="0"/>
              </a:rPr>
              <a:t>.</a:t>
            </a:r>
            <a:r>
              <a:rPr lang="zh-TW" altLang="en-US" sz="3200" b="1" dirty="0">
                <a:latin typeface="微軟正黑體" panose="020B0604030504040204" pitchFamily="34" charset="-120"/>
                <a:ea typeface="微軟正黑體" panose="020B0604030504040204" pitchFamily="34" charset="-120"/>
                <a:cs typeface="Times New Roman" pitchFamily="18" charset="0"/>
              </a:rPr>
              <a:t>說明會簡報勘誤版</a:t>
            </a:r>
          </a:p>
        </p:txBody>
      </p:sp>
      <p:sp>
        <p:nvSpPr>
          <p:cNvPr id="11" name="Rectangle 1"/>
          <p:cNvSpPr>
            <a:spLocks noChangeArrowheads="1"/>
          </p:cNvSpPr>
          <p:nvPr/>
        </p:nvSpPr>
        <p:spPr bwMode="auto">
          <a:xfrm>
            <a:off x="1140959" y="1984949"/>
            <a:ext cx="10107611" cy="1077218"/>
          </a:xfrm>
          <a:prstGeom prst="rect">
            <a:avLst/>
          </a:prstGeom>
          <a:noFill/>
          <a:ln w="9525">
            <a:noFill/>
            <a:miter lim="800000"/>
            <a:headEnd/>
            <a:tailEnd/>
          </a:ln>
          <a:effectLst/>
        </p:spPr>
        <p:txBody>
          <a:bodyPr wrap="square" anchor="ctr">
            <a:spAutoFit/>
          </a:bodyPr>
          <a:lstStyle/>
          <a:p>
            <a:pPr marL="457200" indent="-457200" eaLnBrk="0" hangingPunct="0">
              <a:buFont typeface="Wingdings" panose="05000000000000000000" pitchFamily="2" charset="2"/>
              <a:buChar char="u"/>
              <a:defRPr/>
            </a:pPr>
            <a:r>
              <a:rPr lang="zh-TW" altLang="en-US" sz="3200" b="1" dirty="0">
                <a:latin typeface="微軟正黑體" panose="020B0604030504040204" pitchFamily="34" charset="-120"/>
                <a:ea typeface="微軟正黑體" panose="020B0604030504040204" pitchFamily="34" charset="-120"/>
                <a:cs typeface="Times New Roman" pitchFamily="18" charset="0"/>
              </a:rPr>
              <a:t> </a:t>
            </a:r>
            <a:r>
              <a:rPr lang="en-US" altLang="zh-TW" sz="32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106</a:t>
            </a:r>
            <a:r>
              <a:rPr lang="zh-TW" altLang="en-US" sz="3200" b="1" dirty="0">
                <a:solidFill>
                  <a:srgbClr val="FF0000"/>
                </a:solidFill>
                <a:latin typeface="微軟正黑體" panose="020B0604030504040204" pitchFamily="34" charset="-120"/>
                <a:ea typeface="微軟正黑體" panose="020B0604030504040204" pitchFamily="34" charset="-120"/>
                <a:cs typeface="Times New Roman" pitchFamily="18" charset="0"/>
              </a:rPr>
              <a:t>年</a:t>
            </a:r>
            <a:r>
              <a:rPr lang="en-US" altLang="zh-TW" sz="3200" b="1" dirty="0">
                <a:solidFill>
                  <a:srgbClr val="FF0000"/>
                </a:solidFill>
                <a:latin typeface="微軟正黑體" panose="020B0604030504040204" pitchFamily="34" charset="-120"/>
                <a:ea typeface="微軟正黑體" panose="020B0604030504040204" pitchFamily="34" charset="-120"/>
                <a:cs typeface="Times New Roman" pitchFamily="18" charset="0"/>
              </a:rPr>
              <a:t>2</a:t>
            </a:r>
            <a:r>
              <a:rPr lang="zh-TW" altLang="en-US" sz="3200" b="1" dirty="0">
                <a:solidFill>
                  <a:srgbClr val="FF0000"/>
                </a:solidFill>
                <a:latin typeface="微軟正黑體" panose="020B0604030504040204" pitchFamily="34" charset="-120"/>
                <a:ea typeface="微軟正黑體" panose="020B0604030504040204" pitchFamily="34" charset="-120"/>
                <a:cs typeface="Times New Roman" pitchFamily="18" charset="0"/>
              </a:rPr>
              <a:t>月</a:t>
            </a:r>
            <a:r>
              <a:rPr lang="en-US" altLang="zh-TW" sz="3200" b="1" dirty="0">
                <a:solidFill>
                  <a:srgbClr val="FF0000"/>
                </a:solidFill>
                <a:latin typeface="微軟正黑體" panose="020B0604030504040204" pitchFamily="34" charset="-120"/>
                <a:ea typeface="微軟正黑體" panose="020B0604030504040204" pitchFamily="34" charset="-120"/>
                <a:cs typeface="Times New Roman" pitchFamily="18" charset="0"/>
              </a:rPr>
              <a:t>24</a:t>
            </a:r>
            <a:r>
              <a:rPr lang="zh-TW" altLang="en-US" sz="3200" b="1" dirty="0">
                <a:solidFill>
                  <a:srgbClr val="FF0000"/>
                </a:solidFill>
                <a:latin typeface="微軟正黑體" panose="020B0604030504040204" pitchFamily="34" charset="-120"/>
                <a:ea typeface="微軟正黑體" panose="020B0604030504040204" pitchFamily="34" charset="-120"/>
                <a:cs typeface="Times New Roman" pitchFamily="18" charset="0"/>
              </a:rPr>
              <a:t>日</a:t>
            </a:r>
            <a:r>
              <a:rPr lang="zh-TW" altLang="en-US" sz="3200" b="1" dirty="0">
                <a:latin typeface="微軟正黑體" panose="020B0604030504040204" pitchFamily="34" charset="-120"/>
                <a:ea typeface="微軟正黑體" panose="020B0604030504040204" pitchFamily="34" charset="-120"/>
                <a:cs typeface="Times New Roman" pitchFamily="18" charset="0"/>
              </a:rPr>
              <a:t>前如發現表冊有誤植、</a:t>
            </a:r>
            <a:r>
              <a:rPr lang="zh-TW" altLang="en-US" sz="3200" b="1" dirty="0" smtClean="0">
                <a:latin typeface="微軟正黑體" panose="020B0604030504040204" pitchFamily="34" charset="-120"/>
                <a:ea typeface="微軟正黑體" panose="020B0604030504040204" pitchFamily="34" charset="-120"/>
                <a:cs typeface="Times New Roman" pitchFamily="18" charset="0"/>
              </a:rPr>
              <a:t>錯別字，懇請來電</a:t>
            </a:r>
            <a:r>
              <a:rPr lang="zh-TW" altLang="en-US" sz="3200" b="1" dirty="0">
                <a:latin typeface="微軟正黑體" panose="020B0604030504040204" pitchFamily="34" charset="-120"/>
                <a:ea typeface="微軟正黑體" panose="020B0604030504040204" pitchFamily="34" charset="-120"/>
                <a:cs typeface="Times New Roman" pitchFamily="18" charset="0"/>
              </a:rPr>
              <a:t>或來信不吝</a:t>
            </a:r>
            <a:r>
              <a:rPr lang="zh-TW" altLang="en-US" sz="3200" b="1" dirty="0" smtClean="0">
                <a:latin typeface="微軟正黑體" panose="020B0604030504040204" pitchFamily="34" charset="-120"/>
                <a:ea typeface="微軟正黑體" panose="020B0604030504040204" pitchFamily="34" charset="-120"/>
                <a:cs typeface="Times New Roman" pitchFamily="18" charset="0"/>
              </a:rPr>
              <a:t>指正，協助</a:t>
            </a:r>
            <a:r>
              <a:rPr lang="zh-TW" altLang="en-US" sz="3200" b="1" dirty="0">
                <a:latin typeface="微軟正黑體" panose="020B0604030504040204" pitchFamily="34" charset="-120"/>
                <a:ea typeface="微軟正黑體" panose="020B0604030504040204" pitchFamily="34" charset="-120"/>
                <a:cs typeface="Times New Roman" pitchFamily="18" charset="0"/>
              </a:rPr>
              <a:t>之處不勝感激。</a:t>
            </a:r>
            <a:endParaRPr lang="zh-TW" altLang="en-US" sz="3200" b="1" dirty="0">
              <a:latin typeface="微軟正黑體" panose="020B0604030504040204" pitchFamily="34" charset="-120"/>
              <a:ea typeface="微軟正黑體" panose="020B0604030504040204" pitchFamily="34" charset="-120"/>
            </a:endParaRPr>
          </a:p>
        </p:txBody>
      </p:sp>
      <p:sp>
        <p:nvSpPr>
          <p:cNvPr id="13" name="投影片編號版面配置區 12"/>
          <p:cNvSpPr>
            <a:spLocks noGrp="1"/>
          </p:cNvSpPr>
          <p:nvPr>
            <p:ph type="sldNum" sz="quarter" idx="12"/>
          </p:nvPr>
        </p:nvSpPr>
        <p:spPr/>
        <p:txBody>
          <a:bodyPr/>
          <a:lstStyle/>
          <a:p>
            <a:fld id="{4FAB73BC-B049-4115-A692-8D63A059BFB8}" type="slidenum">
              <a:rPr lang="en-US" smtClean="0"/>
              <a:t>174</a:t>
            </a:fld>
            <a:endParaRPr lang="en-US" dirty="0"/>
          </a:p>
        </p:txBody>
      </p:sp>
    </p:spTree>
    <p:extLst>
      <p:ext uri="{BB962C8B-B14F-4D97-AF65-F5344CB8AC3E}">
        <p14:creationId xmlns:p14="http://schemas.microsoft.com/office/powerpoint/2010/main" val="310260319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4FAB73BC-B049-4115-A692-8D63A059BFB8}" type="slidenum">
              <a:rPr lang="en-US" smtClean="0"/>
              <a:pPr/>
              <a:t>175</a:t>
            </a:fld>
            <a:endParaRPr lang="en-US" dirty="0"/>
          </a:p>
        </p:txBody>
      </p:sp>
      <p:sp>
        <p:nvSpPr>
          <p:cNvPr id="7" name="제목 44"/>
          <p:cNvSpPr txBox="1">
            <a:spLocks/>
          </p:cNvSpPr>
          <p:nvPr/>
        </p:nvSpPr>
        <p:spPr>
          <a:xfrm>
            <a:off x="209550" y="2218061"/>
            <a:ext cx="11753849" cy="1249039"/>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defRPr/>
            </a:pPr>
            <a:r>
              <a:rPr lang="zh-TW" altLang="en-US" sz="5800" b="1" dirty="0" smtClean="0">
                <a:solidFill>
                  <a:schemeClr val="bg2">
                    <a:lumMod val="10000"/>
                  </a:schemeClr>
                </a:solidFill>
                <a:latin typeface="微軟正黑體" panose="020B0604030504040204" pitchFamily="34" charset="-120"/>
                <a:ea typeface="微軟正黑體" panose="020B0604030504040204" pitchFamily="34" charset="-120"/>
              </a:rPr>
              <a:t>煩請繳交問題提問單至</a:t>
            </a:r>
            <a:r>
              <a:rPr lang="zh-TW" altLang="en-US" sz="5800" b="1" u="sng" dirty="0" smtClean="0">
                <a:solidFill>
                  <a:schemeClr val="accent1">
                    <a:lumMod val="75000"/>
                  </a:schemeClr>
                </a:solidFill>
                <a:latin typeface="微軟正黑體" panose="020B0604030504040204" pitchFamily="34" charset="-120"/>
                <a:ea typeface="微軟正黑體" panose="020B0604030504040204" pitchFamily="34" charset="-120"/>
              </a:rPr>
              <a:t>簽到處</a:t>
            </a:r>
          </a:p>
        </p:txBody>
      </p:sp>
      <p:sp>
        <p:nvSpPr>
          <p:cNvPr id="8" name="矩形 7"/>
          <p:cNvSpPr/>
          <p:nvPr/>
        </p:nvSpPr>
        <p:spPr bwMode="auto">
          <a:xfrm>
            <a:off x="1933574" y="4044074"/>
            <a:ext cx="8305801" cy="707886"/>
          </a:xfrm>
          <a:prstGeom prst="rect">
            <a:avLst/>
          </a:prstGeom>
        </p:spPr>
        <p:txBody>
          <a:bodyPr wrap="square">
            <a:spAutoFit/>
          </a:bodyPr>
          <a:lstStyle/>
          <a:p>
            <a:pPr algn="ctr">
              <a:defRPr/>
            </a:pPr>
            <a:r>
              <a:rPr lang="zh-TW" altLang="en-US" sz="4000" spc="50" dirty="0" smtClean="0">
                <a:ln w="11430">
                  <a:noFill/>
                </a:ln>
                <a:latin typeface="微軟正黑體" panose="020B0604030504040204" pitchFamily="34" charset="-120"/>
                <a:ea typeface="微軟正黑體" panose="020B0604030504040204" pitchFamily="34" charset="-120"/>
              </a:rPr>
              <a:t>請</a:t>
            </a:r>
            <a:r>
              <a:rPr lang="zh-TW" altLang="en-US" sz="4000" spc="50" dirty="0">
                <a:ln w="11430">
                  <a:noFill/>
                </a:ln>
                <a:latin typeface="微軟正黑體" panose="020B0604030504040204" pitchFamily="34" charset="-120"/>
                <a:ea typeface="微軟正黑體" panose="020B0604030504040204" pitchFamily="34" charset="-120"/>
              </a:rPr>
              <a:t>自行撕取表冊最末頁</a:t>
            </a:r>
            <a:r>
              <a:rPr lang="zh-TW" altLang="en-US" sz="4000" u="sng" spc="50" dirty="0">
                <a:ln w="11430">
                  <a:noFill/>
                </a:ln>
                <a:solidFill>
                  <a:schemeClr val="accent1">
                    <a:lumMod val="75000"/>
                  </a:schemeClr>
                </a:solidFill>
                <a:latin typeface="微軟正黑體" panose="020B0604030504040204" pitchFamily="34" charset="-120"/>
                <a:ea typeface="微軟正黑體" panose="020B0604030504040204" pitchFamily="34" charset="-120"/>
              </a:rPr>
              <a:t>提問單</a:t>
            </a:r>
          </a:p>
        </p:txBody>
      </p:sp>
    </p:spTree>
    <p:extLst>
      <p:ext uri="{BB962C8B-B14F-4D97-AF65-F5344CB8AC3E}">
        <p14:creationId xmlns:p14="http://schemas.microsoft.com/office/powerpoint/2010/main" val="121531805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a:srcRect t="10185" b="9659"/>
          <a:stretch/>
        </p:blipFill>
        <p:spPr>
          <a:xfrm>
            <a:off x="2829983" y="1374776"/>
            <a:ext cx="6504518" cy="4539194"/>
          </a:xfrm>
          <a:prstGeom prst="rect">
            <a:avLst/>
          </a:prstGeom>
        </p:spPr>
      </p:pic>
      <p:sp>
        <p:nvSpPr>
          <p:cNvPr id="7" name="投影片編號版面配置區 6"/>
          <p:cNvSpPr>
            <a:spLocks noGrp="1"/>
          </p:cNvSpPr>
          <p:nvPr>
            <p:ph type="sldNum" sz="quarter" idx="12"/>
          </p:nvPr>
        </p:nvSpPr>
        <p:spPr/>
        <p:txBody>
          <a:bodyPr/>
          <a:lstStyle/>
          <a:p>
            <a:fld id="{4FAB73BC-B049-4115-A692-8D63A059BFB8}" type="slidenum">
              <a:rPr lang="en-US" smtClean="0"/>
              <a:t>176</a:t>
            </a:fld>
            <a:endParaRPr lang="en-US" dirty="0"/>
          </a:p>
        </p:txBody>
      </p:sp>
    </p:spTree>
    <p:extLst>
      <p:ext uri="{BB962C8B-B14F-4D97-AF65-F5344CB8AC3E}">
        <p14:creationId xmlns:p14="http://schemas.microsoft.com/office/powerpoint/2010/main" val="54393664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44"/>
          <p:cNvSpPr txBox="1">
            <a:spLocks/>
          </p:cNvSpPr>
          <p:nvPr/>
        </p:nvSpPr>
        <p:spPr>
          <a:xfrm>
            <a:off x="511780" y="2638425"/>
            <a:ext cx="11168440" cy="1581150"/>
          </a:xfrm>
          <a:prstGeom prst="rect">
            <a:avLst/>
          </a:prstGeom>
        </p:spPr>
        <p:txBody>
          <a:bodyPr anchor="ct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defRPr/>
            </a:pPr>
            <a:r>
              <a:rPr lang="zh-TW" altLang="en-US" sz="9600" b="1" dirty="0" smtClean="0">
                <a:solidFill>
                  <a:schemeClr val="tx2"/>
                </a:solidFill>
                <a:latin typeface="微軟正黑體" panose="020B0604030504040204" pitchFamily="34" charset="-120"/>
                <a:ea typeface="微軟正黑體" panose="020B0604030504040204" pitchFamily="34" charset="-120"/>
              </a:rPr>
              <a:t>感謝蒞臨 後會有期！</a:t>
            </a:r>
          </a:p>
        </p:txBody>
      </p:sp>
    </p:spTree>
    <p:extLst>
      <p:ext uri="{BB962C8B-B14F-4D97-AF65-F5344CB8AC3E}">
        <p14:creationId xmlns:p14="http://schemas.microsoft.com/office/powerpoint/2010/main" val="1037051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1881" y="0"/>
            <a:ext cx="10821401" cy="1356360"/>
          </a:xfrm>
        </p:spPr>
        <p:txBody>
          <a:bodyPr>
            <a:normAutofit/>
          </a:bodyPr>
          <a:lstStyle/>
          <a:p>
            <a:r>
              <a:rPr lang="en-US" altLang="zh-TW" sz="4800" b="1" dirty="0">
                <a:solidFill>
                  <a:schemeClr val="tx1">
                    <a:lumMod val="75000"/>
                    <a:lumOff val="25000"/>
                  </a:schemeClr>
                </a:solidFill>
                <a:latin typeface="微軟正黑體" panose="020B0604030504040204" pitchFamily="34" charset="-120"/>
              </a:rPr>
              <a:t>6</a:t>
            </a:r>
            <a:r>
              <a:rPr lang="zh-TW" altLang="en-US" sz="4800" b="1" dirty="0" smtClean="0">
                <a:solidFill>
                  <a:schemeClr val="tx1">
                    <a:lumMod val="75000"/>
                    <a:lumOff val="25000"/>
                  </a:schemeClr>
                </a:solidFill>
                <a:latin typeface="微軟正黑體" panose="020B0604030504040204" pitchFamily="34" charset="-120"/>
              </a:rPr>
              <a:t>、</a:t>
            </a:r>
            <a:r>
              <a:rPr lang="zh-TW" altLang="en-US" sz="4800" b="1" dirty="0">
                <a:solidFill>
                  <a:schemeClr val="tx1">
                    <a:lumMod val="75000"/>
                    <a:lumOff val="25000"/>
                  </a:schemeClr>
                </a:solidFill>
                <a:latin typeface="微軟正黑體" panose="020B0604030504040204" pitchFamily="34" charset="-120"/>
              </a:rPr>
              <a:t>作業時程</a:t>
            </a:r>
            <a:r>
              <a:rPr lang="en-US" altLang="zh-TW" sz="4800" b="1" dirty="0">
                <a:solidFill>
                  <a:schemeClr val="tx1">
                    <a:lumMod val="75000"/>
                    <a:lumOff val="25000"/>
                  </a:schemeClr>
                </a:solidFill>
                <a:latin typeface="微軟正黑體" panose="020B0604030504040204" pitchFamily="34" charset="-120"/>
              </a:rPr>
              <a:t>-</a:t>
            </a:r>
            <a:r>
              <a:rPr lang="zh-TW" altLang="zh-TW" sz="4800" b="1" dirty="0" smtClean="0">
                <a:solidFill>
                  <a:schemeClr val="tx1">
                    <a:lumMod val="75000"/>
                    <a:lumOff val="25000"/>
                  </a:schemeClr>
                </a:solidFill>
                <a:latin typeface="微軟正黑體" panose="020B0604030504040204" pitchFamily="34" charset="-120"/>
              </a:rPr>
              <a:t>派員</a:t>
            </a:r>
            <a:r>
              <a:rPr lang="zh-TW" altLang="zh-TW" sz="4800" b="1" dirty="0">
                <a:solidFill>
                  <a:schemeClr val="tx1">
                    <a:lumMod val="75000"/>
                    <a:lumOff val="25000"/>
                  </a:schemeClr>
                </a:solidFill>
                <a:latin typeface="微軟正黑體" panose="020B0604030504040204" pitchFamily="34" charset="-120"/>
              </a:rPr>
              <a:t>參與校內研習時程</a:t>
            </a:r>
            <a:endParaRPr lang="zh-TW" altLang="en-US" sz="4800" b="1" dirty="0">
              <a:solidFill>
                <a:schemeClr val="tx1">
                  <a:lumMod val="75000"/>
                  <a:lumOff val="25000"/>
                </a:schemeClr>
              </a:solidFill>
              <a:latin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4FAB73BC-B049-4115-A692-8D63A059BFB8}" type="slidenum">
              <a:rPr lang="en-US" smtClean="0"/>
              <a:t>17</a:t>
            </a:fld>
            <a:endParaRPr lang="en-US" dirty="0"/>
          </a:p>
        </p:txBody>
      </p:sp>
      <p:graphicFrame>
        <p:nvGraphicFramePr>
          <p:cNvPr id="10" name="表格 9"/>
          <p:cNvGraphicFramePr>
            <a:graphicFrameLocks noGrp="1"/>
          </p:cNvGraphicFramePr>
          <p:nvPr>
            <p:extLst>
              <p:ext uri="{D42A27DB-BD31-4B8C-83A1-F6EECF244321}">
                <p14:modId xmlns:p14="http://schemas.microsoft.com/office/powerpoint/2010/main" val="3837470142"/>
              </p:ext>
            </p:extLst>
          </p:nvPr>
        </p:nvGraphicFramePr>
        <p:xfrm>
          <a:off x="3302387" y="2615314"/>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2</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
        <p:nvSpPr>
          <p:cNvPr id="7" name="矩形 6"/>
          <p:cNvSpPr/>
          <p:nvPr/>
        </p:nvSpPr>
        <p:spPr>
          <a:xfrm>
            <a:off x="670197" y="1093965"/>
            <a:ext cx="11114087" cy="1384995"/>
          </a:xfrm>
          <a:prstGeom prst="rect">
            <a:avLst/>
          </a:prstGeom>
        </p:spPr>
        <p:txBody>
          <a:bodyPr wrap="square">
            <a:spAutoFit/>
          </a:bodyPr>
          <a:lstStyle/>
          <a:p>
            <a:pPr marL="457200" indent="-457200">
              <a:buFont typeface="Wingdings" panose="05000000000000000000" pitchFamily="2" charset="2"/>
              <a:buChar char="u"/>
            </a:pPr>
            <a:r>
              <a:rPr lang="zh-TW" altLang="en-US" sz="2800" kern="100" dirty="0">
                <a:latin typeface="微軟正黑體" panose="020B0604030504040204" pitchFamily="34" charset="-120"/>
                <a:ea typeface="微軟正黑體" panose="020B0604030504040204" pitchFamily="34" charset="-120"/>
              </a:rPr>
              <a:t>配合校內說明會之需求，本小組可派員至校內進行表冊定義交流，如有需要，請於</a:t>
            </a:r>
            <a:r>
              <a:rPr lang="zh-TW" altLang="en-US" sz="2800" b="1" kern="100" dirty="0">
                <a:solidFill>
                  <a:srgbClr val="FF0000"/>
                </a:solidFill>
                <a:latin typeface="微軟正黑體" panose="020B0604030504040204" pitchFamily="34" charset="-120"/>
                <a:ea typeface="微軟正黑體" panose="020B0604030504040204" pitchFamily="34" charset="-120"/>
              </a:rPr>
              <a:t>校內說明會舉辦</a:t>
            </a:r>
            <a:r>
              <a:rPr lang="en-US" altLang="zh-TW" sz="2800" b="1" kern="100" dirty="0">
                <a:solidFill>
                  <a:srgbClr val="FF0000"/>
                </a:solidFill>
                <a:latin typeface="微軟正黑體" panose="020B0604030504040204" pitchFamily="34" charset="-120"/>
                <a:ea typeface="微軟正黑體" panose="020B0604030504040204" pitchFamily="34" charset="-120"/>
              </a:rPr>
              <a:t>3</a:t>
            </a:r>
            <a:r>
              <a:rPr lang="zh-TW" altLang="en-US" sz="2800" b="1" kern="100" dirty="0">
                <a:solidFill>
                  <a:srgbClr val="FF0000"/>
                </a:solidFill>
                <a:latin typeface="微軟正黑體" panose="020B0604030504040204" pitchFamily="34" charset="-120"/>
                <a:ea typeface="微軟正黑體" panose="020B0604030504040204" pitchFamily="34" charset="-120"/>
              </a:rPr>
              <a:t>日前</a:t>
            </a:r>
            <a:r>
              <a:rPr lang="zh-TW" altLang="en-US" sz="2800" kern="100" dirty="0" smtClean="0">
                <a:latin typeface="微軟正黑體" panose="020B0604030504040204" pitchFamily="34" charset="-120"/>
                <a:ea typeface="微軟正黑體" panose="020B0604030504040204" pitchFamily="34" charset="-120"/>
              </a:rPr>
              <a:t>來信告知。</a:t>
            </a:r>
            <a:endParaRPr lang="zh-TW" altLang="en-US" sz="2800" kern="100"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u"/>
            </a:pPr>
            <a:r>
              <a:rPr lang="zh-TW" altLang="en-US" sz="2800" b="1" kern="100" dirty="0">
                <a:latin typeface="微軟正黑體" panose="020B0604030504040204" pitchFamily="34" charset="-120"/>
                <a:ea typeface="微軟正黑體" panose="020B0604030504040204" pitchFamily="34" charset="-120"/>
              </a:rPr>
              <a:t>派員參與校內研習時</a:t>
            </a:r>
            <a:r>
              <a:rPr lang="zh-TW" altLang="en-US" sz="2800" b="1" kern="100" dirty="0" smtClean="0">
                <a:latin typeface="微軟正黑體" panose="020B0604030504040204" pitchFamily="34" charset="-120"/>
                <a:ea typeface="微軟正黑體" panose="020B0604030504040204" pitchFamily="34" charset="-120"/>
              </a:rPr>
              <a:t>程：</a:t>
            </a:r>
            <a:r>
              <a:rPr lang="en-US" altLang="zh-TW" sz="2800" u="sng" kern="100" dirty="0" smtClean="0">
                <a:latin typeface="微軟正黑體" panose="020B0604030504040204" pitchFamily="34" charset="-120"/>
                <a:ea typeface="微軟正黑體" panose="020B0604030504040204" pitchFamily="34" charset="-120"/>
              </a:rPr>
              <a:t>02/14</a:t>
            </a:r>
            <a:r>
              <a:rPr lang="zh-TW" altLang="en-US" sz="2800" kern="100" dirty="0" smtClean="0">
                <a:latin typeface="微軟正黑體" panose="020B0604030504040204" pitchFamily="34" charset="-120"/>
                <a:ea typeface="微軟正黑體" panose="020B0604030504040204" pitchFamily="34" charset="-120"/>
              </a:rPr>
              <a:t>上午</a:t>
            </a:r>
            <a:r>
              <a:rPr lang="en-US" altLang="zh-TW" sz="2800" kern="100" dirty="0" smtClean="0">
                <a:latin typeface="微軟正黑體" panose="020B0604030504040204" pitchFamily="34" charset="-120"/>
                <a:ea typeface="微軟正黑體" panose="020B0604030504040204" pitchFamily="34" charset="-120"/>
              </a:rPr>
              <a:t>09</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 </a:t>
            </a:r>
            <a:r>
              <a:rPr lang="en-US" altLang="zh-TW" sz="2800" kern="100" dirty="0">
                <a:latin typeface="微軟正黑體" panose="020B0604030504040204" pitchFamily="34" charset="-120"/>
                <a:ea typeface="微軟正黑體" panose="020B0604030504040204" pitchFamily="34" charset="-120"/>
              </a:rPr>
              <a:t>~ </a:t>
            </a:r>
            <a:r>
              <a:rPr lang="en-US" altLang="zh-TW" sz="2800" u="sng" kern="100" dirty="0" smtClean="0">
                <a:latin typeface="微軟正黑體" panose="020B0604030504040204" pitchFamily="34" charset="-120"/>
                <a:ea typeface="微軟正黑體" panose="020B0604030504040204" pitchFamily="34" charset="-120"/>
              </a:rPr>
              <a:t>02/24</a:t>
            </a:r>
            <a:r>
              <a:rPr lang="zh-TW" altLang="en-US" sz="2800" kern="100" dirty="0">
                <a:latin typeface="微軟正黑體" panose="020B0604030504040204" pitchFamily="34" charset="-120"/>
                <a:ea typeface="微軟正黑體" panose="020B0604030504040204" pitchFamily="34" charset="-120"/>
              </a:rPr>
              <a:t>下午</a:t>
            </a:r>
            <a:r>
              <a:rPr lang="en-US" altLang="zh-TW" sz="2800" kern="100" dirty="0" smtClean="0">
                <a:latin typeface="微軟正黑體" panose="020B0604030504040204" pitchFamily="34" charset="-120"/>
                <a:ea typeface="微軟正黑體" panose="020B0604030504040204" pitchFamily="34" charset="-120"/>
              </a:rPr>
              <a:t>05</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a:t>
            </a:r>
            <a:endParaRPr lang="en-US" altLang="zh-TW" sz="2800" kern="1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71883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213756" y="0"/>
            <a:ext cx="10820639"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altLang="zh-TW" sz="48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75000"/>
                    <a:lumOff val="25000"/>
                  </a:schemeClr>
                </a:solidFill>
                <a:latin typeface="微軟正黑體" panose="020B0604030504040204" pitchFamily="34" charset="-120"/>
                <a:ea typeface="微軟正黑體" panose="020B0604030504040204" pitchFamily="34" charset="-120"/>
              </a:rPr>
              <a:t>、作業</a:t>
            </a:r>
            <a:r>
              <a:rPr lang="zh-TW" altLang="en-US" sz="4800" b="1" dirty="0">
                <a:solidFill>
                  <a:schemeClr val="tx1">
                    <a:lumMod val="75000"/>
                    <a:lumOff val="25000"/>
                  </a:schemeClr>
                </a:solidFill>
                <a:latin typeface="微軟正黑體" panose="020B0604030504040204" pitchFamily="34" charset="-120"/>
                <a:ea typeface="微軟正黑體" panose="020B0604030504040204" pitchFamily="34" charset="-120"/>
              </a:rPr>
              <a:t>時程</a:t>
            </a:r>
            <a:r>
              <a:rPr lang="en-US" altLang="zh-TW" sz="48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sz="4800" b="1" dirty="0" smtClean="0">
                <a:solidFill>
                  <a:schemeClr val="tx1">
                    <a:lumMod val="75000"/>
                    <a:lumOff val="25000"/>
                  </a:schemeClr>
                </a:solidFill>
                <a:latin typeface="微軟正黑體" panose="020B0604030504040204" pitchFamily="34" charset="-120"/>
                <a:ea typeface="微軟正黑體" panose="020B0604030504040204" pitchFamily="34" charset="-120"/>
              </a:rPr>
              <a:t>校內硏習上傳時程</a:t>
            </a:r>
            <a:endParaRPr lang="zh-TW" altLang="en-US" sz="48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FAB73BC-B049-4115-A692-8D63A059BFB8}" type="slidenum">
              <a:rPr lang="en-US" smtClean="0"/>
              <a:t>18</a:t>
            </a:fld>
            <a:endParaRPr lang="en-US" dirty="0"/>
          </a:p>
        </p:txBody>
      </p:sp>
      <p:sp>
        <p:nvSpPr>
          <p:cNvPr id="12" name="矩形 11"/>
          <p:cNvSpPr/>
          <p:nvPr/>
        </p:nvSpPr>
        <p:spPr>
          <a:xfrm>
            <a:off x="670197" y="1093965"/>
            <a:ext cx="11114087" cy="1384995"/>
          </a:xfrm>
          <a:prstGeom prst="rect">
            <a:avLst/>
          </a:prstGeom>
        </p:spPr>
        <p:txBody>
          <a:bodyPr wrap="square">
            <a:spAutoFit/>
          </a:bodyPr>
          <a:lstStyle/>
          <a:p>
            <a:pPr marL="457200" indent="-457200">
              <a:buFont typeface="Wingdings" panose="05000000000000000000" pitchFamily="2" charset="2"/>
              <a:buChar char="u"/>
            </a:pPr>
            <a:r>
              <a:rPr lang="zh-TW" altLang="en-US" sz="2800" kern="100" dirty="0">
                <a:latin typeface="微軟正黑體" panose="020B0604030504040204" pitchFamily="34" charset="-120"/>
                <a:ea typeface="微軟正黑體" panose="020B0604030504040204" pitchFamily="34" charset="-120"/>
              </a:rPr>
              <a:t>將校內研習通知文件、會議簡報、簽到名冊、研習照片等相關文件資料，掃描做成</a:t>
            </a:r>
            <a:r>
              <a:rPr lang="zh-TW" altLang="en-US" sz="2800" kern="100" dirty="0">
                <a:solidFill>
                  <a:srgbClr val="FF0000"/>
                </a:solidFill>
                <a:latin typeface="微軟正黑體" panose="020B0604030504040204" pitchFamily="34" charset="-120"/>
                <a:ea typeface="微軟正黑體" panose="020B0604030504040204" pitchFamily="34" charset="-120"/>
              </a:rPr>
              <a:t>單一</a:t>
            </a:r>
            <a:r>
              <a:rPr lang="en-US" altLang="zh-TW" sz="2800" kern="100" dirty="0">
                <a:solidFill>
                  <a:srgbClr val="FF0000"/>
                </a:solidFill>
                <a:latin typeface="微軟正黑體" panose="020B0604030504040204" pitchFamily="34" charset="-120"/>
                <a:ea typeface="微軟正黑體" panose="020B0604030504040204" pitchFamily="34" charset="-120"/>
              </a:rPr>
              <a:t>PDF </a:t>
            </a:r>
            <a:r>
              <a:rPr lang="zh-TW" altLang="en-US" sz="2800" kern="100" dirty="0">
                <a:solidFill>
                  <a:srgbClr val="FF0000"/>
                </a:solidFill>
                <a:latin typeface="微軟正黑體" panose="020B0604030504040204" pitchFamily="34" charset="-120"/>
                <a:ea typeface="微軟正黑體" panose="020B0604030504040204" pitchFamily="34" charset="-120"/>
              </a:rPr>
              <a:t>電子檔</a:t>
            </a:r>
            <a:r>
              <a:rPr lang="zh-TW" altLang="en-US" sz="2800" kern="100" dirty="0">
                <a:latin typeface="微軟正黑體" panose="020B0604030504040204" pitchFamily="34" charset="-120"/>
                <a:ea typeface="微軟正黑體" panose="020B0604030504040204" pitchFamily="34" charset="-120"/>
              </a:rPr>
              <a:t>後上傳至技專校院校務資料庫系統</a:t>
            </a:r>
            <a:r>
              <a:rPr lang="zh-TW" altLang="en-US" sz="2800" b="1" kern="100" dirty="0">
                <a:latin typeface="微軟正黑體" panose="020B0604030504040204" pitchFamily="34" charset="-120"/>
                <a:ea typeface="微軟正黑體" panose="020B0604030504040204" pitchFamily="34" charset="-120"/>
              </a:rPr>
              <a:t>。</a:t>
            </a:r>
          </a:p>
          <a:p>
            <a:pPr marL="457200" indent="-457200">
              <a:buFont typeface="Wingdings" panose="05000000000000000000" pitchFamily="2" charset="2"/>
              <a:buChar char="u"/>
            </a:pPr>
            <a:r>
              <a:rPr lang="zh-TW" altLang="en-US" sz="2800" b="1" kern="100" dirty="0" smtClean="0">
                <a:latin typeface="微軟正黑體" panose="020B0604030504040204" pitchFamily="34" charset="-120"/>
                <a:ea typeface="微軟正黑體" panose="020B0604030504040204" pitchFamily="34" charset="-120"/>
              </a:rPr>
              <a:t>校</a:t>
            </a:r>
            <a:r>
              <a:rPr lang="zh-TW" altLang="en-US" sz="2800" b="1" kern="100" dirty="0">
                <a:latin typeface="微軟正黑體" panose="020B0604030504040204" pitchFamily="34" charset="-120"/>
                <a:ea typeface="微軟正黑體" panose="020B0604030504040204" pitchFamily="34" charset="-120"/>
              </a:rPr>
              <a:t>內硏習上傳時</a:t>
            </a:r>
            <a:r>
              <a:rPr lang="zh-TW" altLang="en-US" sz="2800" b="1" kern="100" dirty="0" smtClean="0">
                <a:latin typeface="微軟正黑體" panose="020B0604030504040204" pitchFamily="34" charset="-120"/>
                <a:ea typeface="微軟正黑體" panose="020B0604030504040204" pitchFamily="34" charset="-120"/>
              </a:rPr>
              <a:t>程： </a:t>
            </a:r>
            <a:r>
              <a:rPr lang="en-US" altLang="zh-TW" sz="2800" u="sng" kern="100" dirty="0" smtClean="0">
                <a:latin typeface="微軟正黑體" panose="020B0604030504040204" pitchFamily="34" charset="-120"/>
                <a:ea typeface="微軟正黑體" panose="020B0604030504040204" pitchFamily="34" charset="-120"/>
              </a:rPr>
              <a:t>02/14</a:t>
            </a:r>
            <a:r>
              <a:rPr lang="zh-TW" altLang="en-US" sz="2800" kern="100" dirty="0" smtClean="0">
                <a:latin typeface="微軟正黑體" panose="020B0604030504040204" pitchFamily="34" charset="-120"/>
                <a:ea typeface="微軟正黑體" panose="020B0604030504040204" pitchFamily="34" charset="-120"/>
              </a:rPr>
              <a:t>上午</a:t>
            </a:r>
            <a:r>
              <a:rPr lang="en-US" altLang="zh-TW" sz="2800" kern="100" dirty="0" smtClean="0">
                <a:latin typeface="微軟正黑體" panose="020B0604030504040204" pitchFamily="34" charset="-120"/>
                <a:ea typeface="微軟正黑體" panose="020B0604030504040204" pitchFamily="34" charset="-120"/>
              </a:rPr>
              <a:t>09</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 ~ </a:t>
            </a:r>
            <a:r>
              <a:rPr lang="en-US" altLang="zh-TW" sz="2800" u="sng" kern="100" dirty="0" smtClean="0">
                <a:latin typeface="微軟正黑體" panose="020B0604030504040204" pitchFamily="34" charset="-120"/>
                <a:ea typeface="微軟正黑體" panose="020B0604030504040204" pitchFamily="34" charset="-120"/>
              </a:rPr>
              <a:t>03/31</a:t>
            </a:r>
            <a:r>
              <a:rPr lang="zh-TW" altLang="en-US" sz="2800" kern="100" dirty="0">
                <a:latin typeface="微軟正黑體" panose="020B0604030504040204" pitchFamily="34" charset="-120"/>
                <a:ea typeface="微軟正黑體" panose="020B0604030504040204" pitchFamily="34" charset="-120"/>
              </a:rPr>
              <a:t>下午</a:t>
            </a:r>
            <a:r>
              <a:rPr lang="en-US" altLang="zh-TW" sz="2800" kern="100" dirty="0" smtClean="0">
                <a:latin typeface="微軟正黑體" panose="020B0604030504040204" pitchFamily="34" charset="-120"/>
                <a:ea typeface="微軟正黑體" panose="020B0604030504040204" pitchFamily="34" charset="-120"/>
              </a:rPr>
              <a:t>05</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a:t>
            </a:r>
            <a:endParaRPr lang="en-US" altLang="zh-TW" sz="2800" kern="100" dirty="0">
              <a:latin typeface="微軟正黑體" panose="020B0604030504040204" pitchFamily="34" charset="-120"/>
              <a:ea typeface="微軟正黑體" panose="020B0604030504040204" pitchFamily="34" charset="-120"/>
            </a:endParaRPr>
          </a:p>
        </p:txBody>
      </p:sp>
      <p:graphicFrame>
        <p:nvGraphicFramePr>
          <p:cNvPr id="13" name="表格 12"/>
          <p:cNvGraphicFramePr>
            <a:graphicFrameLocks noGrp="1"/>
          </p:cNvGraphicFramePr>
          <p:nvPr>
            <p:extLst>
              <p:ext uri="{D42A27DB-BD31-4B8C-83A1-F6EECF244321}">
                <p14:modId xmlns:p14="http://schemas.microsoft.com/office/powerpoint/2010/main" val="2308766751"/>
              </p:ext>
            </p:extLst>
          </p:nvPr>
        </p:nvGraphicFramePr>
        <p:xfrm>
          <a:off x="6353412" y="2594549"/>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3</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12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26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latin typeface="微軟正黑體" panose="020B0604030504040204" pitchFamily="34" charset="-120"/>
                          <a:ea typeface="微軟正黑體" panose="020B0604030504040204" pitchFamily="34" charset="-120"/>
                        </a:rPr>
                        <a:t>31</a:t>
                      </a: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762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1778377799"/>
              </p:ext>
            </p:extLst>
          </p:nvPr>
        </p:nvGraphicFramePr>
        <p:xfrm>
          <a:off x="498722" y="2594550"/>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2</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927267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smtClean="0"/>
              <a:pPr/>
              <a:t>1</a:t>
            </a:fld>
            <a:endParaRPr lang="en-US" dirty="0"/>
          </a:p>
        </p:txBody>
      </p:sp>
      <p:sp>
        <p:nvSpPr>
          <p:cNvPr id="3" name="標題 25"/>
          <p:cNvSpPr txBox="1">
            <a:spLocks/>
          </p:cNvSpPr>
          <p:nvPr/>
        </p:nvSpPr>
        <p:spPr>
          <a:xfrm>
            <a:off x="1295400" y="762000"/>
            <a:ext cx="9875520" cy="1356360"/>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7200" b="0" kern="1200" cap="all" baseline="0">
                <a:solidFill>
                  <a:schemeClr val="tx1"/>
                </a:solidFill>
                <a:latin typeface="Calibri" panose="020F0502020204030204" pitchFamily="34" charset="0"/>
                <a:ea typeface="微軟正黑體" panose="020B0604030504040204" pitchFamily="34" charset="-120"/>
                <a:cs typeface="+mj-cs"/>
              </a:defRPr>
            </a:lvl1pPr>
          </a:lstStyle>
          <a:p>
            <a:r>
              <a:rPr lang="zh-TW" altLang="en-US" b="1" smtClean="0"/>
              <a:t>內容大綱</a:t>
            </a:r>
            <a:endParaRPr lang="zh-TW" altLang="en-US" b="1" dirty="0"/>
          </a:p>
        </p:txBody>
      </p:sp>
      <p:graphicFrame>
        <p:nvGraphicFramePr>
          <p:cNvPr id="4" name="資料庫圖表 3"/>
          <p:cNvGraphicFramePr/>
          <p:nvPr>
            <p:extLst>
              <p:ext uri="{D42A27DB-BD31-4B8C-83A1-F6EECF244321}">
                <p14:modId xmlns:p14="http://schemas.microsoft.com/office/powerpoint/2010/main" val="1500538810"/>
              </p:ext>
            </p:extLst>
          </p:nvPr>
        </p:nvGraphicFramePr>
        <p:xfrm>
          <a:off x="3040063" y="2118360"/>
          <a:ext cx="6569075" cy="4452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1997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anose="020B0604030504040204" pitchFamily="34" charset="-120"/>
              </a:rPr>
              <a:t>貳</a:t>
            </a:r>
            <a:r>
              <a:rPr lang="zh-TW" altLang="en-US" b="1" dirty="0" smtClean="0">
                <a:latin typeface="微軟正黑體" panose="020B0604030504040204" pitchFamily="34" charset="-120"/>
              </a:rPr>
              <a:t>、</a:t>
            </a:r>
            <a:r>
              <a:rPr lang="zh-TW" altLang="en-US" b="1" dirty="0">
                <a:latin typeface="微軟正黑體" panose="020B0604030504040204" pitchFamily="34" charset="-120"/>
              </a:rPr>
              <a:t>來文修正</a:t>
            </a:r>
            <a:r>
              <a:rPr lang="zh-TW" altLang="en-US" b="1" dirty="0" smtClean="0">
                <a:latin typeface="微軟正黑體" panose="020B0604030504040204" pitchFamily="34" charset="-120"/>
              </a:rPr>
              <a:t>排行榜</a:t>
            </a:r>
            <a:endParaRPr lang="zh-TW" altLang="en-US" dirty="0"/>
          </a:p>
        </p:txBody>
      </p:sp>
      <p:sp>
        <p:nvSpPr>
          <p:cNvPr id="3" name="投影片編號版面配置區 2"/>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4209690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35553" y="1546334"/>
            <a:ext cx="11356447" cy="3915492"/>
          </a:xfrm>
          <a:prstGeom prst="rect">
            <a:avLst/>
          </a:prstGeom>
        </p:spPr>
        <p:txBody>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ClrTx/>
              <a:buFont typeface="Wingdings" panose="05000000000000000000" pitchFamily="2" charset="2"/>
              <a:buChar char="u"/>
              <a:defRPr/>
            </a:pPr>
            <a:r>
              <a:rPr lang="zh-TW" altLang="en-US" sz="3600" b="1" dirty="0" smtClean="0">
                <a:solidFill>
                  <a:srgbClr val="191919"/>
                </a:solidFill>
                <a:latin typeface="微軟正黑體" panose="020B0604030504040204" pitchFamily="34" charset="-120"/>
                <a:ea typeface="微軟正黑體" panose="020B0604030504040204" pitchFamily="34" charset="-120"/>
              </a:rPr>
              <a:t>本期來文修正紀錄</a:t>
            </a:r>
            <a:r>
              <a:rPr lang="zh-TW" altLang="en-US" sz="3600" b="1" u="sng" dirty="0" smtClean="0">
                <a:solidFill>
                  <a:schemeClr val="tx1"/>
                </a:solidFill>
                <a:latin typeface="微軟正黑體" panose="020B0604030504040204" pitchFamily="34" charset="-120"/>
                <a:ea typeface="微軟正黑體" panose="020B0604030504040204" pitchFamily="34" charset="-120"/>
              </a:rPr>
              <a:t>待改進</a:t>
            </a:r>
            <a:endParaRPr lang="zh-TW" altLang="en-US" sz="1600" dirty="0" smtClean="0">
              <a:latin typeface="微軟正黑體" pitchFamily="34" charset="-120"/>
              <a:ea typeface="微軟正黑體" pitchFamily="34" charset="-120"/>
            </a:endParaRPr>
          </a:p>
          <a:p>
            <a:pPr>
              <a:buFont typeface="Arial" panose="020B0604020202020204" pitchFamily="34" charset="0"/>
              <a:buNone/>
              <a:defRPr/>
            </a:pPr>
            <a:endParaRPr lang="en-US" altLang="zh-TW" sz="2000" dirty="0" smtClean="0">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427707367"/>
              </p:ext>
            </p:extLst>
          </p:nvPr>
        </p:nvGraphicFramePr>
        <p:xfrm>
          <a:off x="1266825" y="2391380"/>
          <a:ext cx="9867899" cy="3279078"/>
        </p:xfrm>
        <a:graphic>
          <a:graphicData uri="http://schemas.openxmlformats.org/drawingml/2006/table">
            <a:tbl>
              <a:tblPr>
                <a:tableStyleId>{5C22544A-7EE6-4342-B048-85BDC9FD1C3A}</a:tableStyleId>
              </a:tblPr>
              <a:tblGrid>
                <a:gridCol w="1647825">
                  <a:extLst>
                    <a:ext uri="{9D8B030D-6E8A-4147-A177-3AD203B41FA5}">
                      <a16:colId xmlns:a16="http://schemas.microsoft.com/office/drawing/2014/main" xmlns="" val="20000"/>
                    </a:ext>
                  </a:extLst>
                </a:gridCol>
                <a:gridCol w="1835150">
                  <a:extLst>
                    <a:ext uri="{9D8B030D-6E8A-4147-A177-3AD203B41FA5}">
                      <a16:colId xmlns:a16="http://schemas.microsoft.com/office/drawing/2014/main" xmlns="" val="20001"/>
                    </a:ext>
                  </a:extLst>
                </a:gridCol>
                <a:gridCol w="4523913">
                  <a:extLst>
                    <a:ext uri="{9D8B030D-6E8A-4147-A177-3AD203B41FA5}">
                      <a16:colId xmlns:a16="http://schemas.microsoft.com/office/drawing/2014/main" xmlns="" val="20002"/>
                    </a:ext>
                  </a:extLst>
                </a:gridCol>
                <a:gridCol w="1861011">
                  <a:extLst>
                    <a:ext uri="{9D8B030D-6E8A-4147-A177-3AD203B41FA5}">
                      <a16:colId xmlns:a16="http://schemas.microsoft.com/office/drawing/2014/main" xmlns="" val="20003"/>
                    </a:ext>
                  </a:extLst>
                </a:gridCol>
              </a:tblGrid>
              <a:tr h="546513">
                <a:tc>
                  <a:txBody>
                    <a:bodyPr/>
                    <a:lstStyle/>
                    <a:p>
                      <a:pPr algn="ctr" fontAlgn="b"/>
                      <a:r>
                        <a:rPr lang="zh-TW" altLang="en-US" sz="2400" b="1" i="0" u="none" strike="noStrike" dirty="0" smtClean="0">
                          <a:effectLst/>
                          <a:latin typeface="微軟正黑體" panose="020B0604030504040204" pitchFamily="34" charset="-120"/>
                          <a:ea typeface="微軟正黑體" panose="020B0604030504040204" pitchFamily="34" charset="-120"/>
                        </a:rPr>
                        <a:t>名次</a:t>
                      </a:r>
                      <a:endParaRPr lang="zh-TW" altLang="en-US" sz="2400" b="1"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fontAlgn="b"/>
                      <a:r>
                        <a:rPr lang="zh-TW" altLang="en-US" sz="2400" b="1" u="none" strike="noStrike" dirty="0">
                          <a:effectLst/>
                          <a:latin typeface="微軟正黑體" panose="020B0604030504040204" pitchFamily="34" charset="-120"/>
                          <a:ea typeface="微軟正黑體" panose="020B0604030504040204" pitchFamily="34" charset="-120"/>
                        </a:rPr>
                        <a:t>學校名稱</a:t>
                      </a:r>
                      <a:endParaRPr lang="zh-TW" altLang="en-US" sz="2400" b="1"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zh-TW" altLang="en-US"/>
                    </a:p>
                  </a:txBody>
                  <a:tcPr/>
                </a:tc>
                <a:tc>
                  <a:txBody>
                    <a:bodyPr/>
                    <a:lstStyle/>
                    <a:p>
                      <a:pPr algn="ctr" fontAlgn="b"/>
                      <a:r>
                        <a:rPr lang="zh-TW" altLang="en-US" sz="2400" b="1" u="none" strike="noStrike" dirty="0">
                          <a:effectLst/>
                          <a:latin typeface="微軟正黑體" panose="020B0604030504040204" pitchFamily="34" charset="-120"/>
                          <a:ea typeface="微軟正黑體" panose="020B0604030504040204" pitchFamily="34" charset="-120"/>
                        </a:rPr>
                        <a:t>修正表冊數</a:t>
                      </a:r>
                      <a:endParaRPr lang="zh-TW" altLang="en-US" sz="2400" b="1"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546513">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1</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dirty="0"/>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zh-TW" altLang="en-US" sz="2400" b="0" u="none" strike="noStrike" dirty="0">
                          <a:effectLst/>
                          <a:latin typeface="微軟正黑體" panose="020B0604030504040204" pitchFamily="34" charset="-120"/>
                          <a:ea typeface="微軟正黑體" panose="020B0604030504040204" pitchFamily="34" charset="-120"/>
                        </a:rPr>
                        <a:t>國立勤益科技大學</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altLang="zh-TW" sz="2400" b="0" u="none" strike="noStrike" dirty="0">
                          <a:effectLst/>
                          <a:latin typeface="微軟正黑體" panose="020B0604030504040204" pitchFamily="34" charset="-120"/>
                          <a:ea typeface="微軟正黑體" panose="020B0604030504040204" pitchFamily="34" charset="-120"/>
                        </a:rPr>
                        <a:t>87</a:t>
                      </a:r>
                      <a:endParaRPr lang="en-US" altLang="zh-TW"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46513">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2</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zh-TW" altLang="en-US" sz="2400" b="0" u="none" strike="noStrike" dirty="0">
                          <a:effectLst/>
                          <a:latin typeface="微軟正黑體" panose="020B0604030504040204" pitchFamily="34" charset="-120"/>
                          <a:ea typeface="微軟正黑體" panose="020B0604030504040204" pitchFamily="34" charset="-120"/>
                        </a:rPr>
                        <a:t>國立澎湖科技大學</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altLang="zh-TW" sz="2400" b="0" u="none" strike="noStrike" dirty="0">
                          <a:effectLst/>
                          <a:latin typeface="微軟正黑體" panose="020B0604030504040204" pitchFamily="34" charset="-120"/>
                          <a:ea typeface="微軟正黑體" panose="020B0604030504040204" pitchFamily="34" charset="-120"/>
                        </a:rPr>
                        <a:t>86</a:t>
                      </a:r>
                      <a:endParaRPr lang="en-US" altLang="zh-TW"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46513">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3</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zh-TW" altLang="en-US" sz="2400" b="0" u="none" strike="noStrike" dirty="0">
                          <a:effectLst/>
                          <a:latin typeface="微軟正黑體" panose="020B0604030504040204" pitchFamily="34" charset="-120"/>
                          <a:ea typeface="微軟正黑體" panose="020B0604030504040204" pitchFamily="34" charset="-120"/>
                        </a:rPr>
                        <a:t>國立臺東專科學校</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altLang="zh-TW" sz="2400" b="0" u="none" strike="noStrike" dirty="0">
                          <a:effectLst/>
                          <a:latin typeface="微軟正黑體" panose="020B0604030504040204" pitchFamily="34" charset="-120"/>
                          <a:ea typeface="微軟正黑體" panose="020B0604030504040204" pitchFamily="34" charset="-120"/>
                        </a:rPr>
                        <a:t>81</a:t>
                      </a:r>
                      <a:endParaRPr lang="en-US" altLang="zh-TW"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46513">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4</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zh-TW" altLang="en-US" sz="2400" b="0" u="none" strike="noStrike" dirty="0">
                          <a:effectLst/>
                          <a:latin typeface="微軟正黑體" panose="020B0604030504040204" pitchFamily="34" charset="-120"/>
                          <a:ea typeface="微軟正黑體" panose="020B0604030504040204" pitchFamily="34" charset="-120"/>
                        </a:rPr>
                        <a:t>國立臺北商業大學</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altLang="zh-TW" sz="2400" b="0" u="none" strike="noStrike" dirty="0">
                          <a:effectLst/>
                          <a:latin typeface="微軟正黑體" panose="020B0604030504040204" pitchFamily="34" charset="-120"/>
                          <a:ea typeface="微軟正黑體" panose="020B0604030504040204" pitchFamily="34" charset="-120"/>
                        </a:rPr>
                        <a:t>65</a:t>
                      </a:r>
                      <a:endParaRPr lang="en-US" altLang="zh-TW"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46513">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5</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dirty="0"/>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zh-TW" altLang="en-US" sz="2400" b="0" u="none" strike="noStrike" dirty="0">
                          <a:effectLst/>
                          <a:latin typeface="微軟正黑體" panose="020B0604030504040204" pitchFamily="34" charset="-120"/>
                          <a:ea typeface="微軟正黑體" panose="020B0604030504040204" pitchFamily="34" charset="-120"/>
                        </a:rPr>
                        <a:t>蘭陽技術學院</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altLang="zh-TW" sz="2400" b="0" u="none" strike="noStrike" dirty="0">
                          <a:effectLst/>
                          <a:latin typeface="微軟正黑體" panose="020B0604030504040204" pitchFamily="34" charset="-120"/>
                          <a:ea typeface="微軟正黑體" panose="020B0604030504040204" pitchFamily="34" charset="-120"/>
                        </a:rPr>
                        <a:t>48</a:t>
                      </a:r>
                      <a:endParaRPr lang="en-US" altLang="zh-TW"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2" name="文字方塊 11"/>
          <p:cNvSpPr txBox="1"/>
          <p:nvPr/>
        </p:nvSpPr>
        <p:spPr>
          <a:xfrm>
            <a:off x="233721" y="187858"/>
            <a:ext cx="6652854"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來文修正排行榜</a:t>
            </a:r>
          </a:p>
        </p:txBody>
      </p:sp>
      <p:sp>
        <p:nvSpPr>
          <p:cNvPr id="2" name="投影片編號版面配置區 1"/>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2861631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19150" y="1338878"/>
            <a:ext cx="11372850" cy="4265784"/>
          </a:xfrm>
          <a:prstGeom prst="rect">
            <a:avLst/>
          </a:prstGeom>
        </p:spPr>
        <p:txBody>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buNone/>
              <a:defRPr/>
            </a:pPr>
            <a:r>
              <a:rPr lang="zh-TW" altLang="en-US" sz="1600" dirty="0" smtClean="0">
                <a:latin typeface="微軟正黑體" pitchFamily="34" charset="-120"/>
                <a:ea typeface="微軟正黑體" pitchFamily="34" charset="-120"/>
              </a:rPr>
              <a:t>	</a:t>
            </a:r>
          </a:p>
          <a:p>
            <a:pPr>
              <a:defRPr/>
            </a:pPr>
            <a:endParaRPr lang="en-US" altLang="zh-TW" sz="2000" dirty="0" smtClean="0">
              <a:latin typeface="微軟正黑體" pitchFamily="34" charset="-120"/>
              <a:ea typeface="微軟正黑體" pitchFamily="34"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2515768510"/>
              </p:ext>
            </p:extLst>
          </p:nvPr>
        </p:nvGraphicFramePr>
        <p:xfrm>
          <a:off x="1235075" y="2388483"/>
          <a:ext cx="9899650" cy="3857160"/>
        </p:xfrm>
        <a:graphic>
          <a:graphicData uri="http://schemas.openxmlformats.org/drawingml/2006/table">
            <a:tbl>
              <a:tblPr>
                <a:tableStyleId>{5C22544A-7EE6-4342-B048-85BDC9FD1C3A}</a:tableStyleId>
              </a:tblPr>
              <a:tblGrid>
                <a:gridCol w="2917825">
                  <a:extLst>
                    <a:ext uri="{9D8B030D-6E8A-4147-A177-3AD203B41FA5}">
                      <a16:colId xmlns:a16="http://schemas.microsoft.com/office/drawing/2014/main" xmlns="" val="20000"/>
                    </a:ext>
                  </a:extLst>
                </a:gridCol>
                <a:gridCol w="6981825">
                  <a:extLst>
                    <a:ext uri="{9D8B030D-6E8A-4147-A177-3AD203B41FA5}">
                      <a16:colId xmlns:a16="http://schemas.microsoft.com/office/drawing/2014/main" xmlns="" val="20001"/>
                    </a:ext>
                  </a:extLst>
                </a:gridCol>
              </a:tblGrid>
              <a:tr h="554742">
                <a:tc gridSpan="2">
                  <a:txBody>
                    <a:bodyPr/>
                    <a:lstStyle/>
                    <a:p>
                      <a:pPr algn="ctr" fontAlgn="b"/>
                      <a:r>
                        <a:rPr lang="zh-TW" altLang="en-US"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學校名稱</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zh-TW" altLang="en-US"/>
                    </a:p>
                  </a:txBody>
                  <a:tcPr/>
                </a:tc>
                <a:extLst>
                  <a:ext uri="{0D108BD9-81ED-4DB2-BD59-A6C34878D82A}">
                    <a16:rowId xmlns:a16="http://schemas.microsoft.com/office/drawing/2014/main" xmlns="" val="10000"/>
                  </a:ext>
                </a:extLst>
              </a:tr>
              <a:tr h="471774">
                <a:tc>
                  <a:txBody>
                    <a:bodyPr/>
                    <a:lstStyle/>
                    <a:p>
                      <a:endParaRPr lang="zh-TW" altLang="en-US" dirty="0"/>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zh-TW" altLang="en-US"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中國科技大學</a:t>
                      </a:r>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分部</a:t>
                      </a:r>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a:t>
                      </a: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71774">
                <a:tc>
                  <a:txBody>
                    <a:bodyPr/>
                    <a:lstStyle/>
                    <a:p>
                      <a:endParaRPr lang="zh-TW" altLang="en-US" dirty="0"/>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zh-TW" altLang="en-US"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中華學校財團法人中華科技大學</a:t>
                      </a:r>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分部</a:t>
                      </a:r>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a:t>
                      </a: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71774">
                <a:tc>
                  <a:txBody>
                    <a:bodyPr/>
                    <a:lstStyle/>
                    <a:p>
                      <a:endParaRPr lang="zh-TW" altLang="en-US"/>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zh-TW" altLang="en-US"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長庚學校財團法人長庚科技大學</a:t>
                      </a:r>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嘉義分部</a:t>
                      </a:r>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a:t>
                      </a: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71774">
                <a:tc>
                  <a:txBody>
                    <a:bodyPr/>
                    <a:lstStyle/>
                    <a:p>
                      <a:endParaRPr lang="zh-TW" altLang="en-US"/>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zh-TW" altLang="en-US"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耕莘健康管理專科學校</a:t>
                      </a:r>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宜蘭分部</a:t>
                      </a:r>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a:t>
                      </a: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71774">
                <a:tc>
                  <a:txBody>
                    <a:bodyPr/>
                    <a:lstStyle/>
                    <a:p>
                      <a:endParaRPr lang="zh-TW" altLang="en-US"/>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2400" b="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國立陸軍專科學校</a:t>
                      </a: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71774">
                <a:tc>
                  <a:txBody>
                    <a:bodyPr/>
                    <a:lstStyle/>
                    <a:p>
                      <a:endParaRPr lang="zh-TW" altLang="en-US"/>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2400" b="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國立臺灣警察專科學校</a:t>
                      </a: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71774">
                <a:tc>
                  <a:txBody>
                    <a:bodyPr/>
                    <a:lstStyle/>
                    <a:p>
                      <a:endParaRPr lang="zh-TW" altLang="en-US" dirty="0"/>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2400" b="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新生醫護管理專科學校</a:t>
                      </a: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2" name="投影片編號版面配置區 1"/>
          <p:cNvSpPr>
            <a:spLocks noGrp="1"/>
          </p:cNvSpPr>
          <p:nvPr>
            <p:ph type="sldNum" sz="quarter" idx="12"/>
          </p:nvPr>
        </p:nvSpPr>
        <p:spPr/>
        <p:txBody>
          <a:bodyPr/>
          <a:lstStyle/>
          <a:p>
            <a:fld id="{4FAB73BC-B049-4115-A692-8D63A059BFB8}" type="slidenum">
              <a:rPr lang="en-US" smtClean="0"/>
              <a:t>21</a:t>
            </a:fld>
            <a:endParaRPr lang="en-US" dirty="0"/>
          </a:p>
        </p:txBody>
      </p:sp>
      <p:sp>
        <p:nvSpPr>
          <p:cNvPr id="7" name="Content Placeholder 2"/>
          <p:cNvSpPr txBox="1">
            <a:spLocks/>
          </p:cNvSpPr>
          <p:nvPr/>
        </p:nvSpPr>
        <p:spPr>
          <a:xfrm>
            <a:off x="835553" y="1546334"/>
            <a:ext cx="11356447" cy="629192"/>
          </a:xfrm>
          <a:prstGeom prst="rect">
            <a:avLst/>
          </a:prstGeom>
        </p:spPr>
        <p:txBody>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ClrTx/>
              <a:buFont typeface="Wingdings" panose="05000000000000000000" pitchFamily="2" charset="2"/>
              <a:buChar char="u"/>
              <a:defRPr/>
            </a:pPr>
            <a:r>
              <a:rPr lang="zh-TW" altLang="en-US" sz="3600" b="1" dirty="0">
                <a:solidFill>
                  <a:srgbClr val="191919"/>
                </a:solidFill>
                <a:latin typeface="微軟正黑體" panose="020B0604030504040204" pitchFamily="34" charset="-120"/>
                <a:ea typeface="微軟正黑體" panose="020B0604030504040204" pitchFamily="34" charset="-120"/>
              </a:rPr>
              <a:t>本期來文修正</a:t>
            </a:r>
            <a:r>
              <a:rPr lang="zh-TW" altLang="en-US" sz="3600" b="1" dirty="0" smtClean="0">
                <a:solidFill>
                  <a:srgbClr val="191919"/>
                </a:solidFill>
                <a:latin typeface="微軟正黑體" panose="020B0604030504040204" pitchFamily="34" charset="-120"/>
                <a:ea typeface="微軟正黑體" panose="020B0604030504040204" pitchFamily="34" charset="-120"/>
              </a:rPr>
              <a:t>紀錄為</a:t>
            </a:r>
            <a:r>
              <a:rPr lang="zh-TW" altLang="en-US" sz="3600" b="1" u="sng" dirty="0" smtClean="0">
                <a:solidFill>
                  <a:schemeClr val="tx1"/>
                </a:solidFill>
                <a:latin typeface="微軟正黑體" panose="020B0604030504040204" pitchFamily="34" charset="-120"/>
                <a:ea typeface="微軟正黑體" panose="020B0604030504040204" pitchFamily="34" charset="-120"/>
              </a:rPr>
              <a:t>零修正</a:t>
            </a:r>
            <a:endParaRPr lang="zh-TW" altLang="en-US" sz="1600" dirty="0" smtClean="0">
              <a:latin typeface="微軟正黑體" pitchFamily="34" charset="-120"/>
              <a:ea typeface="微軟正黑體" pitchFamily="34" charset="-120"/>
            </a:endParaRPr>
          </a:p>
          <a:p>
            <a:pPr>
              <a:buFont typeface="Arial" panose="020B0604020202020204" pitchFamily="34" charset="0"/>
              <a:buNone/>
              <a:defRPr/>
            </a:pPr>
            <a:endParaRPr lang="en-US" altLang="zh-TW" sz="2000" dirty="0" smtClean="0">
              <a:latin typeface="微軟正黑體" pitchFamily="34" charset="-120"/>
              <a:ea typeface="微軟正黑體" pitchFamily="34" charset="-120"/>
            </a:endParaRPr>
          </a:p>
        </p:txBody>
      </p:sp>
      <p:sp>
        <p:nvSpPr>
          <p:cNvPr id="8" name="文字方塊 7"/>
          <p:cNvSpPr txBox="1"/>
          <p:nvPr/>
        </p:nvSpPr>
        <p:spPr>
          <a:xfrm>
            <a:off x="233721" y="187858"/>
            <a:ext cx="6652854"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來文修正排行榜</a:t>
            </a:r>
          </a:p>
        </p:txBody>
      </p:sp>
    </p:spTree>
    <p:extLst>
      <p:ext uri="{BB962C8B-B14F-4D97-AF65-F5344CB8AC3E}">
        <p14:creationId xmlns:p14="http://schemas.microsoft.com/office/powerpoint/2010/main" val="3390634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anose="020B0604030504040204" pitchFamily="34" charset="-120"/>
              </a:rPr>
              <a:t>參、</a:t>
            </a:r>
            <a:r>
              <a:rPr lang="zh-TW" altLang="en-US" b="1" dirty="0">
                <a:latin typeface="微軟正黑體" panose="020B0604030504040204" pitchFamily="34" charset="-120"/>
              </a:rPr>
              <a:t>表冊</a:t>
            </a:r>
            <a:r>
              <a:rPr lang="zh-TW" altLang="en-US" b="1" dirty="0" smtClean="0">
                <a:latin typeface="微軟正黑體" panose="020B0604030504040204" pitchFamily="34" charset="-120"/>
              </a:rPr>
              <a:t>異動</a:t>
            </a:r>
            <a:endParaRPr lang="zh-TW" altLang="en-US" dirty="0"/>
          </a:p>
        </p:txBody>
      </p:sp>
      <p:sp>
        <p:nvSpPr>
          <p:cNvPr id="3" name="投影片編號版面配置區 2"/>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3970771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126186" y="400050"/>
            <a:ext cx="457966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1-1 </a:t>
            </a:r>
            <a:r>
              <a:rPr lang="zh-TW" altLang="en-US" sz="3000" dirty="0">
                <a:solidFill>
                  <a:schemeClr val="tx1"/>
                </a:solidFill>
                <a:latin typeface="微軟正黑體" panose="020B0604030504040204" pitchFamily="34" charset="-120"/>
                <a:ea typeface="微軟正黑體" panose="020B0604030504040204" pitchFamily="34" charset="-120"/>
              </a:rPr>
              <a:t>教師基本資料表</a:t>
            </a:r>
          </a:p>
        </p:txBody>
      </p:sp>
      <p:sp>
        <p:nvSpPr>
          <p:cNvPr id="3" name="文字方塊 2"/>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6" name="矩形 15"/>
          <p:cNvSpPr>
            <a:spLocks noChangeArrowheads="1"/>
          </p:cNvSpPr>
          <p:nvPr/>
        </p:nvSpPr>
        <p:spPr bwMode="auto">
          <a:xfrm>
            <a:off x="849604" y="4084328"/>
            <a:ext cx="10773834" cy="265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修訂定義</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聘</a:t>
            </a:r>
            <a:r>
              <a:rPr kumimoji="0" lang="zh-TW" altLang="en-US" sz="2400" b="1" dirty="0">
                <a:solidFill>
                  <a:srgbClr val="FF0000"/>
                </a:solidFill>
                <a:latin typeface="微軟正黑體" panose="020B0604030504040204" pitchFamily="34" charset="-120"/>
                <a:ea typeface="微軟正黑體" panose="020B0604030504040204" pitchFamily="34" charset="-120"/>
              </a:rPr>
              <a:t>約是否達一年</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以上</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kumimoji="0" lang="zh-TW" altLang="en-US" sz="2400" dirty="0">
                <a:latin typeface="微軟正黑體" panose="020B0604030504040204" pitchFamily="34" charset="-120"/>
                <a:ea typeface="微軟正黑體" panose="020B0604030504040204" pitchFamily="34" charset="-120"/>
              </a:rPr>
              <a:t>聘約達一年以上係以當年度</a:t>
            </a:r>
            <a:r>
              <a:rPr kumimoji="0" lang="en-US" altLang="zh-TW" sz="2400" dirty="0">
                <a:latin typeface="微軟正黑體" panose="020B0604030504040204" pitchFamily="34" charset="-120"/>
                <a:ea typeface="微軟正黑體" panose="020B0604030504040204" pitchFamily="34" charset="-120"/>
              </a:rPr>
              <a:t>3</a:t>
            </a:r>
            <a:r>
              <a:rPr kumimoji="0" lang="zh-TW" altLang="en-US" sz="2400" dirty="0">
                <a:latin typeface="微軟正黑體" panose="020B0604030504040204" pitchFamily="34" charset="-120"/>
                <a:ea typeface="微軟正黑體" panose="020B0604030504040204" pitchFamily="34" charset="-120"/>
              </a:rPr>
              <a:t>月</a:t>
            </a:r>
            <a:r>
              <a:rPr kumimoji="0" lang="en-US" altLang="zh-TW" sz="2400" dirty="0">
                <a:latin typeface="微軟正黑體" panose="020B0604030504040204" pitchFamily="34" charset="-120"/>
                <a:ea typeface="微軟正黑體" panose="020B0604030504040204" pitchFamily="34" charset="-120"/>
              </a:rPr>
              <a:t>15</a:t>
            </a:r>
            <a:r>
              <a:rPr kumimoji="0" lang="zh-TW" altLang="en-US" sz="2400" dirty="0">
                <a:latin typeface="微軟正黑體" panose="020B0604030504040204" pitchFamily="34" charset="-120"/>
                <a:ea typeface="微軟正黑體" panose="020B0604030504040204" pitchFamily="34" charset="-120"/>
              </a:rPr>
              <a:t>日</a:t>
            </a:r>
            <a:r>
              <a:rPr kumimoji="0" lang="en-US" altLang="zh-TW" sz="2400" dirty="0">
                <a:latin typeface="微軟正黑體" panose="020B0604030504040204" pitchFamily="34" charset="-120"/>
                <a:ea typeface="微軟正黑體" panose="020B0604030504040204" pitchFamily="34" charset="-120"/>
              </a:rPr>
              <a:t>(10</a:t>
            </a:r>
            <a:r>
              <a:rPr kumimoji="0" lang="zh-TW" altLang="en-US" sz="2400" dirty="0">
                <a:latin typeface="微軟正黑體" panose="020B0604030504040204" pitchFamily="34" charset="-120"/>
                <a:ea typeface="微軟正黑體" panose="020B0604030504040204" pitchFamily="34" charset="-120"/>
              </a:rPr>
              <a:t>月</a:t>
            </a:r>
            <a:r>
              <a:rPr kumimoji="0" lang="en-US" altLang="zh-TW" sz="2400" dirty="0">
                <a:latin typeface="微軟正黑體" panose="020B0604030504040204" pitchFamily="34" charset="-120"/>
                <a:ea typeface="微軟正黑體" panose="020B0604030504040204" pitchFamily="34" charset="-120"/>
              </a:rPr>
              <a:t>15</a:t>
            </a:r>
            <a:r>
              <a:rPr kumimoji="0" lang="zh-TW" altLang="en-US" sz="2400" dirty="0">
                <a:latin typeface="微軟正黑體" panose="020B0604030504040204" pitchFamily="34" charset="-120"/>
                <a:ea typeface="微軟正黑體" panose="020B0604030504040204" pitchFamily="34" charset="-120"/>
              </a:rPr>
              <a:t>日</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為基準</a:t>
            </a:r>
            <a:r>
              <a:rPr kumimoji="0" lang="zh-TW" altLang="en-US" sz="2400" strike="sngStrike" dirty="0">
                <a:latin typeface="微軟正黑體" panose="020B0604030504040204" pitchFamily="34" charset="-120"/>
                <a:ea typeface="微軟正黑體" panose="020B0604030504040204" pitchFamily="34" charset="-120"/>
              </a:rPr>
              <a:t>，包含已發生及未來</a:t>
            </a:r>
            <a:r>
              <a:rPr kumimoji="0" lang="zh-TW" altLang="en-US" sz="2400" strike="sngStrike" dirty="0" smtClean="0">
                <a:latin typeface="微軟正黑體" panose="020B0604030504040204" pitchFamily="34" charset="-120"/>
                <a:ea typeface="微軟正黑體" panose="020B0604030504040204" pitchFamily="34" charset="-120"/>
              </a:rPr>
              <a:t>式</a:t>
            </a:r>
            <a:r>
              <a:rPr kumimoji="0" lang="zh-TW" altLang="en-US" sz="2400" b="1" u="sng" dirty="0" smtClean="0">
                <a:solidFill>
                  <a:srgbClr val="FF0000"/>
                </a:solidFill>
                <a:latin typeface="微軟正黑體" panose="020B0604030504040204" pitchFamily="34" charset="-120"/>
                <a:ea typeface="微軟正黑體" panose="020B0604030504040204" pitchFamily="34" charset="-120"/>
              </a:rPr>
              <a:t>，</a:t>
            </a:r>
            <a:r>
              <a:rPr kumimoji="0" lang="zh-TW" altLang="en-US" sz="2400" b="1" u="sng" dirty="0">
                <a:solidFill>
                  <a:srgbClr val="FF0000"/>
                </a:solidFill>
                <a:latin typeface="微軟正黑體" panose="020B0604030504040204" pitchFamily="34" charset="-120"/>
                <a:ea typeface="微軟正黑體" panose="020B0604030504040204" pitchFamily="34" charset="-120"/>
              </a:rPr>
              <a:t>包含已發生及未來式，其聘約達一年（含）以上者方可列入</a:t>
            </a:r>
            <a:r>
              <a:rPr kumimoji="0" lang="zh-TW" altLang="en-US" sz="2400" strike="sngStrike" dirty="0">
                <a:latin typeface="微軟正黑體" panose="020B0604030504040204" pitchFamily="34" charset="-120"/>
                <a:ea typeface="微軟正黑體" panose="020B0604030504040204" pitchFamily="34" charset="-120"/>
              </a:rPr>
              <a:t>僅列計已發生之聘約已滿一年</a:t>
            </a:r>
            <a:r>
              <a:rPr kumimoji="0" lang="en-US" altLang="zh-TW" sz="2400" strike="sngStrike" dirty="0">
                <a:latin typeface="微軟正黑體" panose="020B0604030504040204" pitchFamily="34" charset="-120"/>
                <a:ea typeface="微軟正黑體" panose="020B0604030504040204" pitchFamily="34" charset="-120"/>
              </a:rPr>
              <a:t>(</a:t>
            </a:r>
            <a:r>
              <a:rPr kumimoji="0" lang="zh-TW" altLang="en-US" sz="2400" strike="sngStrike" dirty="0">
                <a:latin typeface="微軟正黑體" panose="020B0604030504040204" pitchFamily="34" charset="-120"/>
                <a:ea typeface="微軟正黑體" panose="020B0604030504040204" pitchFamily="34" charset="-120"/>
              </a:rPr>
              <a:t>含</a:t>
            </a:r>
            <a:r>
              <a:rPr kumimoji="0" lang="en-US" altLang="zh-TW" sz="2400" strike="sngStrike" dirty="0">
                <a:latin typeface="微軟正黑體" panose="020B0604030504040204" pitchFamily="34" charset="-120"/>
                <a:ea typeface="微軟正黑體" panose="020B0604030504040204" pitchFamily="34" charset="-120"/>
              </a:rPr>
              <a:t>)</a:t>
            </a:r>
            <a:r>
              <a:rPr kumimoji="0" lang="zh-TW" altLang="en-US" sz="2400" strike="sngStrike" dirty="0">
                <a:latin typeface="微軟正黑體" panose="020B0604030504040204" pitchFamily="34" charset="-120"/>
                <a:ea typeface="微軟正黑體" panose="020B0604030504040204" pitchFamily="34" charset="-120"/>
              </a:rPr>
              <a:t>以上者方可列入。</a:t>
            </a:r>
          </a:p>
          <a:p>
            <a:pPr eaLnBrk="1" hangingPunct="1">
              <a:lnSpc>
                <a:spcPct val="15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月因應「私立</a:t>
            </a:r>
            <a:r>
              <a:rPr lang="zh-TW" altLang="en-US" sz="1600" dirty="0">
                <a:latin typeface="微軟正黑體" panose="020B0604030504040204" pitchFamily="34" charset="-120"/>
                <a:ea typeface="微軟正黑體" panose="020B0604030504040204" pitchFamily="34" charset="-120"/>
              </a:rPr>
              <a:t>技專校院獎勵補助工作</a:t>
            </a:r>
            <a:r>
              <a:rPr lang="zh-TW" altLang="en-US" sz="1600" dirty="0" smtClean="0">
                <a:latin typeface="微軟正黑體" panose="020B0604030504040204" pitchFamily="34" charset="-120"/>
                <a:ea typeface="微軟正黑體" panose="020B0604030504040204" pitchFamily="34" charset="-120"/>
              </a:rPr>
              <a:t>小組」需求修訂定義</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FAB73BC-B049-4115-A692-8D63A059BFB8}" type="slidenum">
              <a:rPr lang="en-US" smtClean="0"/>
              <a:t>23</a:t>
            </a:fld>
            <a:endParaRPr lang="en-US" dirty="0"/>
          </a:p>
        </p:txBody>
      </p:sp>
      <p:graphicFrame>
        <p:nvGraphicFramePr>
          <p:cNvPr id="13" name="表格 12"/>
          <p:cNvGraphicFramePr>
            <a:graphicFrameLocks noGrp="1"/>
          </p:cNvGraphicFramePr>
          <p:nvPr>
            <p:extLst>
              <p:ext uri="{D42A27DB-BD31-4B8C-83A1-F6EECF244321}">
                <p14:modId xmlns:p14="http://schemas.microsoft.com/office/powerpoint/2010/main" val="2689203759"/>
              </p:ext>
            </p:extLst>
          </p:nvPr>
        </p:nvGraphicFramePr>
        <p:xfrm>
          <a:off x="533402" y="1085850"/>
          <a:ext cx="11061698" cy="2847029"/>
        </p:xfrm>
        <a:graphic>
          <a:graphicData uri="http://schemas.openxmlformats.org/drawingml/2006/table">
            <a:tbl>
              <a:tblPr firstRow="1" firstCol="1" lastRow="1" lastCol="1" bandRow="1" bandCol="1">
                <a:tableStyleId>{5940675A-B579-460E-94D1-54222C63F5DA}</a:tableStyleId>
              </a:tblPr>
              <a:tblGrid>
                <a:gridCol w="415219">
                  <a:extLst>
                    <a:ext uri="{9D8B030D-6E8A-4147-A177-3AD203B41FA5}">
                      <a16:colId xmlns:a16="http://schemas.microsoft.com/office/drawing/2014/main" xmlns="" val="20000"/>
                    </a:ext>
                  </a:extLst>
                </a:gridCol>
                <a:gridCol w="415219">
                  <a:extLst>
                    <a:ext uri="{9D8B030D-6E8A-4147-A177-3AD203B41FA5}">
                      <a16:colId xmlns:a16="http://schemas.microsoft.com/office/drawing/2014/main" xmlns="" val="20001"/>
                    </a:ext>
                  </a:extLst>
                </a:gridCol>
                <a:gridCol w="415219">
                  <a:extLst>
                    <a:ext uri="{9D8B030D-6E8A-4147-A177-3AD203B41FA5}">
                      <a16:colId xmlns:a16="http://schemas.microsoft.com/office/drawing/2014/main" xmlns="" val="20002"/>
                    </a:ext>
                  </a:extLst>
                </a:gridCol>
                <a:gridCol w="415219">
                  <a:extLst>
                    <a:ext uri="{9D8B030D-6E8A-4147-A177-3AD203B41FA5}">
                      <a16:colId xmlns:a16="http://schemas.microsoft.com/office/drawing/2014/main" xmlns="" val="20003"/>
                    </a:ext>
                  </a:extLst>
                </a:gridCol>
                <a:gridCol w="415219">
                  <a:extLst>
                    <a:ext uri="{9D8B030D-6E8A-4147-A177-3AD203B41FA5}">
                      <a16:colId xmlns:a16="http://schemas.microsoft.com/office/drawing/2014/main" xmlns="" val="20004"/>
                    </a:ext>
                  </a:extLst>
                </a:gridCol>
                <a:gridCol w="415219">
                  <a:extLst>
                    <a:ext uri="{9D8B030D-6E8A-4147-A177-3AD203B41FA5}">
                      <a16:colId xmlns:a16="http://schemas.microsoft.com/office/drawing/2014/main" xmlns="" val="20005"/>
                    </a:ext>
                  </a:extLst>
                </a:gridCol>
                <a:gridCol w="415219">
                  <a:extLst>
                    <a:ext uri="{9D8B030D-6E8A-4147-A177-3AD203B41FA5}">
                      <a16:colId xmlns:a16="http://schemas.microsoft.com/office/drawing/2014/main" xmlns="" val="20006"/>
                    </a:ext>
                  </a:extLst>
                </a:gridCol>
                <a:gridCol w="415219">
                  <a:extLst>
                    <a:ext uri="{9D8B030D-6E8A-4147-A177-3AD203B41FA5}">
                      <a16:colId xmlns:a16="http://schemas.microsoft.com/office/drawing/2014/main" xmlns="" val="20007"/>
                    </a:ext>
                  </a:extLst>
                </a:gridCol>
                <a:gridCol w="415219">
                  <a:extLst>
                    <a:ext uri="{9D8B030D-6E8A-4147-A177-3AD203B41FA5}">
                      <a16:colId xmlns:a16="http://schemas.microsoft.com/office/drawing/2014/main" xmlns="" val="20008"/>
                    </a:ext>
                  </a:extLst>
                </a:gridCol>
                <a:gridCol w="415219">
                  <a:extLst>
                    <a:ext uri="{9D8B030D-6E8A-4147-A177-3AD203B41FA5}">
                      <a16:colId xmlns:a16="http://schemas.microsoft.com/office/drawing/2014/main" xmlns="" val="20009"/>
                    </a:ext>
                  </a:extLst>
                </a:gridCol>
                <a:gridCol w="415219">
                  <a:extLst>
                    <a:ext uri="{9D8B030D-6E8A-4147-A177-3AD203B41FA5}">
                      <a16:colId xmlns:a16="http://schemas.microsoft.com/office/drawing/2014/main" xmlns="" val="20010"/>
                    </a:ext>
                  </a:extLst>
                </a:gridCol>
                <a:gridCol w="415219">
                  <a:extLst>
                    <a:ext uri="{9D8B030D-6E8A-4147-A177-3AD203B41FA5}">
                      <a16:colId xmlns:a16="http://schemas.microsoft.com/office/drawing/2014/main" xmlns="" val="20011"/>
                    </a:ext>
                  </a:extLst>
                </a:gridCol>
                <a:gridCol w="415219">
                  <a:extLst>
                    <a:ext uri="{9D8B030D-6E8A-4147-A177-3AD203B41FA5}">
                      <a16:colId xmlns:a16="http://schemas.microsoft.com/office/drawing/2014/main" xmlns="" val="20012"/>
                    </a:ext>
                  </a:extLst>
                </a:gridCol>
                <a:gridCol w="415219">
                  <a:extLst>
                    <a:ext uri="{9D8B030D-6E8A-4147-A177-3AD203B41FA5}">
                      <a16:colId xmlns:a16="http://schemas.microsoft.com/office/drawing/2014/main" xmlns="" val="20013"/>
                    </a:ext>
                  </a:extLst>
                </a:gridCol>
                <a:gridCol w="415219">
                  <a:extLst>
                    <a:ext uri="{9D8B030D-6E8A-4147-A177-3AD203B41FA5}">
                      <a16:colId xmlns:a16="http://schemas.microsoft.com/office/drawing/2014/main" xmlns="" val="20014"/>
                    </a:ext>
                  </a:extLst>
                </a:gridCol>
                <a:gridCol w="415219">
                  <a:extLst>
                    <a:ext uri="{9D8B030D-6E8A-4147-A177-3AD203B41FA5}">
                      <a16:colId xmlns:a16="http://schemas.microsoft.com/office/drawing/2014/main" xmlns="" val="20015"/>
                    </a:ext>
                  </a:extLst>
                </a:gridCol>
                <a:gridCol w="415219">
                  <a:extLst>
                    <a:ext uri="{9D8B030D-6E8A-4147-A177-3AD203B41FA5}">
                      <a16:colId xmlns:a16="http://schemas.microsoft.com/office/drawing/2014/main" xmlns="" val="20016"/>
                    </a:ext>
                  </a:extLst>
                </a:gridCol>
                <a:gridCol w="415219">
                  <a:extLst>
                    <a:ext uri="{9D8B030D-6E8A-4147-A177-3AD203B41FA5}">
                      <a16:colId xmlns:a16="http://schemas.microsoft.com/office/drawing/2014/main" xmlns="" val="20017"/>
                    </a:ext>
                  </a:extLst>
                </a:gridCol>
                <a:gridCol w="528749">
                  <a:extLst>
                    <a:ext uri="{9D8B030D-6E8A-4147-A177-3AD203B41FA5}">
                      <a16:colId xmlns:a16="http://schemas.microsoft.com/office/drawing/2014/main" xmlns="" val="20018"/>
                    </a:ext>
                  </a:extLst>
                </a:gridCol>
                <a:gridCol w="301689">
                  <a:extLst>
                    <a:ext uri="{9D8B030D-6E8A-4147-A177-3AD203B41FA5}">
                      <a16:colId xmlns:a16="http://schemas.microsoft.com/office/drawing/2014/main" xmlns="" val="20019"/>
                    </a:ext>
                  </a:extLst>
                </a:gridCol>
                <a:gridCol w="415219">
                  <a:extLst>
                    <a:ext uri="{9D8B030D-6E8A-4147-A177-3AD203B41FA5}">
                      <a16:colId xmlns:a16="http://schemas.microsoft.com/office/drawing/2014/main" xmlns="" val="20020"/>
                    </a:ext>
                  </a:extLst>
                </a:gridCol>
                <a:gridCol w="415219">
                  <a:extLst>
                    <a:ext uri="{9D8B030D-6E8A-4147-A177-3AD203B41FA5}">
                      <a16:colId xmlns:a16="http://schemas.microsoft.com/office/drawing/2014/main" xmlns="" val="20021"/>
                    </a:ext>
                  </a:extLst>
                </a:gridCol>
                <a:gridCol w="313980">
                  <a:extLst>
                    <a:ext uri="{9D8B030D-6E8A-4147-A177-3AD203B41FA5}">
                      <a16:colId xmlns:a16="http://schemas.microsoft.com/office/drawing/2014/main" xmlns="" val="20022"/>
                    </a:ext>
                  </a:extLst>
                </a:gridCol>
                <a:gridCol w="342900">
                  <a:extLst>
                    <a:ext uri="{9D8B030D-6E8A-4147-A177-3AD203B41FA5}">
                      <a16:colId xmlns:a16="http://schemas.microsoft.com/office/drawing/2014/main" xmlns="" val="20023"/>
                    </a:ext>
                  </a:extLst>
                </a:gridCol>
                <a:gridCol w="381000">
                  <a:extLst>
                    <a:ext uri="{9D8B030D-6E8A-4147-A177-3AD203B41FA5}">
                      <a16:colId xmlns:a16="http://schemas.microsoft.com/office/drawing/2014/main" xmlns="" val="20024"/>
                    </a:ext>
                  </a:extLst>
                </a:gridCol>
                <a:gridCol w="482600">
                  <a:extLst>
                    <a:ext uri="{9D8B030D-6E8A-4147-A177-3AD203B41FA5}">
                      <a16:colId xmlns:a16="http://schemas.microsoft.com/office/drawing/2014/main" xmlns="" val="20025"/>
                    </a:ext>
                  </a:extLst>
                </a:gridCol>
                <a:gridCol w="406400">
                  <a:extLst>
                    <a:ext uri="{9D8B030D-6E8A-4147-A177-3AD203B41FA5}">
                      <a16:colId xmlns:a16="http://schemas.microsoft.com/office/drawing/2014/main" xmlns="" val="20026"/>
                    </a:ext>
                  </a:extLst>
                </a:gridCol>
              </a:tblGrid>
              <a:tr h="622820">
                <a:tc gridSpan="12">
                  <a:txBody>
                    <a:bodyPr/>
                    <a:lstStyle/>
                    <a:p>
                      <a:pPr algn="ctr">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基本資料</a:t>
                      </a:r>
                    </a:p>
                  </a:txBody>
                  <a:tcPr marL="65314" marR="65314"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最高學歷</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7">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教師等級</a:t>
                      </a: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是否為編制外</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未具本職之兼任教師</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just">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just">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是否符合技術及職業教育法</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vert="eaVert">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第</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26</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條適用對象</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2224209">
                <a:tc>
                  <a:txBody>
                    <a:bodyPr/>
                    <a:lstStyle/>
                    <a:p>
                      <a:pPr marL="71755" marR="71755">
                        <a:spcAft>
                          <a:spcPts val="0"/>
                        </a:spcAft>
                      </a:pPr>
                      <a:r>
                        <a:rPr lang="zh-TW" sz="1800" kern="800">
                          <a:effectLst/>
                          <a:latin typeface="微軟正黑體" panose="020B0604030504040204" pitchFamily="34" charset="-120"/>
                          <a:ea typeface="微軟正黑體" panose="020B0604030504040204" pitchFamily="34" charset="-120"/>
                        </a:rPr>
                        <a:t>學年</a:t>
                      </a:r>
                      <a:r>
                        <a:rPr lang="zh-TW" sz="1800" kern="800" smtClean="0">
                          <a:effectLst/>
                          <a:latin typeface="微軟正黑體" panose="020B0604030504040204" pitchFamily="34" charset="-120"/>
                          <a:ea typeface="微軟正黑體" panose="020B0604030504040204" pitchFamily="34" charset="-120"/>
                        </a:rPr>
                        <a:t>度</a:t>
                      </a:r>
                      <a:r>
                        <a:rPr lang="en-US" sz="1800" kern="800" smtClean="0">
                          <a:effectLst/>
                          <a:latin typeface="微軟正黑體" panose="020B0604030504040204" pitchFamily="34" charset="-120"/>
                          <a:ea typeface="微軟正黑體" panose="020B0604030504040204" pitchFamily="34" charset="-120"/>
                        </a:rPr>
                        <a:t>/</a:t>
                      </a:r>
                      <a:r>
                        <a:rPr lang="zh-TW" sz="1800" kern="800" smtClean="0">
                          <a:effectLst/>
                          <a:latin typeface="微軟正黑體" panose="020B0604030504040204" pitchFamily="34" charset="-120"/>
                          <a:ea typeface="微軟正黑體" panose="020B0604030504040204" pitchFamily="34" charset="-120"/>
                        </a:rPr>
                        <a:t>學期</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effectLst/>
                          <a:latin typeface="微軟正黑體" panose="020B0604030504040204" pitchFamily="34" charset="-120"/>
                          <a:ea typeface="微軟正黑體" panose="020B0604030504040204" pitchFamily="34" charset="-120"/>
                        </a:rPr>
                        <a:t>主聘系所</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身份識別種類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任職狀態</a:t>
                      </a:r>
                    </a:p>
                  </a:txBody>
                  <a:tcPr marL="0" marR="0" marT="0" marB="0" vert="eaVert" anchor="ctr">
                    <a:lnR w="12700" cap="flat" cmpd="sng" algn="ctr">
                      <a:solidFill>
                        <a:schemeClr val="tx1"/>
                      </a:solidFill>
                      <a:prstDash val="solid"/>
                      <a:round/>
                      <a:headEnd type="none" w="med" len="med"/>
                      <a:tailEnd type="none" w="med" len="med"/>
                    </a:ln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聘任日期</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最早到校日</a:t>
                      </a:r>
                    </a:p>
                  </a:txBody>
                  <a:tcPr marL="0" marR="0" marT="0" marB="0" vert="eaVert" anchor="ctr">
                    <a:lnL w="12700" cap="flat" cmpd="sng" algn="ctr">
                      <a:solidFill>
                        <a:schemeClr val="tx1"/>
                      </a:solidFill>
                      <a:prstDash val="solid"/>
                      <a:round/>
                      <a:headEnd type="none" w="med" len="med"/>
                      <a:tailEnd type="none" w="med" len="med"/>
                    </a:lnL>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原任單位</a:t>
                      </a: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離職日期</a:t>
                      </a: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借調目的</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來源</a:t>
                      </a:r>
                      <a:r>
                        <a:rPr lang="en-US" sz="1800" kern="0" dirty="0">
                          <a:solidFill>
                            <a:schemeClr val="tx1"/>
                          </a:solidFill>
                          <a:effectLst/>
                          <a:latin typeface="微軟正黑體" panose="020B0604030504040204" pitchFamily="34" charset="-120"/>
                          <a:ea typeface="微軟正黑體" panose="020B0604030504040204" pitchFamily="34" charset="-120"/>
                        </a:rPr>
                        <a:t>)</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借調新</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原</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單位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兼任行政工作</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行政工作職務</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學校</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科系</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學術專長及研究</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教師分類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76200">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聘約是否達一年以上</a:t>
                      </a:r>
                    </a:p>
                  </a:txBody>
                  <a:tcPr marL="65314" marR="65314" marT="0" marB="0" vert="eaVert"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證書字號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smtClean="0">
                          <a:solidFill>
                            <a:schemeClr val="tx1"/>
                          </a:solidFill>
                          <a:effectLst/>
                          <a:latin typeface="微軟正黑體" panose="020B0604030504040204" pitchFamily="34" charset="-120"/>
                          <a:ea typeface="微軟正黑體" panose="020B0604030504040204" pitchFamily="34" charset="-120"/>
                        </a:rPr>
                        <a:t>證照／公文</a:t>
                      </a:r>
                      <a:r>
                        <a:rPr lang="zh-TW" sz="1800" kern="800" dirty="0">
                          <a:solidFill>
                            <a:schemeClr val="tx1"/>
                          </a:solidFill>
                          <a:effectLst/>
                          <a:latin typeface="微軟正黑體" panose="020B0604030504040204" pitchFamily="34" charset="-120"/>
                          <a:ea typeface="微軟正黑體" panose="020B0604030504040204" pitchFamily="34" charset="-120"/>
                        </a:rPr>
                        <a:t>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91877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5"/>
          <p:cNvSpPr>
            <a:spLocks noChangeArrowheads="1"/>
          </p:cNvSpPr>
          <p:nvPr/>
        </p:nvSpPr>
        <p:spPr bwMode="auto">
          <a:xfrm>
            <a:off x="849604" y="4084328"/>
            <a:ext cx="10773834"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新增欄位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是否為編制外未具本職之兼任教師</a:t>
            </a:r>
          </a:p>
          <a:p>
            <a:pPr marL="342900" indent="-342900" eaLnBrk="1" hangingPunct="1">
              <a:lnSpc>
                <a:spcPts val="3000"/>
              </a:lnSpc>
              <a:spcBef>
                <a:spcPct val="0"/>
              </a:spcBef>
              <a:buFont typeface="Wingdings" panose="05000000000000000000" pitchFamily="2" charset="2"/>
              <a:buChar char="u"/>
              <a:defRPr/>
            </a:pPr>
            <a:r>
              <a:rPr kumimoji="0" lang="zh-TW" altLang="en-US" sz="2400" dirty="0" smtClean="0">
                <a:latin typeface="微軟正黑體" panose="020B0604030504040204" pitchFamily="34" charset="-120"/>
                <a:ea typeface="微軟正黑體" panose="020B0604030504040204" pitchFamily="34" charset="-120"/>
              </a:rPr>
              <a:t>如</a:t>
            </a:r>
            <a:r>
              <a:rPr kumimoji="0" lang="zh-TW" altLang="en-US" sz="2400" dirty="0">
                <a:latin typeface="微軟正黑體" panose="020B0604030504040204" pitchFamily="34" charset="-120"/>
                <a:ea typeface="微軟正黑體" panose="020B0604030504040204" pitchFamily="34" charset="-120"/>
              </a:rPr>
              <a:t>教師為編制外之兼任教師，方須勾</a:t>
            </a:r>
            <a:r>
              <a:rPr kumimoji="0" lang="zh-TW" altLang="en-US" sz="2400" dirty="0" smtClean="0">
                <a:latin typeface="微軟正黑體" panose="020B0604030504040204" pitchFamily="34" charset="-120"/>
                <a:ea typeface="微軟正黑體" panose="020B0604030504040204" pitchFamily="34" charset="-120"/>
              </a:rPr>
              <a:t>選</a:t>
            </a: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smtClean="0">
                <a:latin typeface="微軟正黑體" panose="020B0604030504040204" pitchFamily="34" charset="-120"/>
                <a:ea typeface="微軟正黑體" panose="020B0604030504040204" pitchFamily="34" charset="-120"/>
              </a:rPr>
              <a:t>是</a:t>
            </a: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smtClean="0">
                <a:latin typeface="微軟正黑體" panose="020B0604030504040204" pitchFamily="34" charset="-120"/>
                <a:ea typeface="微軟正黑體" panose="020B0604030504040204" pitchFamily="34" charset="-120"/>
              </a:rPr>
              <a:t>、</a:t>
            </a: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smtClean="0">
                <a:latin typeface="微軟正黑體" panose="020B0604030504040204" pitchFamily="34" charset="-120"/>
                <a:ea typeface="微軟正黑體" panose="020B0604030504040204" pitchFamily="34" charset="-120"/>
              </a:rPr>
              <a:t>否</a:t>
            </a: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smtClean="0">
                <a:latin typeface="微軟正黑體" panose="020B0604030504040204" pitchFamily="34" charset="-120"/>
                <a:ea typeface="微軟正黑體" panose="020B0604030504040204" pitchFamily="34" charset="-120"/>
              </a:rPr>
              <a:t>為</a:t>
            </a:r>
            <a:r>
              <a:rPr kumimoji="0" lang="zh-TW" altLang="en-US" sz="2400" dirty="0">
                <a:latin typeface="微軟正黑體" panose="020B0604030504040204" pitchFamily="34" charset="-120"/>
                <a:ea typeface="微軟正黑體" panose="020B0604030504040204" pitchFamily="34" charset="-120"/>
              </a:rPr>
              <a:t>編制</a:t>
            </a:r>
            <a:r>
              <a:rPr kumimoji="0" lang="zh-TW" altLang="en-US" sz="2400" dirty="0" smtClean="0">
                <a:latin typeface="微軟正黑體" panose="020B0604030504040204" pitchFamily="34" charset="-120"/>
                <a:ea typeface="微軟正黑體" panose="020B0604030504040204" pitchFamily="34" charset="-120"/>
              </a:rPr>
              <a:t>外</a:t>
            </a:r>
            <a:r>
              <a:rPr kumimoji="0" lang="zh-TW" altLang="en-US" sz="2400" dirty="0">
                <a:latin typeface="微軟正黑體" panose="020B0604030504040204" pitchFamily="34" charset="-120"/>
                <a:ea typeface="微軟正黑體" panose="020B0604030504040204" pitchFamily="34" charset="-120"/>
              </a:rPr>
              <a:t>未</a:t>
            </a:r>
            <a:r>
              <a:rPr kumimoji="0" lang="zh-TW" altLang="en-US" sz="2400" dirty="0" smtClean="0">
                <a:latin typeface="微軟正黑體" panose="020B0604030504040204" pitchFamily="34" charset="-120"/>
                <a:ea typeface="微軟正黑體" panose="020B0604030504040204" pitchFamily="34" charset="-120"/>
              </a:rPr>
              <a:t>具</a:t>
            </a:r>
            <a:r>
              <a:rPr kumimoji="0" lang="zh-TW" altLang="en-US" sz="2400" dirty="0">
                <a:latin typeface="微軟正黑體" panose="020B0604030504040204" pitchFamily="34" charset="-120"/>
                <a:ea typeface="微軟正黑體" panose="020B0604030504040204" pitchFamily="34" charset="-120"/>
              </a:rPr>
              <a:t>本職之兼任教師</a:t>
            </a:r>
            <a:r>
              <a:rPr kumimoji="0" lang="zh-TW" altLang="en-US" sz="2400" dirty="0" smtClean="0">
                <a:latin typeface="微軟正黑體" panose="020B0604030504040204" pitchFamily="34" charset="-120"/>
                <a:ea typeface="微軟正黑體" panose="020B0604030504040204" pitchFamily="34" charset="-120"/>
              </a:rPr>
              <a:t>。</a:t>
            </a:r>
            <a:endParaRPr kumimoji="0"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ts val="3000"/>
              </a:lnSpc>
              <a:spcBef>
                <a:spcPct val="0"/>
              </a:spcBef>
              <a:buFont typeface="Wingdings" panose="05000000000000000000" pitchFamily="2" charset="2"/>
              <a:buChar char="u"/>
              <a:defRPr/>
            </a:pPr>
            <a:r>
              <a:rPr kumimoji="0" lang="zh-TW" altLang="en-US" sz="2400" dirty="0">
                <a:latin typeface="微軟正黑體" panose="020B0604030504040204" pitchFamily="34" charset="-120"/>
                <a:ea typeface="微軟正黑體" panose="020B0604030504040204" pitchFamily="34" charset="-120"/>
              </a:rPr>
              <a:t>此欄位可參酌勞動部公告之「大專院校編制外未具本職之兼任教師適用勞動基準法草案總說明</a:t>
            </a:r>
            <a:r>
              <a:rPr kumimoji="0" lang="zh-TW" altLang="en-US" sz="2400" dirty="0" smtClean="0">
                <a:latin typeface="微軟正黑體" panose="020B0604030504040204" pitchFamily="34" charset="-120"/>
                <a:ea typeface="微軟正黑體" panose="020B0604030504040204" pitchFamily="34" charset="-120"/>
              </a:rPr>
              <a:t>」。</a:t>
            </a:r>
            <a:endParaRPr kumimoji="0" lang="en-US" altLang="zh-TW" sz="2400" dirty="0" smtClean="0">
              <a:latin typeface="微軟正黑體" panose="020B0604030504040204" pitchFamily="34" charset="-120"/>
              <a:ea typeface="微軟正黑體" panose="020B0604030504040204" pitchFamily="34" charset="-120"/>
            </a:endParaRPr>
          </a:p>
          <a:p>
            <a:pPr eaLnBrk="1" hangingPunct="1">
              <a:lnSpc>
                <a:spcPts val="3000"/>
              </a:lnSpc>
              <a:spcBef>
                <a:spcPct val="0"/>
              </a:spcBef>
              <a:buNone/>
              <a:defRPr/>
            </a:pPr>
            <a:r>
              <a:rPr kumimoji="0"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增加此欄位</a:t>
            </a:r>
            <a:r>
              <a:rPr lang="en-US" altLang="zh-TW" sz="1600" dirty="0">
                <a:latin typeface="微軟正黑體" panose="020B0604030504040204" pitchFamily="34" charset="-120"/>
                <a:ea typeface="微軟正黑體" panose="020B0604030504040204" pitchFamily="34" charset="-120"/>
              </a:rPr>
              <a:t>】</a:t>
            </a:r>
          </a:p>
        </p:txBody>
      </p:sp>
      <p:sp>
        <p:nvSpPr>
          <p:cNvPr id="4" name="投影片編號版面配置區 3"/>
          <p:cNvSpPr>
            <a:spLocks noGrp="1"/>
          </p:cNvSpPr>
          <p:nvPr>
            <p:ph type="sldNum" sz="quarter" idx="12"/>
          </p:nvPr>
        </p:nvSpPr>
        <p:spPr/>
        <p:txBody>
          <a:bodyPr/>
          <a:lstStyle/>
          <a:p>
            <a:fld id="{4FAB73BC-B049-4115-A692-8D63A059BFB8}" type="slidenum">
              <a:rPr lang="en-US" smtClean="0"/>
              <a:t>24</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4025342" cy="68580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200" dirty="0">
                <a:solidFill>
                  <a:schemeClr val="tx1"/>
                </a:solidFill>
                <a:latin typeface="微軟正黑體" panose="020B0604030504040204" pitchFamily="34" charset="-120"/>
                <a:ea typeface="微軟正黑體" panose="020B0604030504040204" pitchFamily="34" charset="-120"/>
              </a:rPr>
              <a:t>表</a:t>
            </a:r>
            <a:r>
              <a:rPr lang="en-US" altLang="zh-TW" sz="3200" dirty="0">
                <a:solidFill>
                  <a:schemeClr val="tx1"/>
                </a:solidFill>
                <a:latin typeface="微軟正黑體" panose="020B0604030504040204" pitchFamily="34" charset="-120"/>
                <a:ea typeface="微軟正黑體" panose="020B0604030504040204" pitchFamily="34" charset="-120"/>
              </a:rPr>
              <a:t>1-1 </a:t>
            </a:r>
            <a:r>
              <a:rPr lang="zh-TW" altLang="en-US" sz="3200" dirty="0">
                <a:solidFill>
                  <a:schemeClr val="tx1"/>
                </a:solidFill>
                <a:latin typeface="微軟正黑體" panose="020B0604030504040204" pitchFamily="34" charset="-120"/>
                <a:ea typeface="微軟正黑體" panose="020B0604030504040204" pitchFamily="34" charset="-120"/>
              </a:rPr>
              <a:t>教師基本資料表</a:t>
            </a:r>
          </a:p>
        </p:txBody>
      </p:sp>
      <p:graphicFrame>
        <p:nvGraphicFramePr>
          <p:cNvPr id="11" name="表格 10"/>
          <p:cNvGraphicFramePr>
            <a:graphicFrameLocks noGrp="1"/>
          </p:cNvGraphicFramePr>
          <p:nvPr>
            <p:extLst>
              <p:ext uri="{D42A27DB-BD31-4B8C-83A1-F6EECF244321}">
                <p14:modId xmlns:p14="http://schemas.microsoft.com/office/powerpoint/2010/main" val="297610948"/>
              </p:ext>
            </p:extLst>
          </p:nvPr>
        </p:nvGraphicFramePr>
        <p:xfrm>
          <a:off x="533402" y="1085850"/>
          <a:ext cx="11061698" cy="2847029"/>
        </p:xfrm>
        <a:graphic>
          <a:graphicData uri="http://schemas.openxmlformats.org/drawingml/2006/table">
            <a:tbl>
              <a:tblPr firstRow="1" firstCol="1" lastRow="1" lastCol="1" bandRow="1" bandCol="1">
                <a:tableStyleId>{5940675A-B579-460E-94D1-54222C63F5DA}</a:tableStyleId>
              </a:tblPr>
              <a:tblGrid>
                <a:gridCol w="415219">
                  <a:extLst>
                    <a:ext uri="{9D8B030D-6E8A-4147-A177-3AD203B41FA5}">
                      <a16:colId xmlns:a16="http://schemas.microsoft.com/office/drawing/2014/main" xmlns="" val="20000"/>
                    </a:ext>
                  </a:extLst>
                </a:gridCol>
                <a:gridCol w="415219">
                  <a:extLst>
                    <a:ext uri="{9D8B030D-6E8A-4147-A177-3AD203B41FA5}">
                      <a16:colId xmlns:a16="http://schemas.microsoft.com/office/drawing/2014/main" xmlns="" val="20001"/>
                    </a:ext>
                  </a:extLst>
                </a:gridCol>
                <a:gridCol w="415219">
                  <a:extLst>
                    <a:ext uri="{9D8B030D-6E8A-4147-A177-3AD203B41FA5}">
                      <a16:colId xmlns:a16="http://schemas.microsoft.com/office/drawing/2014/main" xmlns="" val="20002"/>
                    </a:ext>
                  </a:extLst>
                </a:gridCol>
                <a:gridCol w="415219">
                  <a:extLst>
                    <a:ext uri="{9D8B030D-6E8A-4147-A177-3AD203B41FA5}">
                      <a16:colId xmlns:a16="http://schemas.microsoft.com/office/drawing/2014/main" xmlns="" val="20003"/>
                    </a:ext>
                  </a:extLst>
                </a:gridCol>
                <a:gridCol w="415219">
                  <a:extLst>
                    <a:ext uri="{9D8B030D-6E8A-4147-A177-3AD203B41FA5}">
                      <a16:colId xmlns:a16="http://schemas.microsoft.com/office/drawing/2014/main" xmlns="" val="20004"/>
                    </a:ext>
                  </a:extLst>
                </a:gridCol>
                <a:gridCol w="415219">
                  <a:extLst>
                    <a:ext uri="{9D8B030D-6E8A-4147-A177-3AD203B41FA5}">
                      <a16:colId xmlns:a16="http://schemas.microsoft.com/office/drawing/2014/main" xmlns="" val="20005"/>
                    </a:ext>
                  </a:extLst>
                </a:gridCol>
                <a:gridCol w="415219">
                  <a:extLst>
                    <a:ext uri="{9D8B030D-6E8A-4147-A177-3AD203B41FA5}">
                      <a16:colId xmlns:a16="http://schemas.microsoft.com/office/drawing/2014/main" xmlns="" val="20006"/>
                    </a:ext>
                  </a:extLst>
                </a:gridCol>
                <a:gridCol w="415219">
                  <a:extLst>
                    <a:ext uri="{9D8B030D-6E8A-4147-A177-3AD203B41FA5}">
                      <a16:colId xmlns:a16="http://schemas.microsoft.com/office/drawing/2014/main" xmlns="" val="20007"/>
                    </a:ext>
                  </a:extLst>
                </a:gridCol>
                <a:gridCol w="415219">
                  <a:extLst>
                    <a:ext uri="{9D8B030D-6E8A-4147-A177-3AD203B41FA5}">
                      <a16:colId xmlns:a16="http://schemas.microsoft.com/office/drawing/2014/main" xmlns="" val="20008"/>
                    </a:ext>
                  </a:extLst>
                </a:gridCol>
                <a:gridCol w="415219">
                  <a:extLst>
                    <a:ext uri="{9D8B030D-6E8A-4147-A177-3AD203B41FA5}">
                      <a16:colId xmlns:a16="http://schemas.microsoft.com/office/drawing/2014/main" xmlns="" val="20009"/>
                    </a:ext>
                  </a:extLst>
                </a:gridCol>
                <a:gridCol w="415219">
                  <a:extLst>
                    <a:ext uri="{9D8B030D-6E8A-4147-A177-3AD203B41FA5}">
                      <a16:colId xmlns:a16="http://schemas.microsoft.com/office/drawing/2014/main" xmlns="" val="20010"/>
                    </a:ext>
                  </a:extLst>
                </a:gridCol>
                <a:gridCol w="415219">
                  <a:extLst>
                    <a:ext uri="{9D8B030D-6E8A-4147-A177-3AD203B41FA5}">
                      <a16:colId xmlns:a16="http://schemas.microsoft.com/office/drawing/2014/main" xmlns="" val="20011"/>
                    </a:ext>
                  </a:extLst>
                </a:gridCol>
                <a:gridCol w="415219">
                  <a:extLst>
                    <a:ext uri="{9D8B030D-6E8A-4147-A177-3AD203B41FA5}">
                      <a16:colId xmlns:a16="http://schemas.microsoft.com/office/drawing/2014/main" xmlns="" val="20012"/>
                    </a:ext>
                  </a:extLst>
                </a:gridCol>
                <a:gridCol w="415219">
                  <a:extLst>
                    <a:ext uri="{9D8B030D-6E8A-4147-A177-3AD203B41FA5}">
                      <a16:colId xmlns:a16="http://schemas.microsoft.com/office/drawing/2014/main" xmlns="" val="20013"/>
                    </a:ext>
                  </a:extLst>
                </a:gridCol>
                <a:gridCol w="415219">
                  <a:extLst>
                    <a:ext uri="{9D8B030D-6E8A-4147-A177-3AD203B41FA5}">
                      <a16:colId xmlns:a16="http://schemas.microsoft.com/office/drawing/2014/main" xmlns="" val="20014"/>
                    </a:ext>
                  </a:extLst>
                </a:gridCol>
                <a:gridCol w="415219">
                  <a:extLst>
                    <a:ext uri="{9D8B030D-6E8A-4147-A177-3AD203B41FA5}">
                      <a16:colId xmlns:a16="http://schemas.microsoft.com/office/drawing/2014/main" xmlns="" val="20015"/>
                    </a:ext>
                  </a:extLst>
                </a:gridCol>
                <a:gridCol w="415219">
                  <a:extLst>
                    <a:ext uri="{9D8B030D-6E8A-4147-A177-3AD203B41FA5}">
                      <a16:colId xmlns:a16="http://schemas.microsoft.com/office/drawing/2014/main" xmlns="" val="20016"/>
                    </a:ext>
                  </a:extLst>
                </a:gridCol>
                <a:gridCol w="415219">
                  <a:extLst>
                    <a:ext uri="{9D8B030D-6E8A-4147-A177-3AD203B41FA5}">
                      <a16:colId xmlns:a16="http://schemas.microsoft.com/office/drawing/2014/main" xmlns="" val="20017"/>
                    </a:ext>
                  </a:extLst>
                </a:gridCol>
                <a:gridCol w="528749">
                  <a:extLst>
                    <a:ext uri="{9D8B030D-6E8A-4147-A177-3AD203B41FA5}">
                      <a16:colId xmlns:a16="http://schemas.microsoft.com/office/drawing/2014/main" xmlns="" val="20018"/>
                    </a:ext>
                  </a:extLst>
                </a:gridCol>
                <a:gridCol w="301689">
                  <a:extLst>
                    <a:ext uri="{9D8B030D-6E8A-4147-A177-3AD203B41FA5}">
                      <a16:colId xmlns:a16="http://schemas.microsoft.com/office/drawing/2014/main" xmlns="" val="20019"/>
                    </a:ext>
                  </a:extLst>
                </a:gridCol>
                <a:gridCol w="415219">
                  <a:extLst>
                    <a:ext uri="{9D8B030D-6E8A-4147-A177-3AD203B41FA5}">
                      <a16:colId xmlns:a16="http://schemas.microsoft.com/office/drawing/2014/main" xmlns="" val="20020"/>
                    </a:ext>
                  </a:extLst>
                </a:gridCol>
                <a:gridCol w="415219">
                  <a:extLst>
                    <a:ext uri="{9D8B030D-6E8A-4147-A177-3AD203B41FA5}">
                      <a16:colId xmlns:a16="http://schemas.microsoft.com/office/drawing/2014/main" xmlns="" val="20021"/>
                    </a:ext>
                  </a:extLst>
                </a:gridCol>
                <a:gridCol w="313980">
                  <a:extLst>
                    <a:ext uri="{9D8B030D-6E8A-4147-A177-3AD203B41FA5}">
                      <a16:colId xmlns:a16="http://schemas.microsoft.com/office/drawing/2014/main" xmlns="" val="20022"/>
                    </a:ext>
                  </a:extLst>
                </a:gridCol>
                <a:gridCol w="342900">
                  <a:extLst>
                    <a:ext uri="{9D8B030D-6E8A-4147-A177-3AD203B41FA5}">
                      <a16:colId xmlns:a16="http://schemas.microsoft.com/office/drawing/2014/main" xmlns="" val="20023"/>
                    </a:ext>
                  </a:extLst>
                </a:gridCol>
                <a:gridCol w="381000">
                  <a:extLst>
                    <a:ext uri="{9D8B030D-6E8A-4147-A177-3AD203B41FA5}">
                      <a16:colId xmlns:a16="http://schemas.microsoft.com/office/drawing/2014/main" xmlns="" val="20024"/>
                    </a:ext>
                  </a:extLst>
                </a:gridCol>
                <a:gridCol w="482600">
                  <a:extLst>
                    <a:ext uri="{9D8B030D-6E8A-4147-A177-3AD203B41FA5}">
                      <a16:colId xmlns:a16="http://schemas.microsoft.com/office/drawing/2014/main" xmlns="" val="20025"/>
                    </a:ext>
                  </a:extLst>
                </a:gridCol>
                <a:gridCol w="406400">
                  <a:extLst>
                    <a:ext uri="{9D8B030D-6E8A-4147-A177-3AD203B41FA5}">
                      <a16:colId xmlns:a16="http://schemas.microsoft.com/office/drawing/2014/main" xmlns="" val="20026"/>
                    </a:ext>
                  </a:extLst>
                </a:gridCol>
              </a:tblGrid>
              <a:tr h="622820">
                <a:tc gridSpan="12">
                  <a:txBody>
                    <a:bodyPr/>
                    <a:lstStyle/>
                    <a:p>
                      <a:pPr algn="ctr">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基本資料</a:t>
                      </a:r>
                    </a:p>
                  </a:txBody>
                  <a:tcPr marL="65314" marR="65314"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最高學歷</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7">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教師等級</a:t>
                      </a:r>
                    </a:p>
                  </a:txBody>
                  <a:tcPr marL="65314" marR="6531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是否為編制外</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381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未具本職之兼任教師</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just">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12700" cap="flat" cmpd="sng" algn="ctr">
                      <a:solidFill>
                        <a:srgbClr val="FFFF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just">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是否符合技術及職業教育法</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vert="eaVert">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第</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26</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條適用對象</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2224209">
                <a:tc>
                  <a:txBody>
                    <a:bodyPr/>
                    <a:lstStyle/>
                    <a:p>
                      <a:pPr marL="71755" marR="71755">
                        <a:spcAft>
                          <a:spcPts val="0"/>
                        </a:spcAft>
                      </a:pPr>
                      <a:r>
                        <a:rPr lang="zh-TW" sz="1800" kern="800">
                          <a:effectLst/>
                          <a:latin typeface="微軟正黑體" panose="020B0604030504040204" pitchFamily="34" charset="-120"/>
                          <a:ea typeface="微軟正黑體" panose="020B0604030504040204" pitchFamily="34" charset="-120"/>
                        </a:rPr>
                        <a:t>學年</a:t>
                      </a:r>
                      <a:r>
                        <a:rPr lang="zh-TW" sz="1800" kern="800" smtClean="0">
                          <a:effectLst/>
                          <a:latin typeface="微軟正黑體" panose="020B0604030504040204" pitchFamily="34" charset="-120"/>
                          <a:ea typeface="微軟正黑體" panose="020B0604030504040204" pitchFamily="34" charset="-120"/>
                        </a:rPr>
                        <a:t>度</a:t>
                      </a:r>
                      <a:r>
                        <a:rPr lang="en-US" sz="1800" kern="800" smtClean="0">
                          <a:effectLst/>
                          <a:latin typeface="微軟正黑體" panose="020B0604030504040204" pitchFamily="34" charset="-120"/>
                          <a:ea typeface="微軟正黑體" panose="020B0604030504040204" pitchFamily="34" charset="-120"/>
                        </a:rPr>
                        <a:t>/</a:t>
                      </a:r>
                      <a:r>
                        <a:rPr lang="zh-TW" sz="1800" kern="800" smtClean="0">
                          <a:effectLst/>
                          <a:latin typeface="微軟正黑體" panose="020B0604030504040204" pitchFamily="34" charset="-120"/>
                          <a:ea typeface="微軟正黑體" panose="020B0604030504040204" pitchFamily="34" charset="-120"/>
                        </a:rPr>
                        <a:t>學期</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effectLst/>
                          <a:latin typeface="微軟正黑體" panose="020B0604030504040204" pitchFamily="34" charset="-120"/>
                          <a:ea typeface="微軟正黑體" panose="020B0604030504040204" pitchFamily="34" charset="-120"/>
                        </a:rPr>
                        <a:t>主聘系所</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身份識別種類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任職狀態</a:t>
                      </a:r>
                    </a:p>
                  </a:txBody>
                  <a:tcPr marL="0" marR="0" marT="0" marB="0" vert="eaVert" anchor="ctr">
                    <a:lnR w="12700" cap="flat" cmpd="sng" algn="ctr">
                      <a:solidFill>
                        <a:schemeClr val="tx1"/>
                      </a:solidFill>
                      <a:prstDash val="solid"/>
                      <a:round/>
                      <a:headEnd type="none" w="med" len="med"/>
                      <a:tailEnd type="none" w="med" len="med"/>
                    </a:ln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聘任日期</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最早到校日</a:t>
                      </a:r>
                    </a:p>
                  </a:txBody>
                  <a:tcPr marL="0" marR="0" marT="0" marB="0" vert="eaVert" anchor="ctr">
                    <a:lnL w="12700" cap="flat" cmpd="sng" algn="ctr">
                      <a:solidFill>
                        <a:schemeClr val="tx1"/>
                      </a:solidFill>
                      <a:prstDash val="solid"/>
                      <a:round/>
                      <a:headEnd type="none" w="med" len="med"/>
                      <a:tailEnd type="none" w="med" len="med"/>
                    </a:lnL>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原任單位</a:t>
                      </a: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離職日期</a:t>
                      </a: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借調目的</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來源</a:t>
                      </a:r>
                      <a:r>
                        <a:rPr lang="en-US" sz="1800" kern="0" dirty="0">
                          <a:solidFill>
                            <a:schemeClr val="tx1"/>
                          </a:solidFill>
                          <a:effectLst/>
                          <a:latin typeface="微軟正黑體" panose="020B0604030504040204" pitchFamily="34" charset="-120"/>
                          <a:ea typeface="微軟正黑體" panose="020B0604030504040204" pitchFamily="34" charset="-120"/>
                        </a:rPr>
                        <a:t>)</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借調新</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原</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單位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兼任行政工作</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行政工作職務</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學校</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科系</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學術專長及研究</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教師分類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76200">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聘約是否達一年以上</a:t>
                      </a: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證書字號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smtClean="0">
                          <a:solidFill>
                            <a:schemeClr val="tx1"/>
                          </a:solidFill>
                          <a:effectLst/>
                          <a:latin typeface="微軟正黑體" panose="020B0604030504040204" pitchFamily="34" charset="-120"/>
                          <a:ea typeface="微軟正黑體" panose="020B0604030504040204" pitchFamily="34" charset="-120"/>
                        </a:rPr>
                        <a:t>證照／公文</a:t>
                      </a:r>
                      <a:r>
                        <a:rPr lang="zh-TW" sz="1800" kern="800" dirty="0">
                          <a:solidFill>
                            <a:schemeClr val="tx1"/>
                          </a:solidFill>
                          <a:effectLst/>
                          <a:latin typeface="微軟正黑體" panose="020B0604030504040204" pitchFamily="34" charset="-120"/>
                          <a:ea typeface="微軟正黑體" panose="020B0604030504040204" pitchFamily="34" charset="-120"/>
                        </a:rPr>
                        <a:t>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89056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5"/>
          <p:cNvSpPr>
            <a:spLocks noChangeArrowheads="1"/>
          </p:cNvSpPr>
          <p:nvPr/>
        </p:nvSpPr>
        <p:spPr bwMode="auto">
          <a:xfrm>
            <a:off x="849604" y="4131953"/>
            <a:ext cx="10773834" cy="300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a:lnSpc>
                <a:spcPts val="3700"/>
              </a:lnSpc>
              <a:spcBef>
                <a:spcPct val="0"/>
              </a:spcBef>
              <a:buNone/>
              <a:defRPr/>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是否為編制外未具本職之兼任教師</a:t>
            </a:r>
          </a:p>
          <a:p>
            <a:pPr marL="342900" lvl="0" indent="-342900" algn="just">
              <a:spcAft>
                <a:spcPts val="0"/>
              </a:spcAft>
              <a:buFont typeface="Wingdings" panose="05000000000000000000" pitchFamily="2" charset="2"/>
              <a:buChar char="u"/>
            </a:pPr>
            <a:r>
              <a:rPr lang="zh-TW" altLang="en-US" sz="2400" kern="100" dirty="0" smtClean="0">
                <a:latin typeface="微軟正黑體" panose="020B0604030504040204" pitchFamily="34" charset="-120"/>
                <a:ea typeface="微軟正黑體" panose="020B0604030504040204" pitchFamily="34" charset="-120"/>
              </a:rPr>
              <a:t>所</a:t>
            </a:r>
            <a:r>
              <a:rPr lang="zh-TW" altLang="en-US" sz="2400" kern="100" dirty="0">
                <a:latin typeface="微軟正黑體" panose="020B0604030504040204" pitchFamily="34" charset="-120"/>
                <a:ea typeface="微軟正黑體" panose="020B0604030504040204" pitchFamily="34" charset="-120"/>
              </a:rPr>
              <a:t>稱兼任教師，指符合下列條件之一者：</a:t>
            </a:r>
          </a:p>
          <a:p>
            <a:pPr marL="825500" lvl="1" indent="-508000" algn="just">
              <a:buNone/>
            </a:pP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a:latin typeface="微軟正黑體" panose="020B0604030504040204" pitchFamily="34" charset="-120"/>
                <a:ea typeface="微軟正黑體" panose="020B0604030504040204" pitchFamily="34" charset="-120"/>
              </a:rPr>
              <a:t>一</a:t>
            </a:r>
            <a:r>
              <a:rPr lang="en-US" altLang="zh-TW" sz="2400" kern="100" dirty="0">
                <a:latin typeface="微軟正黑體" panose="020B0604030504040204" pitchFamily="34" charset="-120"/>
                <a:ea typeface="微軟正黑體" panose="020B0604030504040204" pitchFamily="34" charset="-120"/>
              </a:rPr>
              <a:t>)</a:t>
            </a:r>
            <a:r>
              <a:rPr lang="zh-TW" altLang="en-US" sz="2400" kern="100" dirty="0">
                <a:latin typeface="微軟正黑體" panose="020B0604030504040204" pitchFamily="34" charset="-120"/>
                <a:ea typeface="微軟正黑體" panose="020B0604030504040204" pitchFamily="34" charset="-120"/>
              </a:rPr>
              <a:t>於私立大專院校僅從事發給學分或授予學位之課程教學，且為「專科以上學校兼任教師聘任辦法」、「大學聘任專業技術人員擔任教學辦法」或「專科學校專業及技術教師遴聘辦法」所稱之兼任教師、兼任專業技術人員或兼任專業及技術教師。</a:t>
            </a:r>
          </a:p>
          <a:p>
            <a:pPr marL="342900" lvl="0" indent="-342900" algn="just">
              <a:spcAft>
                <a:spcPts val="0"/>
              </a:spcAft>
              <a:buFont typeface="Wingdings" panose="05000000000000000000" pitchFamily="2" charset="2"/>
              <a:buChar char="u"/>
            </a:pPr>
            <a:endParaRPr lang="en-US" altLang="zh-TW" sz="2400" kern="1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FAB73BC-B049-4115-A692-8D63A059BFB8}" type="slidenum">
              <a:rPr lang="en-US" smtClean="0"/>
              <a:t>25</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4025342" cy="68580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200" dirty="0">
                <a:solidFill>
                  <a:schemeClr val="tx1"/>
                </a:solidFill>
                <a:latin typeface="微軟正黑體" panose="020B0604030504040204" pitchFamily="34" charset="-120"/>
                <a:ea typeface="微軟正黑體" panose="020B0604030504040204" pitchFamily="34" charset="-120"/>
              </a:rPr>
              <a:t>表</a:t>
            </a:r>
            <a:r>
              <a:rPr lang="en-US" altLang="zh-TW" sz="3200" dirty="0">
                <a:solidFill>
                  <a:schemeClr val="tx1"/>
                </a:solidFill>
                <a:latin typeface="微軟正黑體" panose="020B0604030504040204" pitchFamily="34" charset="-120"/>
                <a:ea typeface="微軟正黑體" panose="020B0604030504040204" pitchFamily="34" charset="-120"/>
              </a:rPr>
              <a:t>1-1 </a:t>
            </a:r>
            <a:r>
              <a:rPr lang="zh-TW" altLang="en-US" sz="3200" dirty="0">
                <a:solidFill>
                  <a:schemeClr val="tx1"/>
                </a:solidFill>
                <a:latin typeface="微軟正黑體" panose="020B0604030504040204" pitchFamily="34" charset="-120"/>
                <a:ea typeface="微軟正黑體" panose="020B0604030504040204" pitchFamily="34" charset="-120"/>
              </a:rPr>
              <a:t>教師基本資料表</a:t>
            </a:r>
          </a:p>
        </p:txBody>
      </p:sp>
      <p:graphicFrame>
        <p:nvGraphicFramePr>
          <p:cNvPr id="8" name="表格 7"/>
          <p:cNvGraphicFramePr>
            <a:graphicFrameLocks noGrp="1"/>
          </p:cNvGraphicFramePr>
          <p:nvPr>
            <p:extLst>
              <p:ext uri="{D42A27DB-BD31-4B8C-83A1-F6EECF244321}">
                <p14:modId xmlns:p14="http://schemas.microsoft.com/office/powerpoint/2010/main" val="3506249571"/>
              </p:ext>
            </p:extLst>
          </p:nvPr>
        </p:nvGraphicFramePr>
        <p:xfrm>
          <a:off x="533402" y="1085850"/>
          <a:ext cx="11061698" cy="2847029"/>
        </p:xfrm>
        <a:graphic>
          <a:graphicData uri="http://schemas.openxmlformats.org/drawingml/2006/table">
            <a:tbl>
              <a:tblPr firstRow="1" firstCol="1" lastRow="1" lastCol="1" bandRow="1" bandCol="1">
                <a:tableStyleId>{5940675A-B579-460E-94D1-54222C63F5DA}</a:tableStyleId>
              </a:tblPr>
              <a:tblGrid>
                <a:gridCol w="415219">
                  <a:extLst>
                    <a:ext uri="{9D8B030D-6E8A-4147-A177-3AD203B41FA5}">
                      <a16:colId xmlns:a16="http://schemas.microsoft.com/office/drawing/2014/main" xmlns="" val="20000"/>
                    </a:ext>
                  </a:extLst>
                </a:gridCol>
                <a:gridCol w="415219">
                  <a:extLst>
                    <a:ext uri="{9D8B030D-6E8A-4147-A177-3AD203B41FA5}">
                      <a16:colId xmlns:a16="http://schemas.microsoft.com/office/drawing/2014/main" xmlns="" val="20001"/>
                    </a:ext>
                  </a:extLst>
                </a:gridCol>
                <a:gridCol w="415219">
                  <a:extLst>
                    <a:ext uri="{9D8B030D-6E8A-4147-A177-3AD203B41FA5}">
                      <a16:colId xmlns:a16="http://schemas.microsoft.com/office/drawing/2014/main" xmlns="" val="20002"/>
                    </a:ext>
                  </a:extLst>
                </a:gridCol>
                <a:gridCol w="415219">
                  <a:extLst>
                    <a:ext uri="{9D8B030D-6E8A-4147-A177-3AD203B41FA5}">
                      <a16:colId xmlns:a16="http://schemas.microsoft.com/office/drawing/2014/main" xmlns="" val="20003"/>
                    </a:ext>
                  </a:extLst>
                </a:gridCol>
                <a:gridCol w="415219">
                  <a:extLst>
                    <a:ext uri="{9D8B030D-6E8A-4147-A177-3AD203B41FA5}">
                      <a16:colId xmlns:a16="http://schemas.microsoft.com/office/drawing/2014/main" xmlns="" val="20004"/>
                    </a:ext>
                  </a:extLst>
                </a:gridCol>
                <a:gridCol w="415219">
                  <a:extLst>
                    <a:ext uri="{9D8B030D-6E8A-4147-A177-3AD203B41FA5}">
                      <a16:colId xmlns:a16="http://schemas.microsoft.com/office/drawing/2014/main" xmlns="" val="20005"/>
                    </a:ext>
                  </a:extLst>
                </a:gridCol>
                <a:gridCol w="415219">
                  <a:extLst>
                    <a:ext uri="{9D8B030D-6E8A-4147-A177-3AD203B41FA5}">
                      <a16:colId xmlns:a16="http://schemas.microsoft.com/office/drawing/2014/main" xmlns="" val="20006"/>
                    </a:ext>
                  </a:extLst>
                </a:gridCol>
                <a:gridCol w="415219">
                  <a:extLst>
                    <a:ext uri="{9D8B030D-6E8A-4147-A177-3AD203B41FA5}">
                      <a16:colId xmlns:a16="http://schemas.microsoft.com/office/drawing/2014/main" xmlns="" val="20007"/>
                    </a:ext>
                  </a:extLst>
                </a:gridCol>
                <a:gridCol w="415219">
                  <a:extLst>
                    <a:ext uri="{9D8B030D-6E8A-4147-A177-3AD203B41FA5}">
                      <a16:colId xmlns:a16="http://schemas.microsoft.com/office/drawing/2014/main" xmlns="" val="20008"/>
                    </a:ext>
                  </a:extLst>
                </a:gridCol>
                <a:gridCol w="415219">
                  <a:extLst>
                    <a:ext uri="{9D8B030D-6E8A-4147-A177-3AD203B41FA5}">
                      <a16:colId xmlns:a16="http://schemas.microsoft.com/office/drawing/2014/main" xmlns="" val="20009"/>
                    </a:ext>
                  </a:extLst>
                </a:gridCol>
                <a:gridCol w="415219">
                  <a:extLst>
                    <a:ext uri="{9D8B030D-6E8A-4147-A177-3AD203B41FA5}">
                      <a16:colId xmlns:a16="http://schemas.microsoft.com/office/drawing/2014/main" xmlns="" val="20010"/>
                    </a:ext>
                  </a:extLst>
                </a:gridCol>
                <a:gridCol w="415219">
                  <a:extLst>
                    <a:ext uri="{9D8B030D-6E8A-4147-A177-3AD203B41FA5}">
                      <a16:colId xmlns:a16="http://schemas.microsoft.com/office/drawing/2014/main" xmlns="" val="20011"/>
                    </a:ext>
                  </a:extLst>
                </a:gridCol>
                <a:gridCol w="415219">
                  <a:extLst>
                    <a:ext uri="{9D8B030D-6E8A-4147-A177-3AD203B41FA5}">
                      <a16:colId xmlns:a16="http://schemas.microsoft.com/office/drawing/2014/main" xmlns="" val="20012"/>
                    </a:ext>
                  </a:extLst>
                </a:gridCol>
                <a:gridCol w="415219">
                  <a:extLst>
                    <a:ext uri="{9D8B030D-6E8A-4147-A177-3AD203B41FA5}">
                      <a16:colId xmlns:a16="http://schemas.microsoft.com/office/drawing/2014/main" xmlns="" val="20013"/>
                    </a:ext>
                  </a:extLst>
                </a:gridCol>
                <a:gridCol w="415219">
                  <a:extLst>
                    <a:ext uri="{9D8B030D-6E8A-4147-A177-3AD203B41FA5}">
                      <a16:colId xmlns:a16="http://schemas.microsoft.com/office/drawing/2014/main" xmlns="" val="20014"/>
                    </a:ext>
                  </a:extLst>
                </a:gridCol>
                <a:gridCol w="415219">
                  <a:extLst>
                    <a:ext uri="{9D8B030D-6E8A-4147-A177-3AD203B41FA5}">
                      <a16:colId xmlns:a16="http://schemas.microsoft.com/office/drawing/2014/main" xmlns="" val="20015"/>
                    </a:ext>
                  </a:extLst>
                </a:gridCol>
                <a:gridCol w="415219">
                  <a:extLst>
                    <a:ext uri="{9D8B030D-6E8A-4147-A177-3AD203B41FA5}">
                      <a16:colId xmlns:a16="http://schemas.microsoft.com/office/drawing/2014/main" xmlns="" val="20016"/>
                    </a:ext>
                  </a:extLst>
                </a:gridCol>
                <a:gridCol w="415219">
                  <a:extLst>
                    <a:ext uri="{9D8B030D-6E8A-4147-A177-3AD203B41FA5}">
                      <a16:colId xmlns:a16="http://schemas.microsoft.com/office/drawing/2014/main" xmlns="" val="20017"/>
                    </a:ext>
                  </a:extLst>
                </a:gridCol>
                <a:gridCol w="528749">
                  <a:extLst>
                    <a:ext uri="{9D8B030D-6E8A-4147-A177-3AD203B41FA5}">
                      <a16:colId xmlns:a16="http://schemas.microsoft.com/office/drawing/2014/main" xmlns="" val="20018"/>
                    </a:ext>
                  </a:extLst>
                </a:gridCol>
                <a:gridCol w="301689">
                  <a:extLst>
                    <a:ext uri="{9D8B030D-6E8A-4147-A177-3AD203B41FA5}">
                      <a16:colId xmlns:a16="http://schemas.microsoft.com/office/drawing/2014/main" xmlns="" val="20019"/>
                    </a:ext>
                  </a:extLst>
                </a:gridCol>
                <a:gridCol w="415219">
                  <a:extLst>
                    <a:ext uri="{9D8B030D-6E8A-4147-A177-3AD203B41FA5}">
                      <a16:colId xmlns:a16="http://schemas.microsoft.com/office/drawing/2014/main" xmlns="" val="20020"/>
                    </a:ext>
                  </a:extLst>
                </a:gridCol>
                <a:gridCol w="415219">
                  <a:extLst>
                    <a:ext uri="{9D8B030D-6E8A-4147-A177-3AD203B41FA5}">
                      <a16:colId xmlns:a16="http://schemas.microsoft.com/office/drawing/2014/main" xmlns="" val="20021"/>
                    </a:ext>
                  </a:extLst>
                </a:gridCol>
                <a:gridCol w="313980">
                  <a:extLst>
                    <a:ext uri="{9D8B030D-6E8A-4147-A177-3AD203B41FA5}">
                      <a16:colId xmlns:a16="http://schemas.microsoft.com/office/drawing/2014/main" xmlns="" val="20022"/>
                    </a:ext>
                  </a:extLst>
                </a:gridCol>
                <a:gridCol w="342900">
                  <a:extLst>
                    <a:ext uri="{9D8B030D-6E8A-4147-A177-3AD203B41FA5}">
                      <a16:colId xmlns:a16="http://schemas.microsoft.com/office/drawing/2014/main" xmlns="" val="20023"/>
                    </a:ext>
                  </a:extLst>
                </a:gridCol>
                <a:gridCol w="381000">
                  <a:extLst>
                    <a:ext uri="{9D8B030D-6E8A-4147-A177-3AD203B41FA5}">
                      <a16:colId xmlns:a16="http://schemas.microsoft.com/office/drawing/2014/main" xmlns="" val="20024"/>
                    </a:ext>
                  </a:extLst>
                </a:gridCol>
                <a:gridCol w="482600">
                  <a:extLst>
                    <a:ext uri="{9D8B030D-6E8A-4147-A177-3AD203B41FA5}">
                      <a16:colId xmlns:a16="http://schemas.microsoft.com/office/drawing/2014/main" xmlns="" val="20025"/>
                    </a:ext>
                  </a:extLst>
                </a:gridCol>
                <a:gridCol w="406400">
                  <a:extLst>
                    <a:ext uri="{9D8B030D-6E8A-4147-A177-3AD203B41FA5}">
                      <a16:colId xmlns:a16="http://schemas.microsoft.com/office/drawing/2014/main" xmlns="" val="20026"/>
                    </a:ext>
                  </a:extLst>
                </a:gridCol>
              </a:tblGrid>
              <a:tr h="622820">
                <a:tc gridSpan="12">
                  <a:txBody>
                    <a:bodyPr/>
                    <a:lstStyle/>
                    <a:p>
                      <a:pPr algn="ctr">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基本資料</a:t>
                      </a:r>
                    </a:p>
                  </a:txBody>
                  <a:tcPr marL="65314" marR="65314"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最高學歷</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7">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教師等級</a:t>
                      </a:r>
                    </a:p>
                  </a:txBody>
                  <a:tcPr marL="65314" marR="6531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是否為編制外</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381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未具本職之兼任教師</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just">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12700" cap="flat" cmpd="sng" algn="ctr">
                      <a:solidFill>
                        <a:srgbClr val="FFFF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just">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是否符合技術及職業教育法</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vert="eaVert">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第</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26</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條適用對象</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2224209">
                <a:tc>
                  <a:txBody>
                    <a:bodyPr/>
                    <a:lstStyle/>
                    <a:p>
                      <a:pPr marL="71755" marR="71755">
                        <a:spcAft>
                          <a:spcPts val="0"/>
                        </a:spcAft>
                      </a:pPr>
                      <a:r>
                        <a:rPr lang="zh-TW" sz="1800" kern="800">
                          <a:effectLst/>
                          <a:latin typeface="微軟正黑體" panose="020B0604030504040204" pitchFamily="34" charset="-120"/>
                          <a:ea typeface="微軟正黑體" panose="020B0604030504040204" pitchFamily="34" charset="-120"/>
                        </a:rPr>
                        <a:t>學年</a:t>
                      </a:r>
                      <a:r>
                        <a:rPr lang="zh-TW" sz="1800" kern="800" smtClean="0">
                          <a:effectLst/>
                          <a:latin typeface="微軟正黑體" panose="020B0604030504040204" pitchFamily="34" charset="-120"/>
                          <a:ea typeface="微軟正黑體" panose="020B0604030504040204" pitchFamily="34" charset="-120"/>
                        </a:rPr>
                        <a:t>度</a:t>
                      </a:r>
                      <a:r>
                        <a:rPr lang="en-US" sz="1800" kern="800" smtClean="0">
                          <a:effectLst/>
                          <a:latin typeface="微軟正黑體" panose="020B0604030504040204" pitchFamily="34" charset="-120"/>
                          <a:ea typeface="微軟正黑體" panose="020B0604030504040204" pitchFamily="34" charset="-120"/>
                        </a:rPr>
                        <a:t>/</a:t>
                      </a:r>
                      <a:r>
                        <a:rPr lang="zh-TW" sz="1800" kern="800" smtClean="0">
                          <a:effectLst/>
                          <a:latin typeface="微軟正黑體" panose="020B0604030504040204" pitchFamily="34" charset="-120"/>
                          <a:ea typeface="微軟正黑體" panose="020B0604030504040204" pitchFamily="34" charset="-120"/>
                        </a:rPr>
                        <a:t>學期</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effectLst/>
                          <a:latin typeface="微軟正黑體" panose="020B0604030504040204" pitchFamily="34" charset="-120"/>
                          <a:ea typeface="微軟正黑體" panose="020B0604030504040204" pitchFamily="34" charset="-120"/>
                        </a:rPr>
                        <a:t>主聘系所</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身份識別種類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任職狀態</a:t>
                      </a:r>
                    </a:p>
                  </a:txBody>
                  <a:tcPr marL="0" marR="0" marT="0" marB="0" vert="eaVert" anchor="ctr">
                    <a:lnR w="12700" cap="flat" cmpd="sng" algn="ctr">
                      <a:solidFill>
                        <a:schemeClr val="tx1"/>
                      </a:solidFill>
                      <a:prstDash val="solid"/>
                      <a:round/>
                      <a:headEnd type="none" w="med" len="med"/>
                      <a:tailEnd type="none" w="med" len="med"/>
                    </a:ln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聘任日期</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最早到校日</a:t>
                      </a:r>
                    </a:p>
                  </a:txBody>
                  <a:tcPr marL="0" marR="0" marT="0" marB="0" vert="eaVert" anchor="ctr">
                    <a:lnL w="12700" cap="flat" cmpd="sng" algn="ctr">
                      <a:solidFill>
                        <a:schemeClr val="tx1"/>
                      </a:solidFill>
                      <a:prstDash val="solid"/>
                      <a:round/>
                      <a:headEnd type="none" w="med" len="med"/>
                      <a:tailEnd type="none" w="med" len="med"/>
                    </a:lnL>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原任單位</a:t>
                      </a: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離職日期</a:t>
                      </a: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借調目的</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來源</a:t>
                      </a:r>
                      <a:r>
                        <a:rPr lang="en-US" sz="1800" kern="0" dirty="0">
                          <a:solidFill>
                            <a:schemeClr val="tx1"/>
                          </a:solidFill>
                          <a:effectLst/>
                          <a:latin typeface="微軟正黑體" panose="020B0604030504040204" pitchFamily="34" charset="-120"/>
                          <a:ea typeface="微軟正黑體" panose="020B0604030504040204" pitchFamily="34" charset="-120"/>
                        </a:rPr>
                        <a:t>)</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借調新</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原</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單位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兼任行政工作</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行政工作職務</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學校</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科系</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學術專長及研究</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教師分類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76200">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聘約是否達一年以上</a:t>
                      </a: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證書字號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smtClean="0">
                          <a:solidFill>
                            <a:schemeClr val="tx1"/>
                          </a:solidFill>
                          <a:effectLst/>
                          <a:latin typeface="微軟正黑體" panose="020B0604030504040204" pitchFamily="34" charset="-120"/>
                          <a:ea typeface="微軟正黑體" panose="020B0604030504040204" pitchFamily="34" charset="-120"/>
                        </a:rPr>
                        <a:t>證照／公文</a:t>
                      </a:r>
                      <a:r>
                        <a:rPr lang="zh-TW" sz="1800" kern="800" dirty="0">
                          <a:solidFill>
                            <a:schemeClr val="tx1"/>
                          </a:solidFill>
                          <a:effectLst/>
                          <a:latin typeface="微軟正黑體" panose="020B0604030504040204" pitchFamily="34" charset="-120"/>
                          <a:ea typeface="微軟正黑體" panose="020B0604030504040204" pitchFamily="34" charset="-120"/>
                        </a:rPr>
                        <a:t>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133155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5"/>
          <p:cNvSpPr>
            <a:spLocks noChangeArrowheads="1"/>
          </p:cNvSpPr>
          <p:nvPr/>
        </p:nvSpPr>
        <p:spPr bwMode="auto">
          <a:xfrm>
            <a:off x="849604" y="4131953"/>
            <a:ext cx="10773834" cy="263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a:lnSpc>
                <a:spcPts val="3700"/>
              </a:lnSpc>
              <a:spcBef>
                <a:spcPct val="0"/>
              </a:spcBef>
              <a:buNone/>
              <a:defRPr/>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是否為編制外未具本職之兼任教師</a:t>
            </a:r>
          </a:p>
          <a:p>
            <a:pPr marL="342900" lvl="0" indent="-342900" algn="just">
              <a:spcAft>
                <a:spcPts val="0"/>
              </a:spcAft>
              <a:buFont typeface="Wingdings" panose="05000000000000000000" pitchFamily="2" charset="2"/>
              <a:buChar char="u"/>
            </a:pPr>
            <a:r>
              <a:rPr lang="zh-TW" altLang="en-US" sz="2400" kern="100" dirty="0" smtClean="0">
                <a:latin typeface="微軟正黑體" panose="020B0604030504040204" pitchFamily="34" charset="-120"/>
                <a:ea typeface="微軟正黑體" panose="020B0604030504040204" pitchFamily="34" charset="-120"/>
              </a:rPr>
              <a:t>所</a:t>
            </a:r>
            <a:r>
              <a:rPr lang="zh-TW" altLang="en-US" sz="2400" kern="100" dirty="0">
                <a:latin typeface="微軟正黑體" panose="020B0604030504040204" pitchFamily="34" charset="-120"/>
                <a:ea typeface="微軟正黑體" panose="020B0604030504040204" pitchFamily="34" charset="-120"/>
              </a:rPr>
              <a:t>稱兼任教師，指符合下列條件之一者：</a:t>
            </a:r>
          </a:p>
          <a:p>
            <a:pPr marL="812800" lvl="1" indent="-508000" algn="just">
              <a:buNone/>
            </a:pP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二</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公立大專院校依「專科以上學校兼任教師聘任辦法」、「大學聘任專業技術人員擔任教學辦法」或「專科學校專業及技術教師遴聘辦法」進用之兼任教師、兼任專業技術人員或兼任專業及技術教師。</a:t>
            </a:r>
          </a:p>
          <a:p>
            <a:pPr marL="342900" lvl="0" indent="-342900" algn="just">
              <a:spcAft>
                <a:spcPts val="0"/>
              </a:spcAft>
              <a:buFont typeface="Wingdings" panose="05000000000000000000" pitchFamily="2" charset="2"/>
              <a:buChar char="u"/>
            </a:pPr>
            <a:endParaRPr lang="en-US" altLang="zh-TW" sz="2400" kern="1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FAB73BC-B049-4115-A692-8D63A059BFB8}" type="slidenum">
              <a:rPr lang="en-US" smtClean="0"/>
              <a:t>26</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4025342" cy="68580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200" dirty="0">
                <a:solidFill>
                  <a:schemeClr val="tx1"/>
                </a:solidFill>
                <a:latin typeface="微軟正黑體" panose="020B0604030504040204" pitchFamily="34" charset="-120"/>
                <a:ea typeface="微軟正黑體" panose="020B0604030504040204" pitchFamily="34" charset="-120"/>
              </a:rPr>
              <a:t>表</a:t>
            </a:r>
            <a:r>
              <a:rPr lang="en-US" altLang="zh-TW" sz="3200" dirty="0">
                <a:solidFill>
                  <a:schemeClr val="tx1"/>
                </a:solidFill>
                <a:latin typeface="微軟正黑體" panose="020B0604030504040204" pitchFamily="34" charset="-120"/>
                <a:ea typeface="微軟正黑體" panose="020B0604030504040204" pitchFamily="34" charset="-120"/>
              </a:rPr>
              <a:t>1-1 </a:t>
            </a:r>
            <a:r>
              <a:rPr lang="zh-TW" altLang="en-US" sz="3200" dirty="0">
                <a:solidFill>
                  <a:schemeClr val="tx1"/>
                </a:solidFill>
                <a:latin typeface="微軟正黑體" panose="020B0604030504040204" pitchFamily="34" charset="-120"/>
                <a:ea typeface="微軟正黑體" panose="020B0604030504040204" pitchFamily="34" charset="-120"/>
              </a:rPr>
              <a:t>教師基本資料表</a:t>
            </a:r>
          </a:p>
        </p:txBody>
      </p:sp>
      <p:graphicFrame>
        <p:nvGraphicFramePr>
          <p:cNvPr id="8" name="表格 7"/>
          <p:cNvGraphicFramePr>
            <a:graphicFrameLocks noGrp="1"/>
          </p:cNvGraphicFramePr>
          <p:nvPr>
            <p:extLst>
              <p:ext uri="{D42A27DB-BD31-4B8C-83A1-F6EECF244321}">
                <p14:modId xmlns:p14="http://schemas.microsoft.com/office/powerpoint/2010/main" val="3209516902"/>
              </p:ext>
            </p:extLst>
          </p:nvPr>
        </p:nvGraphicFramePr>
        <p:xfrm>
          <a:off x="533402" y="1085850"/>
          <a:ext cx="11061698" cy="2847029"/>
        </p:xfrm>
        <a:graphic>
          <a:graphicData uri="http://schemas.openxmlformats.org/drawingml/2006/table">
            <a:tbl>
              <a:tblPr firstRow="1" firstCol="1" lastRow="1" lastCol="1" bandRow="1" bandCol="1">
                <a:tableStyleId>{5940675A-B579-460E-94D1-54222C63F5DA}</a:tableStyleId>
              </a:tblPr>
              <a:tblGrid>
                <a:gridCol w="415219">
                  <a:extLst>
                    <a:ext uri="{9D8B030D-6E8A-4147-A177-3AD203B41FA5}">
                      <a16:colId xmlns:a16="http://schemas.microsoft.com/office/drawing/2014/main" xmlns="" val="20000"/>
                    </a:ext>
                  </a:extLst>
                </a:gridCol>
                <a:gridCol w="415219">
                  <a:extLst>
                    <a:ext uri="{9D8B030D-6E8A-4147-A177-3AD203B41FA5}">
                      <a16:colId xmlns:a16="http://schemas.microsoft.com/office/drawing/2014/main" xmlns="" val="20001"/>
                    </a:ext>
                  </a:extLst>
                </a:gridCol>
                <a:gridCol w="415219">
                  <a:extLst>
                    <a:ext uri="{9D8B030D-6E8A-4147-A177-3AD203B41FA5}">
                      <a16:colId xmlns:a16="http://schemas.microsoft.com/office/drawing/2014/main" xmlns="" val="20002"/>
                    </a:ext>
                  </a:extLst>
                </a:gridCol>
                <a:gridCol w="415219">
                  <a:extLst>
                    <a:ext uri="{9D8B030D-6E8A-4147-A177-3AD203B41FA5}">
                      <a16:colId xmlns:a16="http://schemas.microsoft.com/office/drawing/2014/main" xmlns="" val="20003"/>
                    </a:ext>
                  </a:extLst>
                </a:gridCol>
                <a:gridCol w="415219">
                  <a:extLst>
                    <a:ext uri="{9D8B030D-6E8A-4147-A177-3AD203B41FA5}">
                      <a16:colId xmlns:a16="http://schemas.microsoft.com/office/drawing/2014/main" xmlns="" val="20004"/>
                    </a:ext>
                  </a:extLst>
                </a:gridCol>
                <a:gridCol w="415219">
                  <a:extLst>
                    <a:ext uri="{9D8B030D-6E8A-4147-A177-3AD203B41FA5}">
                      <a16:colId xmlns:a16="http://schemas.microsoft.com/office/drawing/2014/main" xmlns="" val="20005"/>
                    </a:ext>
                  </a:extLst>
                </a:gridCol>
                <a:gridCol w="415219">
                  <a:extLst>
                    <a:ext uri="{9D8B030D-6E8A-4147-A177-3AD203B41FA5}">
                      <a16:colId xmlns:a16="http://schemas.microsoft.com/office/drawing/2014/main" xmlns="" val="20006"/>
                    </a:ext>
                  </a:extLst>
                </a:gridCol>
                <a:gridCol w="415219">
                  <a:extLst>
                    <a:ext uri="{9D8B030D-6E8A-4147-A177-3AD203B41FA5}">
                      <a16:colId xmlns:a16="http://schemas.microsoft.com/office/drawing/2014/main" xmlns="" val="20007"/>
                    </a:ext>
                  </a:extLst>
                </a:gridCol>
                <a:gridCol w="415219">
                  <a:extLst>
                    <a:ext uri="{9D8B030D-6E8A-4147-A177-3AD203B41FA5}">
                      <a16:colId xmlns:a16="http://schemas.microsoft.com/office/drawing/2014/main" xmlns="" val="20008"/>
                    </a:ext>
                  </a:extLst>
                </a:gridCol>
                <a:gridCol w="415219">
                  <a:extLst>
                    <a:ext uri="{9D8B030D-6E8A-4147-A177-3AD203B41FA5}">
                      <a16:colId xmlns:a16="http://schemas.microsoft.com/office/drawing/2014/main" xmlns="" val="20009"/>
                    </a:ext>
                  </a:extLst>
                </a:gridCol>
                <a:gridCol w="415219">
                  <a:extLst>
                    <a:ext uri="{9D8B030D-6E8A-4147-A177-3AD203B41FA5}">
                      <a16:colId xmlns:a16="http://schemas.microsoft.com/office/drawing/2014/main" xmlns="" val="20010"/>
                    </a:ext>
                  </a:extLst>
                </a:gridCol>
                <a:gridCol w="415219">
                  <a:extLst>
                    <a:ext uri="{9D8B030D-6E8A-4147-A177-3AD203B41FA5}">
                      <a16:colId xmlns:a16="http://schemas.microsoft.com/office/drawing/2014/main" xmlns="" val="20011"/>
                    </a:ext>
                  </a:extLst>
                </a:gridCol>
                <a:gridCol w="415219">
                  <a:extLst>
                    <a:ext uri="{9D8B030D-6E8A-4147-A177-3AD203B41FA5}">
                      <a16:colId xmlns:a16="http://schemas.microsoft.com/office/drawing/2014/main" xmlns="" val="20012"/>
                    </a:ext>
                  </a:extLst>
                </a:gridCol>
                <a:gridCol w="415219">
                  <a:extLst>
                    <a:ext uri="{9D8B030D-6E8A-4147-A177-3AD203B41FA5}">
                      <a16:colId xmlns:a16="http://schemas.microsoft.com/office/drawing/2014/main" xmlns="" val="20013"/>
                    </a:ext>
                  </a:extLst>
                </a:gridCol>
                <a:gridCol w="415219">
                  <a:extLst>
                    <a:ext uri="{9D8B030D-6E8A-4147-A177-3AD203B41FA5}">
                      <a16:colId xmlns:a16="http://schemas.microsoft.com/office/drawing/2014/main" xmlns="" val="20014"/>
                    </a:ext>
                  </a:extLst>
                </a:gridCol>
                <a:gridCol w="415219">
                  <a:extLst>
                    <a:ext uri="{9D8B030D-6E8A-4147-A177-3AD203B41FA5}">
                      <a16:colId xmlns:a16="http://schemas.microsoft.com/office/drawing/2014/main" xmlns="" val="20015"/>
                    </a:ext>
                  </a:extLst>
                </a:gridCol>
                <a:gridCol w="415219">
                  <a:extLst>
                    <a:ext uri="{9D8B030D-6E8A-4147-A177-3AD203B41FA5}">
                      <a16:colId xmlns:a16="http://schemas.microsoft.com/office/drawing/2014/main" xmlns="" val="20016"/>
                    </a:ext>
                  </a:extLst>
                </a:gridCol>
                <a:gridCol w="415219">
                  <a:extLst>
                    <a:ext uri="{9D8B030D-6E8A-4147-A177-3AD203B41FA5}">
                      <a16:colId xmlns:a16="http://schemas.microsoft.com/office/drawing/2014/main" xmlns="" val="20017"/>
                    </a:ext>
                  </a:extLst>
                </a:gridCol>
                <a:gridCol w="528749">
                  <a:extLst>
                    <a:ext uri="{9D8B030D-6E8A-4147-A177-3AD203B41FA5}">
                      <a16:colId xmlns:a16="http://schemas.microsoft.com/office/drawing/2014/main" xmlns="" val="20018"/>
                    </a:ext>
                  </a:extLst>
                </a:gridCol>
                <a:gridCol w="301689">
                  <a:extLst>
                    <a:ext uri="{9D8B030D-6E8A-4147-A177-3AD203B41FA5}">
                      <a16:colId xmlns:a16="http://schemas.microsoft.com/office/drawing/2014/main" xmlns="" val="20019"/>
                    </a:ext>
                  </a:extLst>
                </a:gridCol>
                <a:gridCol w="415219">
                  <a:extLst>
                    <a:ext uri="{9D8B030D-6E8A-4147-A177-3AD203B41FA5}">
                      <a16:colId xmlns:a16="http://schemas.microsoft.com/office/drawing/2014/main" xmlns="" val="20020"/>
                    </a:ext>
                  </a:extLst>
                </a:gridCol>
                <a:gridCol w="415219">
                  <a:extLst>
                    <a:ext uri="{9D8B030D-6E8A-4147-A177-3AD203B41FA5}">
                      <a16:colId xmlns:a16="http://schemas.microsoft.com/office/drawing/2014/main" xmlns="" val="20021"/>
                    </a:ext>
                  </a:extLst>
                </a:gridCol>
                <a:gridCol w="313980">
                  <a:extLst>
                    <a:ext uri="{9D8B030D-6E8A-4147-A177-3AD203B41FA5}">
                      <a16:colId xmlns:a16="http://schemas.microsoft.com/office/drawing/2014/main" xmlns="" val="20022"/>
                    </a:ext>
                  </a:extLst>
                </a:gridCol>
                <a:gridCol w="342900">
                  <a:extLst>
                    <a:ext uri="{9D8B030D-6E8A-4147-A177-3AD203B41FA5}">
                      <a16:colId xmlns:a16="http://schemas.microsoft.com/office/drawing/2014/main" xmlns="" val="20023"/>
                    </a:ext>
                  </a:extLst>
                </a:gridCol>
                <a:gridCol w="381000">
                  <a:extLst>
                    <a:ext uri="{9D8B030D-6E8A-4147-A177-3AD203B41FA5}">
                      <a16:colId xmlns:a16="http://schemas.microsoft.com/office/drawing/2014/main" xmlns="" val="20024"/>
                    </a:ext>
                  </a:extLst>
                </a:gridCol>
                <a:gridCol w="482600">
                  <a:extLst>
                    <a:ext uri="{9D8B030D-6E8A-4147-A177-3AD203B41FA5}">
                      <a16:colId xmlns:a16="http://schemas.microsoft.com/office/drawing/2014/main" xmlns="" val="20025"/>
                    </a:ext>
                  </a:extLst>
                </a:gridCol>
                <a:gridCol w="406400">
                  <a:extLst>
                    <a:ext uri="{9D8B030D-6E8A-4147-A177-3AD203B41FA5}">
                      <a16:colId xmlns:a16="http://schemas.microsoft.com/office/drawing/2014/main" xmlns="" val="20026"/>
                    </a:ext>
                  </a:extLst>
                </a:gridCol>
              </a:tblGrid>
              <a:tr h="622820">
                <a:tc gridSpan="12">
                  <a:txBody>
                    <a:bodyPr/>
                    <a:lstStyle/>
                    <a:p>
                      <a:pPr algn="ctr">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基本資料</a:t>
                      </a:r>
                    </a:p>
                  </a:txBody>
                  <a:tcPr marL="65314" marR="65314"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最高學歷</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7">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教師等級</a:t>
                      </a:r>
                    </a:p>
                  </a:txBody>
                  <a:tcPr marL="65314" marR="6531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是否為編制外</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381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未具本職之兼任教師</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just">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12700" cap="flat" cmpd="sng" algn="ctr">
                      <a:solidFill>
                        <a:srgbClr val="FFFF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just">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是否符合技術及職業教育法</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vert="eaVert">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第</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26</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條適用對象</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2224209">
                <a:tc>
                  <a:txBody>
                    <a:bodyPr/>
                    <a:lstStyle/>
                    <a:p>
                      <a:pPr marL="71755" marR="71755">
                        <a:spcAft>
                          <a:spcPts val="0"/>
                        </a:spcAft>
                      </a:pPr>
                      <a:r>
                        <a:rPr lang="zh-TW" sz="1800" kern="800">
                          <a:effectLst/>
                          <a:latin typeface="微軟正黑體" panose="020B0604030504040204" pitchFamily="34" charset="-120"/>
                          <a:ea typeface="微軟正黑體" panose="020B0604030504040204" pitchFamily="34" charset="-120"/>
                        </a:rPr>
                        <a:t>學年</a:t>
                      </a:r>
                      <a:r>
                        <a:rPr lang="zh-TW" sz="1800" kern="800" smtClean="0">
                          <a:effectLst/>
                          <a:latin typeface="微軟正黑體" panose="020B0604030504040204" pitchFamily="34" charset="-120"/>
                          <a:ea typeface="微軟正黑體" panose="020B0604030504040204" pitchFamily="34" charset="-120"/>
                        </a:rPr>
                        <a:t>度</a:t>
                      </a:r>
                      <a:r>
                        <a:rPr lang="en-US" sz="1800" kern="800" smtClean="0">
                          <a:effectLst/>
                          <a:latin typeface="微軟正黑體" panose="020B0604030504040204" pitchFamily="34" charset="-120"/>
                          <a:ea typeface="微軟正黑體" panose="020B0604030504040204" pitchFamily="34" charset="-120"/>
                        </a:rPr>
                        <a:t>/</a:t>
                      </a:r>
                      <a:r>
                        <a:rPr lang="zh-TW" sz="1800" kern="800" smtClean="0">
                          <a:effectLst/>
                          <a:latin typeface="微軟正黑體" panose="020B0604030504040204" pitchFamily="34" charset="-120"/>
                          <a:ea typeface="微軟正黑體" panose="020B0604030504040204" pitchFamily="34" charset="-120"/>
                        </a:rPr>
                        <a:t>學期</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effectLst/>
                          <a:latin typeface="微軟正黑體" panose="020B0604030504040204" pitchFamily="34" charset="-120"/>
                          <a:ea typeface="微軟正黑體" panose="020B0604030504040204" pitchFamily="34" charset="-120"/>
                        </a:rPr>
                        <a:t>主聘系所</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身份識別種類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任職狀態</a:t>
                      </a:r>
                    </a:p>
                  </a:txBody>
                  <a:tcPr marL="0" marR="0" marT="0" marB="0" vert="eaVert" anchor="ctr">
                    <a:lnR w="12700" cap="flat" cmpd="sng" algn="ctr">
                      <a:solidFill>
                        <a:schemeClr val="tx1"/>
                      </a:solidFill>
                      <a:prstDash val="solid"/>
                      <a:round/>
                      <a:headEnd type="none" w="med" len="med"/>
                      <a:tailEnd type="none" w="med" len="med"/>
                    </a:ln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聘任日期</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最早到校日</a:t>
                      </a:r>
                    </a:p>
                  </a:txBody>
                  <a:tcPr marL="0" marR="0" marT="0" marB="0" vert="eaVert" anchor="ctr">
                    <a:lnL w="12700" cap="flat" cmpd="sng" algn="ctr">
                      <a:solidFill>
                        <a:schemeClr val="tx1"/>
                      </a:solidFill>
                      <a:prstDash val="solid"/>
                      <a:round/>
                      <a:headEnd type="none" w="med" len="med"/>
                      <a:tailEnd type="none" w="med" len="med"/>
                    </a:lnL>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原任單位</a:t>
                      </a: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離職日期</a:t>
                      </a: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借調目的</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來源</a:t>
                      </a:r>
                      <a:r>
                        <a:rPr lang="en-US" sz="1800" kern="0" dirty="0">
                          <a:solidFill>
                            <a:schemeClr val="tx1"/>
                          </a:solidFill>
                          <a:effectLst/>
                          <a:latin typeface="微軟正黑體" panose="020B0604030504040204" pitchFamily="34" charset="-120"/>
                          <a:ea typeface="微軟正黑體" panose="020B0604030504040204" pitchFamily="34" charset="-120"/>
                        </a:rPr>
                        <a:t>)</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借調新</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原</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單位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兼任行政工作</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行政工作職務</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學校</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科系</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學術專長及研究</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教師分類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76200">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聘約是否達一年以上</a:t>
                      </a: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證書字號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smtClean="0">
                          <a:solidFill>
                            <a:schemeClr val="tx1"/>
                          </a:solidFill>
                          <a:effectLst/>
                          <a:latin typeface="微軟正黑體" panose="020B0604030504040204" pitchFamily="34" charset="-120"/>
                          <a:ea typeface="微軟正黑體" panose="020B0604030504040204" pitchFamily="34" charset="-120"/>
                        </a:rPr>
                        <a:t>證照／公文</a:t>
                      </a:r>
                      <a:r>
                        <a:rPr lang="zh-TW" sz="1800" kern="800" dirty="0">
                          <a:solidFill>
                            <a:schemeClr val="tx1"/>
                          </a:solidFill>
                          <a:effectLst/>
                          <a:latin typeface="微軟正黑體" panose="020B0604030504040204" pitchFamily="34" charset="-120"/>
                          <a:ea typeface="微軟正黑體" panose="020B0604030504040204" pitchFamily="34" charset="-120"/>
                        </a:rPr>
                        <a:t>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61559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5"/>
          <p:cNvSpPr>
            <a:spLocks noChangeArrowheads="1"/>
          </p:cNvSpPr>
          <p:nvPr/>
        </p:nvSpPr>
        <p:spPr bwMode="auto">
          <a:xfrm>
            <a:off x="849604" y="4131953"/>
            <a:ext cx="10773834" cy="233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a:lnSpc>
                <a:spcPts val="3700"/>
              </a:lnSpc>
              <a:spcBef>
                <a:spcPct val="0"/>
              </a:spcBef>
              <a:buNone/>
              <a:defRPr/>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是否為編制外未具本職之兼任教師</a:t>
            </a:r>
          </a:p>
          <a:p>
            <a:pPr marL="342900" lvl="0" indent="-342900" algn="just">
              <a:spcAft>
                <a:spcPts val="0"/>
              </a:spcAft>
              <a:buFont typeface="Wingdings" panose="05000000000000000000" pitchFamily="2" charset="2"/>
              <a:buChar char="u"/>
            </a:pPr>
            <a:r>
              <a:rPr lang="zh-TW" altLang="en-US" sz="2400" kern="100" dirty="0" smtClean="0">
                <a:latin typeface="微軟正黑體" panose="020B0604030504040204" pitchFamily="34" charset="-120"/>
                <a:ea typeface="微軟正黑體" panose="020B0604030504040204" pitchFamily="34" charset="-120"/>
              </a:rPr>
              <a:t>「</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未具本職</a:t>
            </a:r>
            <a:r>
              <a:rPr lang="zh-TW" altLang="en-US" sz="2400" kern="100" dirty="0">
                <a:latin typeface="微軟正黑體" panose="020B0604030504040204" pitchFamily="34" charset="-120"/>
                <a:ea typeface="微軟正黑體" panose="020B0604030504040204" pitchFamily="34" charset="-120"/>
              </a:rPr>
              <a:t>」指不具有下列人員</a:t>
            </a:r>
            <a:r>
              <a:rPr lang="zh-TW" altLang="en-US" sz="2400" kern="100" dirty="0" smtClean="0">
                <a:latin typeface="微軟正黑體" panose="020B0604030504040204" pitchFamily="34" charset="-120"/>
                <a:ea typeface="微軟正黑體" panose="020B0604030504040204" pitchFamily="34" charset="-120"/>
              </a:rPr>
              <a:t>身份</a:t>
            </a:r>
            <a:r>
              <a:rPr lang="zh-TW" altLang="en-US" sz="2400" kern="100" dirty="0">
                <a:latin typeface="微軟正黑體" panose="020B0604030504040204" pitchFamily="34" charset="-120"/>
                <a:ea typeface="微軟正黑體" panose="020B0604030504040204" pitchFamily="34" charset="-120"/>
              </a:rPr>
              <a:t>：</a:t>
            </a:r>
            <a:endParaRPr lang="en-US" altLang="zh-TW" sz="2400" kern="100" dirty="0" smtClean="0">
              <a:latin typeface="微軟正黑體" panose="020B0604030504040204" pitchFamily="34" charset="-120"/>
              <a:ea typeface="微軟正黑體" panose="020B0604030504040204" pitchFamily="34" charset="-120"/>
            </a:endParaRPr>
          </a:p>
          <a:p>
            <a:pPr marL="457200" lvl="1" indent="0" algn="just">
              <a:buNone/>
            </a:pP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一</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具</a:t>
            </a:r>
            <a:r>
              <a:rPr lang="zh-TW" altLang="en-US" sz="2400" kern="100" dirty="0">
                <a:latin typeface="微軟正黑體" panose="020B0604030504040204" pitchFamily="34" charset="-120"/>
                <a:ea typeface="微軟正黑體" panose="020B0604030504040204" pitchFamily="34" charset="-120"/>
              </a:rPr>
              <a:t>軍人保險身分者。</a:t>
            </a:r>
            <a:endParaRPr lang="en-US" altLang="zh-TW" sz="2400" kern="100" dirty="0" smtClean="0">
              <a:latin typeface="微軟正黑體" panose="020B0604030504040204" pitchFamily="34" charset="-120"/>
              <a:ea typeface="微軟正黑體" panose="020B0604030504040204" pitchFamily="34" charset="-120"/>
            </a:endParaRPr>
          </a:p>
          <a:p>
            <a:pPr marL="457200" lvl="1" indent="0" algn="just">
              <a:buNone/>
            </a:pP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二</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具</a:t>
            </a:r>
            <a:r>
              <a:rPr lang="zh-TW" altLang="en-US" sz="2400" kern="100" dirty="0">
                <a:latin typeface="微軟正黑體" panose="020B0604030504040204" pitchFamily="34" charset="-120"/>
                <a:ea typeface="微軟正黑體" panose="020B0604030504040204" pitchFamily="34" charset="-120"/>
              </a:rPr>
              <a:t>公教人員保險身分者</a:t>
            </a:r>
            <a:r>
              <a:rPr lang="zh-TW" altLang="en-US" sz="2400" kern="100" dirty="0" smtClean="0">
                <a:latin typeface="微軟正黑體" panose="020B0604030504040204" pitchFamily="34" charset="-120"/>
                <a:ea typeface="微軟正黑體" panose="020B0604030504040204" pitchFamily="34" charset="-120"/>
              </a:rPr>
              <a:t>。</a:t>
            </a:r>
            <a:endParaRPr lang="en-US" altLang="zh-TW" sz="2400" kern="100" dirty="0" smtClean="0">
              <a:latin typeface="微軟正黑體" panose="020B0604030504040204" pitchFamily="34" charset="-120"/>
              <a:ea typeface="微軟正黑體" panose="020B0604030504040204" pitchFamily="34" charset="-120"/>
            </a:endParaRPr>
          </a:p>
          <a:p>
            <a:pPr marL="457200" lvl="1" indent="0" algn="just">
              <a:buNone/>
            </a:pP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三</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具</a:t>
            </a:r>
            <a:r>
              <a:rPr lang="zh-TW" altLang="en-US" sz="2400" kern="100" dirty="0">
                <a:latin typeface="微軟正黑體" panose="020B0604030504040204" pitchFamily="34" charset="-120"/>
                <a:ea typeface="微軟正黑體" panose="020B0604030504040204" pitchFamily="34" charset="-120"/>
              </a:rPr>
              <a:t>農民健康保險身分者。</a:t>
            </a:r>
            <a:endParaRPr lang="en-US" altLang="zh-TW" sz="2400" kern="1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FAB73BC-B049-4115-A692-8D63A059BFB8}" type="slidenum">
              <a:rPr lang="en-US" smtClean="0"/>
              <a:t>27</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4025342" cy="68580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200" dirty="0">
                <a:solidFill>
                  <a:schemeClr val="tx1"/>
                </a:solidFill>
                <a:latin typeface="微軟正黑體" panose="020B0604030504040204" pitchFamily="34" charset="-120"/>
                <a:ea typeface="微軟正黑體" panose="020B0604030504040204" pitchFamily="34" charset="-120"/>
              </a:rPr>
              <a:t>表</a:t>
            </a:r>
            <a:r>
              <a:rPr lang="en-US" altLang="zh-TW" sz="3200" dirty="0">
                <a:solidFill>
                  <a:schemeClr val="tx1"/>
                </a:solidFill>
                <a:latin typeface="微軟正黑體" panose="020B0604030504040204" pitchFamily="34" charset="-120"/>
                <a:ea typeface="微軟正黑體" panose="020B0604030504040204" pitchFamily="34" charset="-120"/>
              </a:rPr>
              <a:t>1-1 </a:t>
            </a:r>
            <a:r>
              <a:rPr lang="zh-TW" altLang="en-US" sz="3200" dirty="0">
                <a:solidFill>
                  <a:schemeClr val="tx1"/>
                </a:solidFill>
                <a:latin typeface="微軟正黑體" panose="020B0604030504040204" pitchFamily="34" charset="-120"/>
                <a:ea typeface="微軟正黑體" panose="020B0604030504040204" pitchFamily="34" charset="-120"/>
              </a:rPr>
              <a:t>教師基本資料表</a:t>
            </a:r>
          </a:p>
        </p:txBody>
      </p:sp>
      <p:graphicFrame>
        <p:nvGraphicFramePr>
          <p:cNvPr id="8" name="表格 7"/>
          <p:cNvGraphicFramePr>
            <a:graphicFrameLocks noGrp="1"/>
          </p:cNvGraphicFramePr>
          <p:nvPr>
            <p:extLst>
              <p:ext uri="{D42A27DB-BD31-4B8C-83A1-F6EECF244321}">
                <p14:modId xmlns:p14="http://schemas.microsoft.com/office/powerpoint/2010/main" val="335722019"/>
              </p:ext>
            </p:extLst>
          </p:nvPr>
        </p:nvGraphicFramePr>
        <p:xfrm>
          <a:off x="533402" y="1085850"/>
          <a:ext cx="11061698" cy="2847029"/>
        </p:xfrm>
        <a:graphic>
          <a:graphicData uri="http://schemas.openxmlformats.org/drawingml/2006/table">
            <a:tbl>
              <a:tblPr firstRow="1" firstCol="1" lastRow="1" lastCol="1" bandRow="1" bandCol="1">
                <a:tableStyleId>{5940675A-B579-460E-94D1-54222C63F5DA}</a:tableStyleId>
              </a:tblPr>
              <a:tblGrid>
                <a:gridCol w="415219">
                  <a:extLst>
                    <a:ext uri="{9D8B030D-6E8A-4147-A177-3AD203B41FA5}">
                      <a16:colId xmlns:a16="http://schemas.microsoft.com/office/drawing/2014/main" xmlns="" val="20000"/>
                    </a:ext>
                  </a:extLst>
                </a:gridCol>
                <a:gridCol w="415219">
                  <a:extLst>
                    <a:ext uri="{9D8B030D-6E8A-4147-A177-3AD203B41FA5}">
                      <a16:colId xmlns:a16="http://schemas.microsoft.com/office/drawing/2014/main" xmlns="" val="20001"/>
                    </a:ext>
                  </a:extLst>
                </a:gridCol>
                <a:gridCol w="415219">
                  <a:extLst>
                    <a:ext uri="{9D8B030D-6E8A-4147-A177-3AD203B41FA5}">
                      <a16:colId xmlns:a16="http://schemas.microsoft.com/office/drawing/2014/main" xmlns="" val="20002"/>
                    </a:ext>
                  </a:extLst>
                </a:gridCol>
                <a:gridCol w="415219">
                  <a:extLst>
                    <a:ext uri="{9D8B030D-6E8A-4147-A177-3AD203B41FA5}">
                      <a16:colId xmlns:a16="http://schemas.microsoft.com/office/drawing/2014/main" xmlns="" val="20003"/>
                    </a:ext>
                  </a:extLst>
                </a:gridCol>
                <a:gridCol w="415219">
                  <a:extLst>
                    <a:ext uri="{9D8B030D-6E8A-4147-A177-3AD203B41FA5}">
                      <a16:colId xmlns:a16="http://schemas.microsoft.com/office/drawing/2014/main" xmlns="" val="20004"/>
                    </a:ext>
                  </a:extLst>
                </a:gridCol>
                <a:gridCol w="415219">
                  <a:extLst>
                    <a:ext uri="{9D8B030D-6E8A-4147-A177-3AD203B41FA5}">
                      <a16:colId xmlns:a16="http://schemas.microsoft.com/office/drawing/2014/main" xmlns="" val="20005"/>
                    </a:ext>
                  </a:extLst>
                </a:gridCol>
                <a:gridCol w="415219">
                  <a:extLst>
                    <a:ext uri="{9D8B030D-6E8A-4147-A177-3AD203B41FA5}">
                      <a16:colId xmlns:a16="http://schemas.microsoft.com/office/drawing/2014/main" xmlns="" val="20006"/>
                    </a:ext>
                  </a:extLst>
                </a:gridCol>
                <a:gridCol w="415219">
                  <a:extLst>
                    <a:ext uri="{9D8B030D-6E8A-4147-A177-3AD203B41FA5}">
                      <a16:colId xmlns:a16="http://schemas.microsoft.com/office/drawing/2014/main" xmlns="" val="20007"/>
                    </a:ext>
                  </a:extLst>
                </a:gridCol>
                <a:gridCol w="415219">
                  <a:extLst>
                    <a:ext uri="{9D8B030D-6E8A-4147-A177-3AD203B41FA5}">
                      <a16:colId xmlns:a16="http://schemas.microsoft.com/office/drawing/2014/main" xmlns="" val="20008"/>
                    </a:ext>
                  </a:extLst>
                </a:gridCol>
                <a:gridCol w="415219">
                  <a:extLst>
                    <a:ext uri="{9D8B030D-6E8A-4147-A177-3AD203B41FA5}">
                      <a16:colId xmlns:a16="http://schemas.microsoft.com/office/drawing/2014/main" xmlns="" val="20009"/>
                    </a:ext>
                  </a:extLst>
                </a:gridCol>
                <a:gridCol w="415219">
                  <a:extLst>
                    <a:ext uri="{9D8B030D-6E8A-4147-A177-3AD203B41FA5}">
                      <a16:colId xmlns:a16="http://schemas.microsoft.com/office/drawing/2014/main" xmlns="" val="20010"/>
                    </a:ext>
                  </a:extLst>
                </a:gridCol>
                <a:gridCol w="415219">
                  <a:extLst>
                    <a:ext uri="{9D8B030D-6E8A-4147-A177-3AD203B41FA5}">
                      <a16:colId xmlns:a16="http://schemas.microsoft.com/office/drawing/2014/main" xmlns="" val="20011"/>
                    </a:ext>
                  </a:extLst>
                </a:gridCol>
                <a:gridCol w="415219">
                  <a:extLst>
                    <a:ext uri="{9D8B030D-6E8A-4147-A177-3AD203B41FA5}">
                      <a16:colId xmlns:a16="http://schemas.microsoft.com/office/drawing/2014/main" xmlns="" val="20012"/>
                    </a:ext>
                  </a:extLst>
                </a:gridCol>
                <a:gridCol w="415219">
                  <a:extLst>
                    <a:ext uri="{9D8B030D-6E8A-4147-A177-3AD203B41FA5}">
                      <a16:colId xmlns:a16="http://schemas.microsoft.com/office/drawing/2014/main" xmlns="" val="20013"/>
                    </a:ext>
                  </a:extLst>
                </a:gridCol>
                <a:gridCol w="415219">
                  <a:extLst>
                    <a:ext uri="{9D8B030D-6E8A-4147-A177-3AD203B41FA5}">
                      <a16:colId xmlns:a16="http://schemas.microsoft.com/office/drawing/2014/main" xmlns="" val="20014"/>
                    </a:ext>
                  </a:extLst>
                </a:gridCol>
                <a:gridCol w="415219">
                  <a:extLst>
                    <a:ext uri="{9D8B030D-6E8A-4147-A177-3AD203B41FA5}">
                      <a16:colId xmlns:a16="http://schemas.microsoft.com/office/drawing/2014/main" xmlns="" val="20015"/>
                    </a:ext>
                  </a:extLst>
                </a:gridCol>
                <a:gridCol w="415219">
                  <a:extLst>
                    <a:ext uri="{9D8B030D-6E8A-4147-A177-3AD203B41FA5}">
                      <a16:colId xmlns:a16="http://schemas.microsoft.com/office/drawing/2014/main" xmlns="" val="20016"/>
                    </a:ext>
                  </a:extLst>
                </a:gridCol>
                <a:gridCol w="415219">
                  <a:extLst>
                    <a:ext uri="{9D8B030D-6E8A-4147-A177-3AD203B41FA5}">
                      <a16:colId xmlns:a16="http://schemas.microsoft.com/office/drawing/2014/main" xmlns="" val="20017"/>
                    </a:ext>
                  </a:extLst>
                </a:gridCol>
                <a:gridCol w="528749">
                  <a:extLst>
                    <a:ext uri="{9D8B030D-6E8A-4147-A177-3AD203B41FA5}">
                      <a16:colId xmlns:a16="http://schemas.microsoft.com/office/drawing/2014/main" xmlns="" val="20018"/>
                    </a:ext>
                  </a:extLst>
                </a:gridCol>
                <a:gridCol w="301689">
                  <a:extLst>
                    <a:ext uri="{9D8B030D-6E8A-4147-A177-3AD203B41FA5}">
                      <a16:colId xmlns:a16="http://schemas.microsoft.com/office/drawing/2014/main" xmlns="" val="20019"/>
                    </a:ext>
                  </a:extLst>
                </a:gridCol>
                <a:gridCol w="415219">
                  <a:extLst>
                    <a:ext uri="{9D8B030D-6E8A-4147-A177-3AD203B41FA5}">
                      <a16:colId xmlns:a16="http://schemas.microsoft.com/office/drawing/2014/main" xmlns="" val="20020"/>
                    </a:ext>
                  </a:extLst>
                </a:gridCol>
                <a:gridCol w="415219">
                  <a:extLst>
                    <a:ext uri="{9D8B030D-6E8A-4147-A177-3AD203B41FA5}">
                      <a16:colId xmlns:a16="http://schemas.microsoft.com/office/drawing/2014/main" xmlns="" val="20021"/>
                    </a:ext>
                  </a:extLst>
                </a:gridCol>
                <a:gridCol w="313980">
                  <a:extLst>
                    <a:ext uri="{9D8B030D-6E8A-4147-A177-3AD203B41FA5}">
                      <a16:colId xmlns:a16="http://schemas.microsoft.com/office/drawing/2014/main" xmlns="" val="20022"/>
                    </a:ext>
                  </a:extLst>
                </a:gridCol>
                <a:gridCol w="342900">
                  <a:extLst>
                    <a:ext uri="{9D8B030D-6E8A-4147-A177-3AD203B41FA5}">
                      <a16:colId xmlns:a16="http://schemas.microsoft.com/office/drawing/2014/main" xmlns="" val="20023"/>
                    </a:ext>
                  </a:extLst>
                </a:gridCol>
                <a:gridCol w="381000">
                  <a:extLst>
                    <a:ext uri="{9D8B030D-6E8A-4147-A177-3AD203B41FA5}">
                      <a16:colId xmlns:a16="http://schemas.microsoft.com/office/drawing/2014/main" xmlns="" val="20024"/>
                    </a:ext>
                  </a:extLst>
                </a:gridCol>
                <a:gridCol w="482600">
                  <a:extLst>
                    <a:ext uri="{9D8B030D-6E8A-4147-A177-3AD203B41FA5}">
                      <a16:colId xmlns:a16="http://schemas.microsoft.com/office/drawing/2014/main" xmlns="" val="20025"/>
                    </a:ext>
                  </a:extLst>
                </a:gridCol>
                <a:gridCol w="406400">
                  <a:extLst>
                    <a:ext uri="{9D8B030D-6E8A-4147-A177-3AD203B41FA5}">
                      <a16:colId xmlns:a16="http://schemas.microsoft.com/office/drawing/2014/main" xmlns="" val="20026"/>
                    </a:ext>
                  </a:extLst>
                </a:gridCol>
              </a:tblGrid>
              <a:tr h="622820">
                <a:tc gridSpan="12">
                  <a:txBody>
                    <a:bodyPr/>
                    <a:lstStyle/>
                    <a:p>
                      <a:pPr algn="ctr">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基本資料</a:t>
                      </a:r>
                    </a:p>
                  </a:txBody>
                  <a:tcPr marL="65314" marR="65314"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最高學歷</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7">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教師等級</a:t>
                      </a:r>
                    </a:p>
                  </a:txBody>
                  <a:tcPr marL="65314" marR="6531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是否為編制外</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381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未具本職之兼任教師</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just">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12700" cap="flat" cmpd="sng" algn="ctr">
                      <a:solidFill>
                        <a:srgbClr val="FFFF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just">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是否符合技術及職業教育法</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vert="eaVert">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第</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26</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條適用對象</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2224209">
                <a:tc>
                  <a:txBody>
                    <a:bodyPr/>
                    <a:lstStyle/>
                    <a:p>
                      <a:pPr marL="71755" marR="71755">
                        <a:spcAft>
                          <a:spcPts val="0"/>
                        </a:spcAft>
                      </a:pPr>
                      <a:r>
                        <a:rPr lang="zh-TW" sz="1800" kern="800">
                          <a:effectLst/>
                          <a:latin typeface="微軟正黑體" panose="020B0604030504040204" pitchFamily="34" charset="-120"/>
                          <a:ea typeface="微軟正黑體" panose="020B0604030504040204" pitchFamily="34" charset="-120"/>
                        </a:rPr>
                        <a:t>學年</a:t>
                      </a:r>
                      <a:r>
                        <a:rPr lang="zh-TW" sz="1800" kern="800" smtClean="0">
                          <a:effectLst/>
                          <a:latin typeface="微軟正黑體" panose="020B0604030504040204" pitchFamily="34" charset="-120"/>
                          <a:ea typeface="微軟正黑體" panose="020B0604030504040204" pitchFamily="34" charset="-120"/>
                        </a:rPr>
                        <a:t>度</a:t>
                      </a:r>
                      <a:r>
                        <a:rPr lang="en-US" sz="1800" kern="800" smtClean="0">
                          <a:effectLst/>
                          <a:latin typeface="微軟正黑體" panose="020B0604030504040204" pitchFamily="34" charset="-120"/>
                          <a:ea typeface="微軟正黑體" panose="020B0604030504040204" pitchFamily="34" charset="-120"/>
                        </a:rPr>
                        <a:t>/</a:t>
                      </a:r>
                      <a:r>
                        <a:rPr lang="zh-TW" sz="1800" kern="800" smtClean="0">
                          <a:effectLst/>
                          <a:latin typeface="微軟正黑體" panose="020B0604030504040204" pitchFamily="34" charset="-120"/>
                          <a:ea typeface="微軟正黑體" panose="020B0604030504040204" pitchFamily="34" charset="-120"/>
                        </a:rPr>
                        <a:t>學期</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effectLst/>
                          <a:latin typeface="微軟正黑體" panose="020B0604030504040204" pitchFamily="34" charset="-120"/>
                          <a:ea typeface="微軟正黑體" panose="020B0604030504040204" pitchFamily="34" charset="-120"/>
                        </a:rPr>
                        <a:t>主聘系所</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身份識別種類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任職狀態</a:t>
                      </a:r>
                    </a:p>
                  </a:txBody>
                  <a:tcPr marL="0" marR="0" marT="0" marB="0" vert="eaVert" anchor="ctr">
                    <a:lnR w="12700" cap="flat" cmpd="sng" algn="ctr">
                      <a:solidFill>
                        <a:schemeClr val="tx1"/>
                      </a:solidFill>
                      <a:prstDash val="solid"/>
                      <a:round/>
                      <a:headEnd type="none" w="med" len="med"/>
                      <a:tailEnd type="none" w="med" len="med"/>
                    </a:ln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聘任日期</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最早到校日</a:t>
                      </a:r>
                    </a:p>
                  </a:txBody>
                  <a:tcPr marL="0" marR="0" marT="0" marB="0" vert="eaVert" anchor="ctr">
                    <a:lnL w="12700" cap="flat" cmpd="sng" algn="ctr">
                      <a:solidFill>
                        <a:schemeClr val="tx1"/>
                      </a:solidFill>
                      <a:prstDash val="solid"/>
                      <a:round/>
                      <a:headEnd type="none" w="med" len="med"/>
                      <a:tailEnd type="none" w="med" len="med"/>
                    </a:lnL>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原任單位</a:t>
                      </a: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離職日期</a:t>
                      </a: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借調目的</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來源</a:t>
                      </a:r>
                      <a:r>
                        <a:rPr lang="en-US" sz="1800" kern="0" dirty="0">
                          <a:solidFill>
                            <a:schemeClr val="tx1"/>
                          </a:solidFill>
                          <a:effectLst/>
                          <a:latin typeface="微軟正黑體" panose="020B0604030504040204" pitchFamily="34" charset="-120"/>
                          <a:ea typeface="微軟正黑體" panose="020B0604030504040204" pitchFamily="34" charset="-120"/>
                        </a:rPr>
                        <a:t>)</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借調新</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原</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單位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兼任行政工作</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行政工作職務</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學校</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科系</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學術專長及研究</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教師分類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76200">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聘約是否達一年以上</a:t>
                      </a: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證書字號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smtClean="0">
                          <a:solidFill>
                            <a:schemeClr val="tx1"/>
                          </a:solidFill>
                          <a:effectLst/>
                          <a:latin typeface="微軟正黑體" panose="020B0604030504040204" pitchFamily="34" charset="-120"/>
                          <a:ea typeface="微軟正黑體" panose="020B0604030504040204" pitchFamily="34" charset="-120"/>
                        </a:rPr>
                        <a:t>證照／公文</a:t>
                      </a:r>
                      <a:r>
                        <a:rPr lang="zh-TW" sz="1800" kern="800" dirty="0">
                          <a:solidFill>
                            <a:schemeClr val="tx1"/>
                          </a:solidFill>
                          <a:effectLst/>
                          <a:latin typeface="微軟正黑體" panose="020B0604030504040204" pitchFamily="34" charset="-120"/>
                          <a:ea typeface="微軟正黑體" panose="020B0604030504040204" pitchFamily="34" charset="-120"/>
                        </a:rPr>
                        <a:t>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68434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5"/>
          <p:cNvSpPr>
            <a:spLocks noChangeArrowheads="1"/>
          </p:cNvSpPr>
          <p:nvPr/>
        </p:nvSpPr>
        <p:spPr bwMode="auto">
          <a:xfrm>
            <a:off x="849604" y="4112903"/>
            <a:ext cx="11094746" cy="21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a:lnSpc>
                <a:spcPct val="150000"/>
              </a:lnSpc>
              <a:spcBef>
                <a:spcPct val="0"/>
              </a:spcBef>
              <a:buNone/>
              <a:defRPr/>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是否為編制外未具本職之兼任</a:t>
            </a:r>
            <a:r>
              <a:rPr lang="zh-TW" altLang="en-US" sz="2400" b="1" dirty="0" smtClean="0">
                <a:solidFill>
                  <a:srgbClr val="FF0000"/>
                </a:solidFill>
                <a:latin typeface="微軟正黑體" panose="020B0604030504040204" pitchFamily="34" charset="-120"/>
                <a:ea typeface="微軟正黑體" panose="020B0604030504040204" pitchFamily="34" charset="-120"/>
              </a:rPr>
              <a:t>教師</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lgn="just">
              <a:spcAft>
                <a:spcPts val="0"/>
              </a:spcAft>
              <a:buFont typeface="Wingdings" panose="05000000000000000000" pitchFamily="2" charset="2"/>
              <a:buChar char="u"/>
            </a:pPr>
            <a:r>
              <a:rPr lang="zh-TW" altLang="en-US" sz="2400" kern="100" dirty="0" smtClean="0">
                <a:latin typeface="微軟正黑體" panose="020B0604030504040204" pitchFamily="34" charset="-120"/>
                <a:ea typeface="微軟正黑體" panose="020B0604030504040204" pitchFamily="34" charset="-120"/>
              </a:rPr>
              <a:t>「</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未具本職</a:t>
            </a:r>
            <a:r>
              <a:rPr lang="zh-TW" altLang="en-US" sz="2400" kern="100" dirty="0">
                <a:latin typeface="微軟正黑體" panose="020B0604030504040204" pitchFamily="34" charset="-120"/>
                <a:ea typeface="微軟正黑體" panose="020B0604030504040204" pitchFamily="34" charset="-120"/>
              </a:rPr>
              <a:t>」指不具有下列人員</a:t>
            </a:r>
            <a:r>
              <a:rPr lang="zh-TW" altLang="en-US" sz="2400" kern="100" dirty="0" smtClean="0">
                <a:latin typeface="微軟正黑體" panose="020B0604030504040204" pitchFamily="34" charset="-120"/>
                <a:ea typeface="微軟正黑體" panose="020B0604030504040204" pitchFamily="34" charset="-120"/>
              </a:rPr>
              <a:t>身份：</a:t>
            </a:r>
            <a:endParaRPr lang="en-US" altLang="zh-TW" sz="2400" kern="1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四</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a:latin typeface="微軟正黑體" panose="020B0604030504040204" pitchFamily="34" charset="-120"/>
                <a:ea typeface="微軟正黑體" panose="020B0604030504040204" pitchFamily="34" charset="-120"/>
              </a:rPr>
              <a:t>具勞工保險</a:t>
            </a:r>
            <a:r>
              <a:rPr lang="zh-TW" altLang="en-US" sz="2400" kern="100" dirty="0" smtClean="0">
                <a:latin typeface="微軟正黑體" panose="020B0604030504040204" pitchFamily="34" charset="-120"/>
                <a:ea typeface="微軟正黑體" panose="020B0604030504040204" pitchFamily="34" charset="-120"/>
              </a:rPr>
              <a:t>身</a:t>
            </a:r>
            <a:r>
              <a:rPr lang="zh-TW" altLang="en-US" sz="2400" kern="100" dirty="0">
                <a:latin typeface="微軟正黑體" panose="020B0604030504040204" pitchFamily="34" charset="-120"/>
                <a:ea typeface="微軟正黑體" panose="020B0604030504040204" pitchFamily="34" charset="-120"/>
              </a:rPr>
              <a:t>份</a:t>
            </a:r>
            <a:r>
              <a:rPr lang="zh-TW" altLang="en-US" sz="2400" kern="100" dirty="0" smtClean="0">
                <a:latin typeface="微軟正黑體" panose="020B0604030504040204" pitchFamily="34" charset="-120"/>
                <a:ea typeface="微軟正黑體" panose="020B0604030504040204" pitchFamily="34" charset="-120"/>
              </a:rPr>
              <a:t>之</a:t>
            </a:r>
            <a:r>
              <a:rPr lang="zh-TW" altLang="en-US" sz="2400" kern="100" dirty="0">
                <a:latin typeface="微軟正黑體" panose="020B0604030504040204" pitchFamily="34" charset="-120"/>
                <a:ea typeface="微軟正黑體" panose="020B0604030504040204" pitchFamily="34" charset="-120"/>
              </a:rPr>
              <a:t>下列全部時間工作者</a:t>
            </a:r>
            <a:r>
              <a:rPr lang="zh-TW" altLang="en-US" sz="2400" kern="100" dirty="0" smtClean="0">
                <a:latin typeface="微軟正黑體" panose="020B0604030504040204" pitchFamily="34" charset="-120"/>
                <a:ea typeface="微軟正黑體" panose="020B0604030504040204" pitchFamily="34" charset="-120"/>
              </a:rPr>
              <a:t>：</a:t>
            </a:r>
            <a:endParaRPr lang="zh-TW" altLang="en-US" sz="2400" kern="100" dirty="0">
              <a:latin typeface="微軟正黑體" panose="020B0604030504040204" pitchFamily="34" charset="-120"/>
              <a:ea typeface="微軟正黑體" panose="020B0604030504040204" pitchFamily="34" charset="-120"/>
            </a:endParaRPr>
          </a:p>
          <a:p>
            <a:pPr marL="1714500" lvl="3" indent="-342900" eaLnBrk="1" hangingPunct="1">
              <a:lnSpc>
                <a:spcPct val="150000"/>
              </a:lnSpc>
              <a:spcBef>
                <a:spcPct val="0"/>
              </a:spcBef>
              <a:buFont typeface="+mj-lt"/>
              <a:buAutoNum type="alphaLcPeriod"/>
              <a:defRPr/>
            </a:pPr>
            <a:r>
              <a:rPr lang="zh-TW" altLang="en-US" sz="2400" kern="100" dirty="0" smtClean="0">
                <a:latin typeface="微軟正黑體" panose="020B0604030504040204" pitchFamily="34" charset="-120"/>
                <a:ea typeface="微軟正黑體" panose="020B0604030504040204" pitchFamily="34" charset="-120"/>
              </a:rPr>
              <a:t> 以</a:t>
            </a:r>
            <a:r>
              <a:rPr lang="zh-TW" altLang="en-US" sz="2400" kern="100" dirty="0">
                <a:latin typeface="微軟正黑體" panose="020B0604030504040204" pitchFamily="34" charset="-120"/>
                <a:ea typeface="微軟正黑體" panose="020B0604030504040204" pitchFamily="34" charset="-120"/>
              </a:rPr>
              <a:t>機關學校為投保單位：機關學校專任有給人員。</a:t>
            </a:r>
            <a:endParaRPr lang="en-US" altLang="zh-TW" sz="1800" kern="1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FAB73BC-B049-4115-A692-8D63A059BFB8}" type="slidenum">
              <a:rPr lang="en-US" smtClean="0"/>
              <a:t>28</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4025342" cy="68580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200" dirty="0">
                <a:solidFill>
                  <a:schemeClr val="tx1"/>
                </a:solidFill>
                <a:latin typeface="微軟正黑體" panose="020B0604030504040204" pitchFamily="34" charset="-120"/>
                <a:ea typeface="微軟正黑體" panose="020B0604030504040204" pitchFamily="34" charset="-120"/>
              </a:rPr>
              <a:t>表</a:t>
            </a:r>
            <a:r>
              <a:rPr lang="en-US" altLang="zh-TW" sz="3200" dirty="0">
                <a:solidFill>
                  <a:schemeClr val="tx1"/>
                </a:solidFill>
                <a:latin typeface="微軟正黑體" panose="020B0604030504040204" pitchFamily="34" charset="-120"/>
                <a:ea typeface="微軟正黑體" panose="020B0604030504040204" pitchFamily="34" charset="-120"/>
              </a:rPr>
              <a:t>1-1 </a:t>
            </a:r>
            <a:r>
              <a:rPr lang="zh-TW" altLang="en-US" sz="3200" dirty="0">
                <a:solidFill>
                  <a:schemeClr val="tx1"/>
                </a:solidFill>
                <a:latin typeface="微軟正黑體" panose="020B0604030504040204" pitchFamily="34" charset="-120"/>
                <a:ea typeface="微軟正黑體" panose="020B0604030504040204" pitchFamily="34" charset="-120"/>
              </a:rPr>
              <a:t>教師基本資料表</a:t>
            </a:r>
          </a:p>
        </p:txBody>
      </p:sp>
      <p:graphicFrame>
        <p:nvGraphicFramePr>
          <p:cNvPr id="8" name="表格 7"/>
          <p:cNvGraphicFramePr>
            <a:graphicFrameLocks noGrp="1"/>
          </p:cNvGraphicFramePr>
          <p:nvPr>
            <p:extLst>
              <p:ext uri="{D42A27DB-BD31-4B8C-83A1-F6EECF244321}">
                <p14:modId xmlns:p14="http://schemas.microsoft.com/office/powerpoint/2010/main" val="2906584819"/>
              </p:ext>
            </p:extLst>
          </p:nvPr>
        </p:nvGraphicFramePr>
        <p:xfrm>
          <a:off x="533402" y="1085850"/>
          <a:ext cx="11061698" cy="2847029"/>
        </p:xfrm>
        <a:graphic>
          <a:graphicData uri="http://schemas.openxmlformats.org/drawingml/2006/table">
            <a:tbl>
              <a:tblPr firstRow="1" firstCol="1" lastRow="1" lastCol="1" bandRow="1" bandCol="1">
                <a:tableStyleId>{5940675A-B579-460E-94D1-54222C63F5DA}</a:tableStyleId>
              </a:tblPr>
              <a:tblGrid>
                <a:gridCol w="415219">
                  <a:extLst>
                    <a:ext uri="{9D8B030D-6E8A-4147-A177-3AD203B41FA5}">
                      <a16:colId xmlns:a16="http://schemas.microsoft.com/office/drawing/2014/main" xmlns="" val="20000"/>
                    </a:ext>
                  </a:extLst>
                </a:gridCol>
                <a:gridCol w="415219">
                  <a:extLst>
                    <a:ext uri="{9D8B030D-6E8A-4147-A177-3AD203B41FA5}">
                      <a16:colId xmlns:a16="http://schemas.microsoft.com/office/drawing/2014/main" xmlns="" val="20001"/>
                    </a:ext>
                  </a:extLst>
                </a:gridCol>
                <a:gridCol w="415219">
                  <a:extLst>
                    <a:ext uri="{9D8B030D-6E8A-4147-A177-3AD203B41FA5}">
                      <a16:colId xmlns:a16="http://schemas.microsoft.com/office/drawing/2014/main" xmlns="" val="20002"/>
                    </a:ext>
                  </a:extLst>
                </a:gridCol>
                <a:gridCol w="415219">
                  <a:extLst>
                    <a:ext uri="{9D8B030D-6E8A-4147-A177-3AD203B41FA5}">
                      <a16:colId xmlns:a16="http://schemas.microsoft.com/office/drawing/2014/main" xmlns="" val="20003"/>
                    </a:ext>
                  </a:extLst>
                </a:gridCol>
                <a:gridCol w="415219">
                  <a:extLst>
                    <a:ext uri="{9D8B030D-6E8A-4147-A177-3AD203B41FA5}">
                      <a16:colId xmlns:a16="http://schemas.microsoft.com/office/drawing/2014/main" xmlns="" val="20004"/>
                    </a:ext>
                  </a:extLst>
                </a:gridCol>
                <a:gridCol w="415219">
                  <a:extLst>
                    <a:ext uri="{9D8B030D-6E8A-4147-A177-3AD203B41FA5}">
                      <a16:colId xmlns:a16="http://schemas.microsoft.com/office/drawing/2014/main" xmlns="" val="20005"/>
                    </a:ext>
                  </a:extLst>
                </a:gridCol>
                <a:gridCol w="415219">
                  <a:extLst>
                    <a:ext uri="{9D8B030D-6E8A-4147-A177-3AD203B41FA5}">
                      <a16:colId xmlns:a16="http://schemas.microsoft.com/office/drawing/2014/main" xmlns="" val="20006"/>
                    </a:ext>
                  </a:extLst>
                </a:gridCol>
                <a:gridCol w="415219">
                  <a:extLst>
                    <a:ext uri="{9D8B030D-6E8A-4147-A177-3AD203B41FA5}">
                      <a16:colId xmlns:a16="http://schemas.microsoft.com/office/drawing/2014/main" xmlns="" val="20007"/>
                    </a:ext>
                  </a:extLst>
                </a:gridCol>
                <a:gridCol w="415219">
                  <a:extLst>
                    <a:ext uri="{9D8B030D-6E8A-4147-A177-3AD203B41FA5}">
                      <a16:colId xmlns:a16="http://schemas.microsoft.com/office/drawing/2014/main" xmlns="" val="20008"/>
                    </a:ext>
                  </a:extLst>
                </a:gridCol>
                <a:gridCol w="415219">
                  <a:extLst>
                    <a:ext uri="{9D8B030D-6E8A-4147-A177-3AD203B41FA5}">
                      <a16:colId xmlns:a16="http://schemas.microsoft.com/office/drawing/2014/main" xmlns="" val="20009"/>
                    </a:ext>
                  </a:extLst>
                </a:gridCol>
                <a:gridCol w="415219">
                  <a:extLst>
                    <a:ext uri="{9D8B030D-6E8A-4147-A177-3AD203B41FA5}">
                      <a16:colId xmlns:a16="http://schemas.microsoft.com/office/drawing/2014/main" xmlns="" val="20010"/>
                    </a:ext>
                  </a:extLst>
                </a:gridCol>
                <a:gridCol w="415219">
                  <a:extLst>
                    <a:ext uri="{9D8B030D-6E8A-4147-A177-3AD203B41FA5}">
                      <a16:colId xmlns:a16="http://schemas.microsoft.com/office/drawing/2014/main" xmlns="" val="20011"/>
                    </a:ext>
                  </a:extLst>
                </a:gridCol>
                <a:gridCol w="415219">
                  <a:extLst>
                    <a:ext uri="{9D8B030D-6E8A-4147-A177-3AD203B41FA5}">
                      <a16:colId xmlns:a16="http://schemas.microsoft.com/office/drawing/2014/main" xmlns="" val="20012"/>
                    </a:ext>
                  </a:extLst>
                </a:gridCol>
                <a:gridCol w="415219">
                  <a:extLst>
                    <a:ext uri="{9D8B030D-6E8A-4147-A177-3AD203B41FA5}">
                      <a16:colId xmlns:a16="http://schemas.microsoft.com/office/drawing/2014/main" xmlns="" val="20013"/>
                    </a:ext>
                  </a:extLst>
                </a:gridCol>
                <a:gridCol w="415219">
                  <a:extLst>
                    <a:ext uri="{9D8B030D-6E8A-4147-A177-3AD203B41FA5}">
                      <a16:colId xmlns:a16="http://schemas.microsoft.com/office/drawing/2014/main" xmlns="" val="20014"/>
                    </a:ext>
                  </a:extLst>
                </a:gridCol>
                <a:gridCol w="415219">
                  <a:extLst>
                    <a:ext uri="{9D8B030D-6E8A-4147-A177-3AD203B41FA5}">
                      <a16:colId xmlns:a16="http://schemas.microsoft.com/office/drawing/2014/main" xmlns="" val="20015"/>
                    </a:ext>
                  </a:extLst>
                </a:gridCol>
                <a:gridCol w="415219">
                  <a:extLst>
                    <a:ext uri="{9D8B030D-6E8A-4147-A177-3AD203B41FA5}">
                      <a16:colId xmlns:a16="http://schemas.microsoft.com/office/drawing/2014/main" xmlns="" val="20016"/>
                    </a:ext>
                  </a:extLst>
                </a:gridCol>
                <a:gridCol w="415219">
                  <a:extLst>
                    <a:ext uri="{9D8B030D-6E8A-4147-A177-3AD203B41FA5}">
                      <a16:colId xmlns:a16="http://schemas.microsoft.com/office/drawing/2014/main" xmlns="" val="20017"/>
                    </a:ext>
                  </a:extLst>
                </a:gridCol>
                <a:gridCol w="528749">
                  <a:extLst>
                    <a:ext uri="{9D8B030D-6E8A-4147-A177-3AD203B41FA5}">
                      <a16:colId xmlns:a16="http://schemas.microsoft.com/office/drawing/2014/main" xmlns="" val="20018"/>
                    </a:ext>
                  </a:extLst>
                </a:gridCol>
                <a:gridCol w="301689">
                  <a:extLst>
                    <a:ext uri="{9D8B030D-6E8A-4147-A177-3AD203B41FA5}">
                      <a16:colId xmlns:a16="http://schemas.microsoft.com/office/drawing/2014/main" xmlns="" val="20019"/>
                    </a:ext>
                  </a:extLst>
                </a:gridCol>
                <a:gridCol w="415219">
                  <a:extLst>
                    <a:ext uri="{9D8B030D-6E8A-4147-A177-3AD203B41FA5}">
                      <a16:colId xmlns:a16="http://schemas.microsoft.com/office/drawing/2014/main" xmlns="" val="20020"/>
                    </a:ext>
                  </a:extLst>
                </a:gridCol>
                <a:gridCol w="415219">
                  <a:extLst>
                    <a:ext uri="{9D8B030D-6E8A-4147-A177-3AD203B41FA5}">
                      <a16:colId xmlns:a16="http://schemas.microsoft.com/office/drawing/2014/main" xmlns="" val="20021"/>
                    </a:ext>
                  </a:extLst>
                </a:gridCol>
                <a:gridCol w="313980">
                  <a:extLst>
                    <a:ext uri="{9D8B030D-6E8A-4147-A177-3AD203B41FA5}">
                      <a16:colId xmlns:a16="http://schemas.microsoft.com/office/drawing/2014/main" xmlns="" val="20022"/>
                    </a:ext>
                  </a:extLst>
                </a:gridCol>
                <a:gridCol w="342900">
                  <a:extLst>
                    <a:ext uri="{9D8B030D-6E8A-4147-A177-3AD203B41FA5}">
                      <a16:colId xmlns:a16="http://schemas.microsoft.com/office/drawing/2014/main" xmlns="" val="20023"/>
                    </a:ext>
                  </a:extLst>
                </a:gridCol>
                <a:gridCol w="381000">
                  <a:extLst>
                    <a:ext uri="{9D8B030D-6E8A-4147-A177-3AD203B41FA5}">
                      <a16:colId xmlns:a16="http://schemas.microsoft.com/office/drawing/2014/main" xmlns="" val="20024"/>
                    </a:ext>
                  </a:extLst>
                </a:gridCol>
                <a:gridCol w="482600">
                  <a:extLst>
                    <a:ext uri="{9D8B030D-6E8A-4147-A177-3AD203B41FA5}">
                      <a16:colId xmlns:a16="http://schemas.microsoft.com/office/drawing/2014/main" xmlns="" val="20025"/>
                    </a:ext>
                  </a:extLst>
                </a:gridCol>
                <a:gridCol w="406400">
                  <a:extLst>
                    <a:ext uri="{9D8B030D-6E8A-4147-A177-3AD203B41FA5}">
                      <a16:colId xmlns:a16="http://schemas.microsoft.com/office/drawing/2014/main" xmlns="" val="20026"/>
                    </a:ext>
                  </a:extLst>
                </a:gridCol>
              </a:tblGrid>
              <a:tr h="622820">
                <a:tc gridSpan="12">
                  <a:txBody>
                    <a:bodyPr/>
                    <a:lstStyle/>
                    <a:p>
                      <a:pPr algn="ctr">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基本資料</a:t>
                      </a:r>
                    </a:p>
                  </a:txBody>
                  <a:tcPr marL="65314" marR="65314"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最高學歷</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7">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教師等級</a:t>
                      </a:r>
                    </a:p>
                  </a:txBody>
                  <a:tcPr marL="65314" marR="6531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是否為編制外</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381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未具本職之兼任教師</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just">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12700" cap="flat" cmpd="sng" algn="ctr">
                      <a:solidFill>
                        <a:srgbClr val="FFFF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just">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是否符合技術及職業教育法</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vert="eaVert">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第</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26</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條適用對象</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2224209">
                <a:tc>
                  <a:txBody>
                    <a:bodyPr/>
                    <a:lstStyle/>
                    <a:p>
                      <a:pPr marL="71755" marR="71755">
                        <a:spcAft>
                          <a:spcPts val="0"/>
                        </a:spcAft>
                      </a:pPr>
                      <a:r>
                        <a:rPr lang="zh-TW" sz="1800" kern="800">
                          <a:effectLst/>
                          <a:latin typeface="微軟正黑體" panose="020B0604030504040204" pitchFamily="34" charset="-120"/>
                          <a:ea typeface="微軟正黑體" panose="020B0604030504040204" pitchFamily="34" charset="-120"/>
                        </a:rPr>
                        <a:t>學年</a:t>
                      </a:r>
                      <a:r>
                        <a:rPr lang="zh-TW" sz="1800" kern="800" smtClean="0">
                          <a:effectLst/>
                          <a:latin typeface="微軟正黑體" panose="020B0604030504040204" pitchFamily="34" charset="-120"/>
                          <a:ea typeface="微軟正黑體" panose="020B0604030504040204" pitchFamily="34" charset="-120"/>
                        </a:rPr>
                        <a:t>度</a:t>
                      </a:r>
                      <a:r>
                        <a:rPr lang="en-US" sz="1800" kern="800" smtClean="0">
                          <a:effectLst/>
                          <a:latin typeface="微軟正黑體" panose="020B0604030504040204" pitchFamily="34" charset="-120"/>
                          <a:ea typeface="微軟正黑體" panose="020B0604030504040204" pitchFamily="34" charset="-120"/>
                        </a:rPr>
                        <a:t>/</a:t>
                      </a:r>
                      <a:r>
                        <a:rPr lang="zh-TW" sz="1800" kern="800" smtClean="0">
                          <a:effectLst/>
                          <a:latin typeface="微軟正黑體" panose="020B0604030504040204" pitchFamily="34" charset="-120"/>
                          <a:ea typeface="微軟正黑體" panose="020B0604030504040204" pitchFamily="34" charset="-120"/>
                        </a:rPr>
                        <a:t>學期</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effectLst/>
                          <a:latin typeface="微軟正黑體" panose="020B0604030504040204" pitchFamily="34" charset="-120"/>
                          <a:ea typeface="微軟正黑體" panose="020B0604030504040204" pitchFamily="34" charset="-120"/>
                        </a:rPr>
                        <a:t>主聘系所</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身份識別種類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任職狀態</a:t>
                      </a:r>
                    </a:p>
                  </a:txBody>
                  <a:tcPr marL="0" marR="0" marT="0" marB="0" vert="eaVert" anchor="ctr">
                    <a:lnR w="12700" cap="flat" cmpd="sng" algn="ctr">
                      <a:solidFill>
                        <a:schemeClr val="tx1"/>
                      </a:solidFill>
                      <a:prstDash val="solid"/>
                      <a:round/>
                      <a:headEnd type="none" w="med" len="med"/>
                      <a:tailEnd type="none" w="med" len="med"/>
                    </a:ln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聘任日期</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最早到校日</a:t>
                      </a:r>
                    </a:p>
                  </a:txBody>
                  <a:tcPr marL="0" marR="0" marT="0" marB="0" vert="eaVert" anchor="ctr">
                    <a:lnL w="12700" cap="flat" cmpd="sng" algn="ctr">
                      <a:solidFill>
                        <a:schemeClr val="tx1"/>
                      </a:solidFill>
                      <a:prstDash val="solid"/>
                      <a:round/>
                      <a:headEnd type="none" w="med" len="med"/>
                      <a:tailEnd type="none" w="med" len="med"/>
                    </a:lnL>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原任單位</a:t>
                      </a: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離職日期</a:t>
                      </a: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借調目的</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來源</a:t>
                      </a:r>
                      <a:r>
                        <a:rPr lang="en-US" sz="1800" kern="0" dirty="0">
                          <a:solidFill>
                            <a:schemeClr val="tx1"/>
                          </a:solidFill>
                          <a:effectLst/>
                          <a:latin typeface="微軟正黑體" panose="020B0604030504040204" pitchFamily="34" charset="-120"/>
                          <a:ea typeface="微軟正黑體" panose="020B0604030504040204" pitchFamily="34" charset="-120"/>
                        </a:rPr>
                        <a:t>)</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借調新</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原</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單位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兼任行政工作</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行政工作職務</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學校</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科系</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學術專長及研究</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教師分類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76200">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聘約是否達一年以上</a:t>
                      </a: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證書字號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smtClean="0">
                          <a:solidFill>
                            <a:schemeClr val="tx1"/>
                          </a:solidFill>
                          <a:effectLst/>
                          <a:latin typeface="微軟正黑體" panose="020B0604030504040204" pitchFamily="34" charset="-120"/>
                          <a:ea typeface="微軟正黑體" panose="020B0604030504040204" pitchFamily="34" charset="-120"/>
                        </a:rPr>
                        <a:t>證照／公文</a:t>
                      </a:r>
                      <a:r>
                        <a:rPr lang="zh-TW" sz="1800" kern="800" dirty="0">
                          <a:solidFill>
                            <a:schemeClr val="tx1"/>
                          </a:solidFill>
                          <a:effectLst/>
                          <a:latin typeface="微軟正黑體" panose="020B0604030504040204" pitchFamily="34" charset="-120"/>
                          <a:ea typeface="微軟正黑體" panose="020B0604030504040204" pitchFamily="34" charset="-120"/>
                        </a:rPr>
                        <a:t>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33333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壹、作業時程</a:t>
            </a:r>
          </a:p>
        </p:txBody>
      </p:sp>
      <p:sp>
        <p:nvSpPr>
          <p:cNvPr id="4" name="投影片編號版面配置區 3"/>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759471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5"/>
          <p:cNvSpPr>
            <a:spLocks noChangeArrowheads="1"/>
          </p:cNvSpPr>
          <p:nvPr/>
        </p:nvSpPr>
        <p:spPr bwMode="auto">
          <a:xfrm>
            <a:off x="849604" y="4112903"/>
            <a:ext cx="11094746" cy="245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a:spcBef>
                <a:spcPct val="0"/>
              </a:spcBef>
              <a:buNone/>
              <a:defRPr/>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是否為編制外未具本職之兼任</a:t>
            </a:r>
            <a:r>
              <a:rPr lang="zh-TW" altLang="en-US" sz="2400" b="1" dirty="0" smtClean="0">
                <a:solidFill>
                  <a:srgbClr val="FF0000"/>
                </a:solidFill>
                <a:latin typeface="微軟正黑體" panose="020B0604030504040204" pitchFamily="34" charset="-120"/>
                <a:ea typeface="微軟正黑體" panose="020B0604030504040204" pitchFamily="34" charset="-120"/>
              </a:rPr>
              <a:t>教師</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lgn="just">
              <a:lnSpc>
                <a:spcPts val="2500"/>
              </a:lnSpc>
              <a:spcAft>
                <a:spcPts val="0"/>
              </a:spcAft>
              <a:buFont typeface="Wingdings" panose="05000000000000000000" pitchFamily="2" charset="2"/>
              <a:buChar char="u"/>
            </a:pPr>
            <a:r>
              <a:rPr lang="zh-TW" altLang="en-US" sz="2400" kern="100" dirty="0" smtClean="0">
                <a:latin typeface="微軟正黑體" panose="020B0604030504040204" pitchFamily="34" charset="-120"/>
                <a:ea typeface="微軟正黑體" panose="020B0604030504040204" pitchFamily="34" charset="-120"/>
              </a:rPr>
              <a:t>「</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未具本職</a:t>
            </a:r>
            <a:r>
              <a:rPr lang="zh-TW" altLang="en-US" sz="2400" kern="100" dirty="0">
                <a:latin typeface="微軟正黑體" panose="020B0604030504040204" pitchFamily="34" charset="-120"/>
                <a:ea typeface="微軟正黑體" panose="020B0604030504040204" pitchFamily="34" charset="-120"/>
              </a:rPr>
              <a:t>」指不具有下列人員</a:t>
            </a:r>
            <a:r>
              <a:rPr lang="zh-TW" altLang="en-US" sz="2400" kern="100" dirty="0" smtClean="0">
                <a:latin typeface="微軟正黑體" panose="020B0604030504040204" pitchFamily="34" charset="-120"/>
                <a:ea typeface="微軟正黑體" panose="020B0604030504040204" pitchFamily="34" charset="-120"/>
              </a:rPr>
              <a:t>身份：</a:t>
            </a:r>
            <a:endParaRPr lang="en-US" altLang="zh-TW" sz="2400" kern="100" dirty="0">
              <a:latin typeface="微軟正黑體" panose="020B0604030504040204" pitchFamily="34" charset="-120"/>
              <a:ea typeface="微軟正黑體" panose="020B0604030504040204" pitchFamily="34" charset="-120"/>
            </a:endParaRPr>
          </a:p>
          <a:p>
            <a:pPr marL="1828800" lvl="3" indent="-457200" eaLnBrk="1" hangingPunct="1">
              <a:lnSpc>
                <a:spcPts val="2500"/>
              </a:lnSpc>
              <a:spcBef>
                <a:spcPct val="0"/>
              </a:spcBef>
              <a:buFont typeface="+mj-lt"/>
              <a:buAutoNum type="alphaLcPeriod" startAt="2"/>
              <a:defRPr/>
            </a:pPr>
            <a:r>
              <a:rPr lang="zh-TW" altLang="en-US" sz="2400" kern="100" dirty="0" smtClean="0">
                <a:latin typeface="微軟正黑體" panose="020B0604030504040204" pitchFamily="34" charset="-120"/>
                <a:ea typeface="微軟正黑體" panose="020B0604030504040204" pitchFamily="34" charset="-120"/>
              </a:rPr>
              <a:t> 非以機關學校為投保單位：</a:t>
            </a:r>
          </a:p>
          <a:p>
            <a:pPr marL="2286000" lvl="4" indent="-457200" eaLnBrk="1" hangingPunct="1">
              <a:lnSpc>
                <a:spcPts val="2500"/>
              </a:lnSpc>
              <a:spcBef>
                <a:spcPct val="0"/>
              </a:spcBef>
              <a:buFont typeface="Wingdings" panose="05000000000000000000" pitchFamily="2" charset="2"/>
              <a:buAutoNum type="circleNumWdWhitePlain"/>
              <a:defRPr/>
            </a:pPr>
            <a:r>
              <a:rPr lang="zh-TW" altLang="en-US" sz="2400" kern="100" dirty="0" smtClean="0">
                <a:latin typeface="微軟正黑體" panose="020B0604030504040204" pitchFamily="34" charset="-120"/>
                <a:ea typeface="微軟正黑體" panose="020B0604030504040204" pitchFamily="34" charset="-120"/>
              </a:rPr>
              <a:t>公</a:t>
            </a:r>
            <a:r>
              <a:rPr lang="zh-TW" altLang="en-US" sz="2400" kern="100" dirty="0">
                <a:latin typeface="微軟正黑體" panose="020B0604030504040204" pitchFamily="34" charset="-120"/>
                <a:ea typeface="微軟正黑體" panose="020B0604030504040204" pitchFamily="34" charset="-120"/>
              </a:rPr>
              <a:t>、民營事業、機構之全部時間受僱者。</a:t>
            </a:r>
          </a:p>
          <a:p>
            <a:pPr marL="2286000" lvl="4" indent="-457200" eaLnBrk="1" hangingPunct="1">
              <a:lnSpc>
                <a:spcPts val="2500"/>
              </a:lnSpc>
              <a:spcBef>
                <a:spcPct val="0"/>
              </a:spcBef>
              <a:buFont typeface="Wingdings" panose="05000000000000000000" pitchFamily="2" charset="2"/>
              <a:buAutoNum type="circleNumWdWhitePlain"/>
              <a:defRPr/>
            </a:pPr>
            <a:r>
              <a:rPr lang="zh-TW" altLang="en-US" sz="2400" kern="100" dirty="0" smtClean="0">
                <a:latin typeface="微軟正黑體" panose="020B0604030504040204" pitchFamily="34" charset="-120"/>
                <a:ea typeface="微軟正黑體" panose="020B0604030504040204" pitchFamily="34" charset="-120"/>
              </a:rPr>
              <a:t>雇主</a:t>
            </a:r>
            <a:r>
              <a:rPr lang="zh-TW" altLang="en-US" sz="2400" kern="100" dirty="0">
                <a:latin typeface="微軟正黑體" panose="020B0604030504040204" pitchFamily="34" charset="-120"/>
                <a:ea typeface="微軟正黑體" panose="020B0604030504040204" pitchFamily="34" charset="-120"/>
              </a:rPr>
              <a:t>或自營業主。</a:t>
            </a:r>
          </a:p>
          <a:p>
            <a:pPr marL="2286000" lvl="4" indent="-457200" eaLnBrk="1" hangingPunct="1">
              <a:lnSpc>
                <a:spcPts val="2500"/>
              </a:lnSpc>
              <a:spcBef>
                <a:spcPct val="0"/>
              </a:spcBef>
              <a:buFont typeface="Wingdings" panose="05000000000000000000" pitchFamily="2" charset="2"/>
              <a:buAutoNum type="circleNumWdWhitePlain"/>
              <a:defRPr/>
            </a:pPr>
            <a:r>
              <a:rPr lang="zh-TW" altLang="en-US" sz="2400" kern="100" dirty="0" smtClean="0">
                <a:latin typeface="微軟正黑體" panose="020B0604030504040204" pitchFamily="34" charset="-120"/>
                <a:ea typeface="微軟正黑體" panose="020B0604030504040204" pitchFamily="34" charset="-120"/>
              </a:rPr>
              <a:t>專門</a:t>
            </a:r>
            <a:r>
              <a:rPr lang="zh-TW" altLang="en-US" sz="2400" kern="100" dirty="0">
                <a:latin typeface="微軟正黑體" panose="020B0604030504040204" pitchFamily="34" charset="-120"/>
                <a:ea typeface="微軟正黑體" panose="020B0604030504040204" pitchFamily="34" charset="-120"/>
              </a:rPr>
              <a:t>職業及技術人員自行執業者。</a:t>
            </a:r>
          </a:p>
          <a:p>
            <a:pPr marL="2286000" lvl="4" indent="-457200" eaLnBrk="1" hangingPunct="1">
              <a:lnSpc>
                <a:spcPts val="2500"/>
              </a:lnSpc>
              <a:spcBef>
                <a:spcPct val="0"/>
              </a:spcBef>
              <a:buFont typeface="Wingdings" panose="05000000000000000000" pitchFamily="2" charset="2"/>
              <a:buAutoNum type="circleNumWdWhitePlain"/>
              <a:defRPr/>
            </a:pPr>
            <a:r>
              <a:rPr lang="zh-TW" altLang="en-US" sz="2400" kern="100" dirty="0" smtClean="0">
                <a:latin typeface="微軟正黑體" panose="020B0604030504040204" pitchFamily="34" charset="-120"/>
                <a:ea typeface="微軟正黑體" panose="020B0604030504040204" pitchFamily="34" charset="-120"/>
              </a:rPr>
              <a:t>未</a:t>
            </a:r>
            <a:r>
              <a:rPr lang="zh-TW" altLang="en-US" sz="2400" kern="100" dirty="0">
                <a:latin typeface="微軟正黑體" panose="020B0604030504040204" pitchFamily="34" charset="-120"/>
                <a:ea typeface="微軟正黑體" panose="020B0604030504040204" pitchFamily="34" charset="-120"/>
              </a:rPr>
              <a:t>具上開</a:t>
            </a:r>
            <a:r>
              <a:rPr lang="zh-TW" altLang="en-US" sz="2400" kern="100" dirty="0" smtClean="0">
                <a:latin typeface="微軟正黑體" panose="020B0604030504040204" pitchFamily="34" charset="-120"/>
                <a:ea typeface="微軟正黑體" panose="020B0604030504040204" pitchFamily="34" charset="-120"/>
              </a:rPr>
              <a:t>身份但</a:t>
            </a:r>
            <a:r>
              <a:rPr lang="zh-TW" altLang="en-US" sz="2400" kern="100" dirty="0">
                <a:latin typeface="微軟正黑體" panose="020B0604030504040204" pitchFamily="34" charset="-120"/>
                <a:ea typeface="微軟正黑體" panose="020B0604030504040204" pitchFamily="34" charset="-120"/>
              </a:rPr>
              <a:t>符合勞工保險最高投保級距者。</a:t>
            </a:r>
          </a:p>
        </p:txBody>
      </p:sp>
      <p:sp>
        <p:nvSpPr>
          <p:cNvPr id="4" name="投影片編號版面配置區 3"/>
          <p:cNvSpPr>
            <a:spLocks noGrp="1"/>
          </p:cNvSpPr>
          <p:nvPr>
            <p:ph type="sldNum" sz="quarter" idx="12"/>
          </p:nvPr>
        </p:nvSpPr>
        <p:spPr/>
        <p:txBody>
          <a:bodyPr/>
          <a:lstStyle/>
          <a:p>
            <a:fld id="{4FAB73BC-B049-4115-A692-8D63A059BFB8}" type="slidenum">
              <a:rPr lang="en-US" smtClean="0"/>
              <a:t>29</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4025342" cy="68580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200" dirty="0">
                <a:solidFill>
                  <a:schemeClr val="tx1"/>
                </a:solidFill>
                <a:latin typeface="微軟正黑體" panose="020B0604030504040204" pitchFamily="34" charset="-120"/>
                <a:ea typeface="微軟正黑體" panose="020B0604030504040204" pitchFamily="34" charset="-120"/>
              </a:rPr>
              <a:t>表</a:t>
            </a:r>
            <a:r>
              <a:rPr lang="en-US" altLang="zh-TW" sz="3200" dirty="0">
                <a:solidFill>
                  <a:schemeClr val="tx1"/>
                </a:solidFill>
                <a:latin typeface="微軟正黑體" panose="020B0604030504040204" pitchFamily="34" charset="-120"/>
                <a:ea typeface="微軟正黑體" panose="020B0604030504040204" pitchFamily="34" charset="-120"/>
              </a:rPr>
              <a:t>1-1 </a:t>
            </a:r>
            <a:r>
              <a:rPr lang="zh-TW" altLang="en-US" sz="3200" dirty="0">
                <a:solidFill>
                  <a:schemeClr val="tx1"/>
                </a:solidFill>
                <a:latin typeface="微軟正黑體" panose="020B0604030504040204" pitchFamily="34" charset="-120"/>
                <a:ea typeface="微軟正黑體" panose="020B0604030504040204" pitchFamily="34" charset="-120"/>
              </a:rPr>
              <a:t>教師基本資料表</a:t>
            </a:r>
          </a:p>
        </p:txBody>
      </p:sp>
      <p:graphicFrame>
        <p:nvGraphicFramePr>
          <p:cNvPr id="8" name="表格 7"/>
          <p:cNvGraphicFramePr>
            <a:graphicFrameLocks noGrp="1"/>
          </p:cNvGraphicFramePr>
          <p:nvPr>
            <p:extLst>
              <p:ext uri="{D42A27DB-BD31-4B8C-83A1-F6EECF244321}">
                <p14:modId xmlns:p14="http://schemas.microsoft.com/office/powerpoint/2010/main" val="2605175230"/>
              </p:ext>
            </p:extLst>
          </p:nvPr>
        </p:nvGraphicFramePr>
        <p:xfrm>
          <a:off x="533402" y="1085850"/>
          <a:ext cx="11061698" cy="2847029"/>
        </p:xfrm>
        <a:graphic>
          <a:graphicData uri="http://schemas.openxmlformats.org/drawingml/2006/table">
            <a:tbl>
              <a:tblPr firstRow="1" firstCol="1" lastRow="1" lastCol="1" bandRow="1" bandCol="1">
                <a:tableStyleId>{5940675A-B579-460E-94D1-54222C63F5DA}</a:tableStyleId>
              </a:tblPr>
              <a:tblGrid>
                <a:gridCol w="415219">
                  <a:extLst>
                    <a:ext uri="{9D8B030D-6E8A-4147-A177-3AD203B41FA5}">
                      <a16:colId xmlns:a16="http://schemas.microsoft.com/office/drawing/2014/main" xmlns="" val="20000"/>
                    </a:ext>
                  </a:extLst>
                </a:gridCol>
                <a:gridCol w="415219">
                  <a:extLst>
                    <a:ext uri="{9D8B030D-6E8A-4147-A177-3AD203B41FA5}">
                      <a16:colId xmlns:a16="http://schemas.microsoft.com/office/drawing/2014/main" xmlns="" val="20001"/>
                    </a:ext>
                  </a:extLst>
                </a:gridCol>
                <a:gridCol w="415219">
                  <a:extLst>
                    <a:ext uri="{9D8B030D-6E8A-4147-A177-3AD203B41FA5}">
                      <a16:colId xmlns:a16="http://schemas.microsoft.com/office/drawing/2014/main" xmlns="" val="20002"/>
                    </a:ext>
                  </a:extLst>
                </a:gridCol>
                <a:gridCol w="415219">
                  <a:extLst>
                    <a:ext uri="{9D8B030D-6E8A-4147-A177-3AD203B41FA5}">
                      <a16:colId xmlns:a16="http://schemas.microsoft.com/office/drawing/2014/main" xmlns="" val="20003"/>
                    </a:ext>
                  </a:extLst>
                </a:gridCol>
                <a:gridCol w="415219">
                  <a:extLst>
                    <a:ext uri="{9D8B030D-6E8A-4147-A177-3AD203B41FA5}">
                      <a16:colId xmlns:a16="http://schemas.microsoft.com/office/drawing/2014/main" xmlns="" val="20004"/>
                    </a:ext>
                  </a:extLst>
                </a:gridCol>
                <a:gridCol w="415219">
                  <a:extLst>
                    <a:ext uri="{9D8B030D-6E8A-4147-A177-3AD203B41FA5}">
                      <a16:colId xmlns:a16="http://schemas.microsoft.com/office/drawing/2014/main" xmlns="" val="20005"/>
                    </a:ext>
                  </a:extLst>
                </a:gridCol>
                <a:gridCol w="415219">
                  <a:extLst>
                    <a:ext uri="{9D8B030D-6E8A-4147-A177-3AD203B41FA5}">
                      <a16:colId xmlns:a16="http://schemas.microsoft.com/office/drawing/2014/main" xmlns="" val="20006"/>
                    </a:ext>
                  </a:extLst>
                </a:gridCol>
                <a:gridCol w="415219">
                  <a:extLst>
                    <a:ext uri="{9D8B030D-6E8A-4147-A177-3AD203B41FA5}">
                      <a16:colId xmlns:a16="http://schemas.microsoft.com/office/drawing/2014/main" xmlns="" val="20007"/>
                    </a:ext>
                  </a:extLst>
                </a:gridCol>
                <a:gridCol w="415219">
                  <a:extLst>
                    <a:ext uri="{9D8B030D-6E8A-4147-A177-3AD203B41FA5}">
                      <a16:colId xmlns:a16="http://schemas.microsoft.com/office/drawing/2014/main" xmlns="" val="20008"/>
                    </a:ext>
                  </a:extLst>
                </a:gridCol>
                <a:gridCol w="415219">
                  <a:extLst>
                    <a:ext uri="{9D8B030D-6E8A-4147-A177-3AD203B41FA5}">
                      <a16:colId xmlns:a16="http://schemas.microsoft.com/office/drawing/2014/main" xmlns="" val="20009"/>
                    </a:ext>
                  </a:extLst>
                </a:gridCol>
                <a:gridCol w="415219">
                  <a:extLst>
                    <a:ext uri="{9D8B030D-6E8A-4147-A177-3AD203B41FA5}">
                      <a16:colId xmlns:a16="http://schemas.microsoft.com/office/drawing/2014/main" xmlns="" val="20010"/>
                    </a:ext>
                  </a:extLst>
                </a:gridCol>
                <a:gridCol w="415219">
                  <a:extLst>
                    <a:ext uri="{9D8B030D-6E8A-4147-A177-3AD203B41FA5}">
                      <a16:colId xmlns:a16="http://schemas.microsoft.com/office/drawing/2014/main" xmlns="" val="20011"/>
                    </a:ext>
                  </a:extLst>
                </a:gridCol>
                <a:gridCol w="415219">
                  <a:extLst>
                    <a:ext uri="{9D8B030D-6E8A-4147-A177-3AD203B41FA5}">
                      <a16:colId xmlns:a16="http://schemas.microsoft.com/office/drawing/2014/main" xmlns="" val="20012"/>
                    </a:ext>
                  </a:extLst>
                </a:gridCol>
                <a:gridCol w="415219">
                  <a:extLst>
                    <a:ext uri="{9D8B030D-6E8A-4147-A177-3AD203B41FA5}">
                      <a16:colId xmlns:a16="http://schemas.microsoft.com/office/drawing/2014/main" xmlns="" val="20013"/>
                    </a:ext>
                  </a:extLst>
                </a:gridCol>
                <a:gridCol w="415219">
                  <a:extLst>
                    <a:ext uri="{9D8B030D-6E8A-4147-A177-3AD203B41FA5}">
                      <a16:colId xmlns:a16="http://schemas.microsoft.com/office/drawing/2014/main" xmlns="" val="20014"/>
                    </a:ext>
                  </a:extLst>
                </a:gridCol>
                <a:gridCol w="415219">
                  <a:extLst>
                    <a:ext uri="{9D8B030D-6E8A-4147-A177-3AD203B41FA5}">
                      <a16:colId xmlns:a16="http://schemas.microsoft.com/office/drawing/2014/main" xmlns="" val="20015"/>
                    </a:ext>
                  </a:extLst>
                </a:gridCol>
                <a:gridCol w="415219">
                  <a:extLst>
                    <a:ext uri="{9D8B030D-6E8A-4147-A177-3AD203B41FA5}">
                      <a16:colId xmlns:a16="http://schemas.microsoft.com/office/drawing/2014/main" xmlns="" val="20016"/>
                    </a:ext>
                  </a:extLst>
                </a:gridCol>
                <a:gridCol w="415219">
                  <a:extLst>
                    <a:ext uri="{9D8B030D-6E8A-4147-A177-3AD203B41FA5}">
                      <a16:colId xmlns:a16="http://schemas.microsoft.com/office/drawing/2014/main" xmlns="" val="20017"/>
                    </a:ext>
                  </a:extLst>
                </a:gridCol>
                <a:gridCol w="528749">
                  <a:extLst>
                    <a:ext uri="{9D8B030D-6E8A-4147-A177-3AD203B41FA5}">
                      <a16:colId xmlns:a16="http://schemas.microsoft.com/office/drawing/2014/main" xmlns="" val="20018"/>
                    </a:ext>
                  </a:extLst>
                </a:gridCol>
                <a:gridCol w="301689">
                  <a:extLst>
                    <a:ext uri="{9D8B030D-6E8A-4147-A177-3AD203B41FA5}">
                      <a16:colId xmlns:a16="http://schemas.microsoft.com/office/drawing/2014/main" xmlns="" val="20019"/>
                    </a:ext>
                  </a:extLst>
                </a:gridCol>
                <a:gridCol w="415219">
                  <a:extLst>
                    <a:ext uri="{9D8B030D-6E8A-4147-A177-3AD203B41FA5}">
                      <a16:colId xmlns:a16="http://schemas.microsoft.com/office/drawing/2014/main" xmlns="" val="20020"/>
                    </a:ext>
                  </a:extLst>
                </a:gridCol>
                <a:gridCol w="415219">
                  <a:extLst>
                    <a:ext uri="{9D8B030D-6E8A-4147-A177-3AD203B41FA5}">
                      <a16:colId xmlns:a16="http://schemas.microsoft.com/office/drawing/2014/main" xmlns="" val="20021"/>
                    </a:ext>
                  </a:extLst>
                </a:gridCol>
                <a:gridCol w="313980">
                  <a:extLst>
                    <a:ext uri="{9D8B030D-6E8A-4147-A177-3AD203B41FA5}">
                      <a16:colId xmlns:a16="http://schemas.microsoft.com/office/drawing/2014/main" xmlns="" val="20022"/>
                    </a:ext>
                  </a:extLst>
                </a:gridCol>
                <a:gridCol w="342900">
                  <a:extLst>
                    <a:ext uri="{9D8B030D-6E8A-4147-A177-3AD203B41FA5}">
                      <a16:colId xmlns:a16="http://schemas.microsoft.com/office/drawing/2014/main" xmlns="" val="20023"/>
                    </a:ext>
                  </a:extLst>
                </a:gridCol>
                <a:gridCol w="381000">
                  <a:extLst>
                    <a:ext uri="{9D8B030D-6E8A-4147-A177-3AD203B41FA5}">
                      <a16:colId xmlns:a16="http://schemas.microsoft.com/office/drawing/2014/main" xmlns="" val="20024"/>
                    </a:ext>
                  </a:extLst>
                </a:gridCol>
                <a:gridCol w="482600">
                  <a:extLst>
                    <a:ext uri="{9D8B030D-6E8A-4147-A177-3AD203B41FA5}">
                      <a16:colId xmlns:a16="http://schemas.microsoft.com/office/drawing/2014/main" xmlns="" val="20025"/>
                    </a:ext>
                  </a:extLst>
                </a:gridCol>
                <a:gridCol w="406400">
                  <a:extLst>
                    <a:ext uri="{9D8B030D-6E8A-4147-A177-3AD203B41FA5}">
                      <a16:colId xmlns:a16="http://schemas.microsoft.com/office/drawing/2014/main" xmlns="" val="20026"/>
                    </a:ext>
                  </a:extLst>
                </a:gridCol>
              </a:tblGrid>
              <a:tr h="622820">
                <a:tc gridSpan="12">
                  <a:txBody>
                    <a:bodyPr/>
                    <a:lstStyle/>
                    <a:p>
                      <a:pPr algn="ctr">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基本資料</a:t>
                      </a:r>
                    </a:p>
                  </a:txBody>
                  <a:tcPr marL="65314" marR="65314"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最高學歷</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7">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教師等級</a:t>
                      </a:r>
                    </a:p>
                  </a:txBody>
                  <a:tcPr marL="65314" marR="6531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是否為編制外</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381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未具本職之兼任教師</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just">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12700" cap="flat" cmpd="sng" algn="ctr">
                      <a:solidFill>
                        <a:srgbClr val="FFFF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just">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是否符合技術及職業教育法</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vert="eaVert">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第</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26</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條適用對象</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2224209">
                <a:tc>
                  <a:txBody>
                    <a:bodyPr/>
                    <a:lstStyle/>
                    <a:p>
                      <a:pPr marL="71755" marR="71755">
                        <a:spcAft>
                          <a:spcPts val="0"/>
                        </a:spcAft>
                      </a:pPr>
                      <a:r>
                        <a:rPr lang="zh-TW" sz="1800" kern="800">
                          <a:effectLst/>
                          <a:latin typeface="微軟正黑體" panose="020B0604030504040204" pitchFamily="34" charset="-120"/>
                          <a:ea typeface="微軟正黑體" panose="020B0604030504040204" pitchFamily="34" charset="-120"/>
                        </a:rPr>
                        <a:t>學年</a:t>
                      </a:r>
                      <a:r>
                        <a:rPr lang="zh-TW" sz="1800" kern="800" smtClean="0">
                          <a:effectLst/>
                          <a:latin typeface="微軟正黑體" panose="020B0604030504040204" pitchFamily="34" charset="-120"/>
                          <a:ea typeface="微軟正黑體" panose="020B0604030504040204" pitchFamily="34" charset="-120"/>
                        </a:rPr>
                        <a:t>度</a:t>
                      </a:r>
                      <a:r>
                        <a:rPr lang="en-US" sz="1800" kern="800" smtClean="0">
                          <a:effectLst/>
                          <a:latin typeface="微軟正黑體" panose="020B0604030504040204" pitchFamily="34" charset="-120"/>
                          <a:ea typeface="微軟正黑體" panose="020B0604030504040204" pitchFamily="34" charset="-120"/>
                        </a:rPr>
                        <a:t>/</a:t>
                      </a:r>
                      <a:r>
                        <a:rPr lang="zh-TW" sz="1800" kern="800" smtClean="0">
                          <a:effectLst/>
                          <a:latin typeface="微軟正黑體" panose="020B0604030504040204" pitchFamily="34" charset="-120"/>
                          <a:ea typeface="微軟正黑體" panose="020B0604030504040204" pitchFamily="34" charset="-120"/>
                        </a:rPr>
                        <a:t>學期</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effectLst/>
                          <a:latin typeface="微軟正黑體" panose="020B0604030504040204" pitchFamily="34" charset="-120"/>
                          <a:ea typeface="微軟正黑體" panose="020B0604030504040204" pitchFamily="34" charset="-120"/>
                        </a:rPr>
                        <a:t>主聘系所</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身份識別種類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任職狀態</a:t>
                      </a:r>
                    </a:p>
                  </a:txBody>
                  <a:tcPr marL="0" marR="0" marT="0" marB="0" vert="eaVert" anchor="ctr">
                    <a:lnR w="12700" cap="flat" cmpd="sng" algn="ctr">
                      <a:solidFill>
                        <a:schemeClr val="tx1"/>
                      </a:solidFill>
                      <a:prstDash val="solid"/>
                      <a:round/>
                      <a:headEnd type="none" w="med" len="med"/>
                      <a:tailEnd type="none" w="med" len="med"/>
                    </a:ln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聘任日期</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最早到校日</a:t>
                      </a:r>
                    </a:p>
                  </a:txBody>
                  <a:tcPr marL="0" marR="0" marT="0" marB="0" vert="eaVert" anchor="ctr">
                    <a:lnL w="12700" cap="flat" cmpd="sng" algn="ctr">
                      <a:solidFill>
                        <a:schemeClr val="tx1"/>
                      </a:solidFill>
                      <a:prstDash val="solid"/>
                      <a:round/>
                      <a:headEnd type="none" w="med" len="med"/>
                      <a:tailEnd type="none" w="med" len="med"/>
                    </a:lnL>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原任單位</a:t>
                      </a: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離職日期</a:t>
                      </a: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借調目的</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來源</a:t>
                      </a:r>
                      <a:r>
                        <a:rPr lang="en-US" sz="1800" kern="0" dirty="0">
                          <a:solidFill>
                            <a:schemeClr val="tx1"/>
                          </a:solidFill>
                          <a:effectLst/>
                          <a:latin typeface="微軟正黑體" panose="020B0604030504040204" pitchFamily="34" charset="-120"/>
                          <a:ea typeface="微軟正黑體" panose="020B0604030504040204" pitchFamily="34" charset="-120"/>
                        </a:rPr>
                        <a:t>)</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借調新</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原</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單位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兼任行政工作</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行政工作職務</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學校</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科系</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學術專長及研究</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教師分類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76200">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聘約是否達一年以上</a:t>
                      </a: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證書字號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smtClean="0">
                          <a:solidFill>
                            <a:schemeClr val="tx1"/>
                          </a:solidFill>
                          <a:effectLst/>
                          <a:latin typeface="微軟正黑體" panose="020B0604030504040204" pitchFamily="34" charset="-120"/>
                          <a:ea typeface="微軟正黑體" panose="020B0604030504040204" pitchFamily="34" charset="-120"/>
                        </a:rPr>
                        <a:t>證照／公文</a:t>
                      </a:r>
                      <a:r>
                        <a:rPr lang="zh-TW" sz="1800" kern="800" dirty="0">
                          <a:solidFill>
                            <a:schemeClr val="tx1"/>
                          </a:solidFill>
                          <a:effectLst/>
                          <a:latin typeface="微軟正黑體" panose="020B0604030504040204" pitchFamily="34" charset="-120"/>
                          <a:ea typeface="微軟正黑體" panose="020B0604030504040204" pitchFamily="34" charset="-120"/>
                        </a:rPr>
                        <a:t>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07070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5"/>
          <p:cNvSpPr>
            <a:spLocks noChangeArrowheads="1"/>
          </p:cNvSpPr>
          <p:nvPr/>
        </p:nvSpPr>
        <p:spPr bwMode="auto">
          <a:xfrm>
            <a:off x="849604" y="4103378"/>
            <a:ext cx="10773834" cy="194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a:lnSpc>
                <a:spcPts val="3800"/>
              </a:lnSpc>
              <a:spcBef>
                <a:spcPct val="0"/>
              </a:spcBef>
              <a:buNone/>
              <a:defRPr/>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是否為編制外未具本職之兼任</a:t>
            </a:r>
            <a:r>
              <a:rPr lang="zh-TW" altLang="en-US" sz="2400" b="1" dirty="0" smtClean="0">
                <a:solidFill>
                  <a:srgbClr val="FF0000"/>
                </a:solidFill>
                <a:latin typeface="微軟正黑體" panose="020B0604030504040204" pitchFamily="34" charset="-120"/>
                <a:ea typeface="微軟正黑體" panose="020B0604030504040204" pitchFamily="34" charset="-120"/>
              </a:rPr>
              <a:t>教師</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lgn="just">
              <a:spcAft>
                <a:spcPts val="0"/>
              </a:spcAft>
              <a:buFont typeface="Wingdings" panose="05000000000000000000" pitchFamily="2" charset="2"/>
              <a:buChar char="u"/>
            </a:pPr>
            <a:r>
              <a:rPr lang="zh-TW" altLang="en-US" sz="2400" kern="100" dirty="0" smtClean="0">
                <a:latin typeface="微軟正黑體" panose="020B0604030504040204" pitchFamily="34" charset="-120"/>
                <a:ea typeface="微軟正黑體" panose="020B0604030504040204" pitchFamily="34" charset="-120"/>
              </a:rPr>
              <a:t>「</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未具本職</a:t>
            </a:r>
            <a:r>
              <a:rPr lang="zh-TW" altLang="en-US" sz="2400" kern="100" dirty="0">
                <a:latin typeface="微軟正黑體" panose="020B0604030504040204" pitchFamily="34" charset="-120"/>
                <a:ea typeface="微軟正黑體" panose="020B0604030504040204" pitchFamily="34" charset="-120"/>
              </a:rPr>
              <a:t>」指不具有下列人員</a:t>
            </a:r>
            <a:r>
              <a:rPr lang="zh-TW" altLang="en-US" sz="2400" kern="100" dirty="0" smtClean="0">
                <a:latin typeface="微軟正黑體" panose="020B0604030504040204" pitchFamily="34" charset="-120"/>
                <a:ea typeface="微軟正黑體" panose="020B0604030504040204" pitchFamily="34" charset="-120"/>
              </a:rPr>
              <a:t>身份：</a:t>
            </a:r>
            <a:endParaRPr lang="en-US" altLang="zh-TW" sz="2400" kern="100" dirty="0">
              <a:latin typeface="微軟正黑體" panose="020B0604030504040204" pitchFamily="34" charset="-120"/>
              <a:ea typeface="微軟正黑體" panose="020B0604030504040204" pitchFamily="34" charset="-120"/>
            </a:endParaRPr>
          </a:p>
          <a:p>
            <a:pPr>
              <a:lnSpc>
                <a:spcPts val="3600"/>
              </a:lnSpc>
              <a:spcBef>
                <a:spcPct val="0"/>
              </a:spcBef>
              <a:buNone/>
              <a:defRPr/>
            </a:pPr>
            <a:r>
              <a:rPr lang="en-US" altLang="zh-TW" sz="2400" kern="100" dirty="0" smtClean="0">
                <a:latin typeface="微軟正黑體" panose="020B0604030504040204" pitchFamily="34" charset="-120"/>
                <a:ea typeface="微軟正黑體" panose="020B0604030504040204" pitchFamily="34" charset="-120"/>
              </a:rPr>
              <a:t>	(</a:t>
            </a:r>
            <a:r>
              <a:rPr lang="zh-TW" altLang="en-US" sz="2400" kern="100" dirty="0" smtClean="0">
                <a:latin typeface="微軟正黑體" panose="020B0604030504040204" pitchFamily="34" charset="-120"/>
                <a:ea typeface="微軟正黑體" panose="020B0604030504040204" pitchFamily="34" charset="-120"/>
              </a:rPr>
              <a:t>五</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已</a:t>
            </a:r>
            <a:r>
              <a:rPr lang="zh-TW" altLang="en-US" sz="2400" kern="100" dirty="0">
                <a:latin typeface="微軟正黑體" panose="020B0604030504040204" pitchFamily="34" charset="-120"/>
                <a:ea typeface="微軟正黑體" panose="020B0604030504040204" pitchFamily="34" charset="-120"/>
              </a:rPr>
              <a:t>依相關退休（職、伍）法規，支（兼）領退休（職、伍）給與人員。</a:t>
            </a:r>
            <a:r>
              <a:rPr lang="en-US" altLang="zh-TW" sz="2400" kern="100" dirty="0">
                <a:latin typeface="微軟正黑體" panose="020B0604030504040204" pitchFamily="34" charset="-120"/>
                <a:ea typeface="微軟正黑體" panose="020B0604030504040204" pitchFamily="34" charset="-120"/>
              </a:rPr>
              <a:t>	</a:t>
            </a:r>
            <a:r>
              <a:rPr lang="en-US" altLang="zh-TW" sz="2400" kern="100" dirty="0" smtClean="0">
                <a:latin typeface="微軟正黑體" panose="020B0604030504040204" pitchFamily="34" charset="-120"/>
                <a:ea typeface="微軟正黑體" panose="020B0604030504040204" pitchFamily="34" charset="-120"/>
              </a:rPr>
              <a:t>	</a:t>
            </a:r>
            <a:r>
              <a:rPr lang="en-US" altLang="zh-TW" sz="1600" kern="100" dirty="0" smtClean="0">
                <a:latin typeface="微軟正黑體" panose="020B0604030504040204" pitchFamily="34" charset="-120"/>
                <a:ea typeface="微軟正黑體" panose="020B0604030504040204" pitchFamily="34" charset="-120"/>
              </a:rPr>
              <a:t>【106</a:t>
            </a:r>
            <a:r>
              <a:rPr lang="zh-TW" altLang="en-US" sz="1600" kern="100" dirty="0">
                <a:latin typeface="微軟正黑體" panose="020B0604030504040204" pitchFamily="34" charset="-120"/>
                <a:ea typeface="微軟正黑體" panose="020B0604030504040204" pitchFamily="34" charset="-120"/>
              </a:rPr>
              <a:t>年</a:t>
            </a:r>
            <a:r>
              <a:rPr lang="en-US" altLang="zh-TW" sz="1600" kern="100" dirty="0">
                <a:latin typeface="微軟正黑體" panose="020B0604030504040204" pitchFamily="34" charset="-120"/>
                <a:ea typeface="微軟正黑體" panose="020B0604030504040204" pitchFamily="34" charset="-120"/>
              </a:rPr>
              <a:t>03</a:t>
            </a:r>
            <a:r>
              <a:rPr lang="zh-TW" altLang="en-US" sz="1600" kern="100" dirty="0">
                <a:latin typeface="微軟正黑體" panose="020B0604030504040204" pitchFamily="34" charset="-120"/>
                <a:ea typeface="微軟正黑體" panose="020B0604030504040204" pitchFamily="34" charset="-120"/>
              </a:rPr>
              <a:t>月</a:t>
            </a:r>
            <a:r>
              <a:rPr lang="zh-TW" altLang="en-US" sz="1600" kern="100" dirty="0" smtClean="0">
                <a:latin typeface="微軟正黑體" panose="020B0604030504040204" pitchFamily="34" charset="-120"/>
                <a:ea typeface="微軟正黑體" panose="020B0604030504040204" pitchFamily="34" charset="-120"/>
              </a:rPr>
              <a:t>因應「教育部</a:t>
            </a:r>
            <a:r>
              <a:rPr lang="zh-TW" altLang="en-US" sz="1600" kern="100" dirty="0">
                <a:latin typeface="微軟正黑體" panose="020B0604030504040204" pitchFamily="34" charset="-120"/>
                <a:ea typeface="微軟正黑體" panose="020B0604030504040204" pitchFamily="34" charset="-120"/>
              </a:rPr>
              <a:t>技職</a:t>
            </a:r>
            <a:r>
              <a:rPr lang="zh-TW" altLang="en-US" sz="1600" kern="100" dirty="0" smtClean="0">
                <a:latin typeface="微軟正黑體" panose="020B0604030504040204" pitchFamily="34" charset="-120"/>
                <a:ea typeface="微軟正黑體" panose="020B0604030504040204" pitchFamily="34" charset="-120"/>
              </a:rPr>
              <a:t>司」需求增加欄位</a:t>
            </a:r>
            <a:r>
              <a:rPr lang="en-US" altLang="zh-TW" sz="1600" kern="100" dirty="0">
                <a:latin typeface="微軟正黑體" panose="020B0604030504040204" pitchFamily="34" charset="-120"/>
                <a:ea typeface="微軟正黑體" panose="020B0604030504040204" pitchFamily="34" charset="-120"/>
              </a:rPr>
              <a:t>】</a:t>
            </a:r>
          </a:p>
        </p:txBody>
      </p:sp>
      <p:sp>
        <p:nvSpPr>
          <p:cNvPr id="4" name="投影片編號版面配置區 3"/>
          <p:cNvSpPr>
            <a:spLocks noGrp="1"/>
          </p:cNvSpPr>
          <p:nvPr>
            <p:ph type="sldNum" sz="quarter" idx="12"/>
          </p:nvPr>
        </p:nvSpPr>
        <p:spPr/>
        <p:txBody>
          <a:bodyPr/>
          <a:lstStyle/>
          <a:p>
            <a:fld id="{4FAB73BC-B049-4115-A692-8D63A059BFB8}" type="slidenum">
              <a:rPr lang="en-US" smtClean="0"/>
              <a:t>30</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4025342" cy="68580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200" dirty="0">
                <a:solidFill>
                  <a:schemeClr val="tx1"/>
                </a:solidFill>
                <a:latin typeface="微軟正黑體" panose="020B0604030504040204" pitchFamily="34" charset="-120"/>
                <a:ea typeface="微軟正黑體" panose="020B0604030504040204" pitchFamily="34" charset="-120"/>
              </a:rPr>
              <a:t>表</a:t>
            </a:r>
            <a:r>
              <a:rPr lang="en-US" altLang="zh-TW" sz="3200" dirty="0">
                <a:solidFill>
                  <a:schemeClr val="tx1"/>
                </a:solidFill>
                <a:latin typeface="微軟正黑體" panose="020B0604030504040204" pitchFamily="34" charset="-120"/>
                <a:ea typeface="微軟正黑體" panose="020B0604030504040204" pitchFamily="34" charset="-120"/>
              </a:rPr>
              <a:t>1-1 </a:t>
            </a:r>
            <a:r>
              <a:rPr lang="zh-TW" altLang="en-US" sz="3200" dirty="0">
                <a:solidFill>
                  <a:schemeClr val="tx1"/>
                </a:solidFill>
                <a:latin typeface="微軟正黑體" panose="020B0604030504040204" pitchFamily="34" charset="-120"/>
                <a:ea typeface="微軟正黑體" panose="020B0604030504040204" pitchFamily="34" charset="-120"/>
              </a:rPr>
              <a:t>教師基本資料表</a:t>
            </a:r>
          </a:p>
        </p:txBody>
      </p:sp>
      <p:graphicFrame>
        <p:nvGraphicFramePr>
          <p:cNvPr id="8" name="表格 7"/>
          <p:cNvGraphicFramePr>
            <a:graphicFrameLocks noGrp="1"/>
          </p:cNvGraphicFramePr>
          <p:nvPr>
            <p:extLst>
              <p:ext uri="{D42A27DB-BD31-4B8C-83A1-F6EECF244321}">
                <p14:modId xmlns:p14="http://schemas.microsoft.com/office/powerpoint/2010/main" val="3830637514"/>
              </p:ext>
            </p:extLst>
          </p:nvPr>
        </p:nvGraphicFramePr>
        <p:xfrm>
          <a:off x="533402" y="1085850"/>
          <a:ext cx="11061698" cy="2847029"/>
        </p:xfrm>
        <a:graphic>
          <a:graphicData uri="http://schemas.openxmlformats.org/drawingml/2006/table">
            <a:tbl>
              <a:tblPr firstRow="1" firstCol="1" lastRow="1" lastCol="1" bandRow="1" bandCol="1">
                <a:tableStyleId>{5940675A-B579-460E-94D1-54222C63F5DA}</a:tableStyleId>
              </a:tblPr>
              <a:tblGrid>
                <a:gridCol w="415219">
                  <a:extLst>
                    <a:ext uri="{9D8B030D-6E8A-4147-A177-3AD203B41FA5}">
                      <a16:colId xmlns:a16="http://schemas.microsoft.com/office/drawing/2014/main" xmlns="" val="20000"/>
                    </a:ext>
                  </a:extLst>
                </a:gridCol>
                <a:gridCol w="415219">
                  <a:extLst>
                    <a:ext uri="{9D8B030D-6E8A-4147-A177-3AD203B41FA5}">
                      <a16:colId xmlns:a16="http://schemas.microsoft.com/office/drawing/2014/main" xmlns="" val="20001"/>
                    </a:ext>
                  </a:extLst>
                </a:gridCol>
                <a:gridCol w="415219">
                  <a:extLst>
                    <a:ext uri="{9D8B030D-6E8A-4147-A177-3AD203B41FA5}">
                      <a16:colId xmlns:a16="http://schemas.microsoft.com/office/drawing/2014/main" xmlns="" val="20002"/>
                    </a:ext>
                  </a:extLst>
                </a:gridCol>
                <a:gridCol w="415219">
                  <a:extLst>
                    <a:ext uri="{9D8B030D-6E8A-4147-A177-3AD203B41FA5}">
                      <a16:colId xmlns:a16="http://schemas.microsoft.com/office/drawing/2014/main" xmlns="" val="20003"/>
                    </a:ext>
                  </a:extLst>
                </a:gridCol>
                <a:gridCol w="415219">
                  <a:extLst>
                    <a:ext uri="{9D8B030D-6E8A-4147-A177-3AD203B41FA5}">
                      <a16:colId xmlns:a16="http://schemas.microsoft.com/office/drawing/2014/main" xmlns="" val="20004"/>
                    </a:ext>
                  </a:extLst>
                </a:gridCol>
                <a:gridCol w="415219">
                  <a:extLst>
                    <a:ext uri="{9D8B030D-6E8A-4147-A177-3AD203B41FA5}">
                      <a16:colId xmlns:a16="http://schemas.microsoft.com/office/drawing/2014/main" xmlns="" val="20005"/>
                    </a:ext>
                  </a:extLst>
                </a:gridCol>
                <a:gridCol w="415219">
                  <a:extLst>
                    <a:ext uri="{9D8B030D-6E8A-4147-A177-3AD203B41FA5}">
                      <a16:colId xmlns:a16="http://schemas.microsoft.com/office/drawing/2014/main" xmlns="" val="20006"/>
                    </a:ext>
                  </a:extLst>
                </a:gridCol>
                <a:gridCol w="415219">
                  <a:extLst>
                    <a:ext uri="{9D8B030D-6E8A-4147-A177-3AD203B41FA5}">
                      <a16:colId xmlns:a16="http://schemas.microsoft.com/office/drawing/2014/main" xmlns="" val="20007"/>
                    </a:ext>
                  </a:extLst>
                </a:gridCol>
                <a:gridCol w="415219">
                  <a:extLst>
                    <a:ext uri="{9D8B030D-6E8A-4147-A177-3AD203B41FA5}">
                      <a16:colId xmlns:a16="http://schemas.microsoft.com/office/drawing/2014/main" xmlns="" val="20008"/>
                    </a:ext>
                  </a:extLst>
                </a:gridCol>
                <a:gridCol w="415219">
                  <a:extLst>
                    <a:ext uri="{9D8B030D-6E8A-4147-A177-3AD203B41FA5}">
                      <a16:colId xmlns:a16="http://schemas.microsoft.com/office/drawing/2014/main" xmlns="" val="20009"/>
                    </a:ext>
                  </a:extLst>
                </a:gridCol>
                <a:gridCol w="415219">
                  <a:extLst>
                    <a:ext uri="{9D8B030D-6E8A-4147-A177-3AD203B41FA5}">
                      <a16:colId xmlns:a16="http://schemas.microsoft.com/office/drawing/2014/main" xmlns="" val="20010"/>
                    </a:ext>
                  </a:extLst>
                </a:gridCol>
                <a:gridCol w="415219">
                  <a:extLst>
                    <a:ext uri="{9D8B030D-6E8A-4147-A177-3AD203B41FA5}">
                      <a16:colId xmlns:a16="http://schemas.microsoft.com/office/drawing/2014/main" xmlns="" val="20011"/>
                    </a:ext>
                  </a:extLst>
                </a:gridCol>
                <a:gridCol w="415219">
                  <a:extLst>
                    <a:ext uri="{9D8B030D-6E8A-4147-A177-3AD203B41FA5}">
                      <a16:colId xmlns:a16="http://schemas.microsoft.com/office/drawing/2014/main" xmlns="" val="20012"/>
                    </a:ext>
                  </a:extLst>
                </a:gridCol>
                <a:gridCol w="415219">
                  <a:extLst>
                    <a:ext uri="{9D8B030D-6E8A-4147-A177-3AD203B41FA5}">
                      <a16:colId xmlns:a16="http://schemas.microsoft.com/office/drawing/2014/main" xmlns="" val="20013"/>
                    </a:ext>
                  </a:extLst>
                </a:gridCol>
                <a:gridCol w="415219">
                  <a:extLst>
                    <a:ext uri="{9D8B030D-6E8A-4147-A177-3AD203B41FA5}">
                      <a16:colId xmlns:a16="http://schemas.microsoft.com/office/drawing/2014/main" xmlns="" val="20014"/>
                    </a:ext>
                  </a:extLst>
                </a:gridCol>
                <a:gridCol w="415219">
                  <a:extLst>
                    <a:ext uri="{9D8B030D-6E8A-4147-A177-3AD203B41FA5}">
                      <a16:colId xmlns:a16="http://schemas.microsoft.com/office/drawing/2014/main" xmlns="" val="20015"/>
                    </a:ext>
                  </a:extLst>
                </a:gridCol>
                <a:gridCol w="415219">
                  <a:extLst>
                    <a:ext uri="{9D8B030D-6E8A-4147-A177-3AD203B41FA5}">
                      <a16:colId xmlns:a16="http://schemas.microsoft.com/office/drawing/2014/main" xmlns="" val="20016"/>
                    </a:ext>
                  </a:extLst>
                </a:gridCol>
                <a:gridCol w="415219">
                  <a:extLst>
                    <a:ext uri="{9D8B030D-6E8A-4147-A177-3AD203B41FA5}">
                      <a16:colId xmlns:a16="http://schemas.microsoft.com/office/drawing/2014/main" xmlns="" val="20017"/>
                    </a:ext>
                  </a:extLst>
                </a:gridCol>
                <a:gridCol w="528749">
                  <a:extLst>
                    <a:ext uri="{9D8B030D-6E8A-4147-A177-3AD203B41FA5}">
                      <a16:colId xmlns:a16="http://schemas.microsoft.com/office/drawing/2014/main" xmlns="" val="20018"/>
                    </a:ext>
                  </a:extLst>
                </a:gridCol>
                <a:gridCol w="301689">
                  <a:extLst>
                    <a:ext uri="{9D8B030D-6E8A-4147-A177-3AD203B41FA5}">
                      <a16:colId xmlns:a16="http://schemas.microsoft.com/office/drawing/2014/main" xmlns="" val="20019"/>
                    </a:ext>
                  </a:extLst>
                </a:gridCol>
                <a:gridCol w="415219">
                  <a:extLst>
                    <a:ext uri="{9D8B030D-6E8A-4147-A177-3AD203B41FA5}">
                      <a16:colId xmlns:a16="http://schemas.microsoft.com/office/drawing/2014/main" xmlns="" val="20020"/>
                    </a:ext>
                  </a:extLst>
                </a:gridCol>
                <a:gridCol w="415219">
                  <a:extLst>
                    <a:ext uri="{9D8B030D-6E8A-4147-A177-3AD203B41FA5}">
                      <a16:colId xmlns:a16="http://schemas.microsoft.com/office/drawing/2014/main" xmlns="" val="20021"/>
                    </a:ext>
                  </a:extLst>
                </a:gridCol>
                <a:gridCol w="313980">
                  <a:extLst>
                    <a:ext uri="{9D8B030D-6E8A-4147-A177-3AD203B41FA5}">
                      <a16:colId xmlns:a16="http://schemas.microsoft.com/office/drawing/2014/main" xmlns="" val="20022"/>
                    </a:ext>
                  </a:extLst>
                </a:gridCol>
                <a:gridCol w="342900">
                  <a:extLst>
                    <a:ext uri="{9D8B030D-6E8A-4147-A177-3AD203B41FA5}">
                      <a16:colId xmlns:a16="http://schemas.microsoft.com/office/drawing/2014/main" xmlns="" val="20023"/>
                    </a:ext>
                  </a:extLst>
                </a:gridCol>
                <a:gridCol w="381000">
                  <a:extLst>
                    <a:ext uri="{9D8B030D-6E8A-4147-A177-3AD203B41FA5}">
                      <a16:colId xmlns:a16="http://schemas.microsoft.com/office/drawing/2014/main" xmlns="" val="20024"/>
                    </a:ext>
                  </a:extLst>
                </a:gridCol>
                <a:gridCol w="482600">
                  <a:extLst>
                    <a:ext uri="{9D8B030D-6E8A-4147-A177-3AD203B41FA5}">
                      <a16:colId xmlns:a16="http://schemas.microsoft.com/office/drawing/2014/main" xmlns="" val="20025"/>
                    </a:ext>
                  </a:extLst>
                </a:gridCol>
                <a:gridCol w="406400">
                  <a:extLst>
                    <a:ext uri="{9D8B030D-6E8A-4147-A177-3AD203B41FA5}">
                      <a16:colId xmlns:a16="http://schemas.microsoft.com/office/drawing/2014/main" xmlns="" val="20026"/>
                    </a:ext>
                  </a:extLst>
                </a:gridCol>
              </a:tblGrid>
              <a:tr h="622820">
                <a:tc gridSpan="12">
                  <a:txBody>
                    <a:bodyPr/>
                    <a:lstStyle/>
                    <a:p>
                      <a:pPr algn="ctr">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基本資料</a:t>
                      </a:r>
                    </a:p>
                  </a:txBody>
                  <a:tcPr marL="65314" marR="65314"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最高學歷</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7">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教師等級</a:t>
                      </a:r>
                    </a:p>
                  </a:txBody>
                  <a:tcPr marL="65314" marR="65314"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是否為編制外</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381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未具本職之兼任教師</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just">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12700" cap="flat" cmpd="sng" algn="ctr">
                      <a:solidFill>
                        <a:srgbClr val="FFFF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just">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是否符合技術及職業教育法</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vert="eaVert">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第</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26</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條適用對象</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2224209">
                <a:tc>
                  <a:txBody>
                    <a:bodyPr/>
                    <a:lstStyle/>
                    <a:p>
                      <a:pPr marL="71755" marR="71755">
                        <a:spcAft>
                          <a:spcPts val="0"/>
                        </a:spcAft>
                      </a:pPr>
                      <a:r>
                        <a:rPr lang="zh-TW" sz="1800" kern="800">
                          <a:effectLst/>
                          <a:latin typeface="微軟正黑體" panose="020B0604030504040204" pitchFamily="34" charset="-120"/>
                          <a:ea typeface="微軟正黑體" panose="020B0604030504040204" pitchFamily="34" charset="-120"/>
                        </a:rPr>
                        <a:t>學年</a:t>
                      </a:r>
                      <a:r>
                        <a:rPr lang="zh-TW" sz="1800" kern="800" smtClean="0">
                          <a:effectLst/>
                          <a:latin typeface="微軟正黑體" panose="020B0604030504040204" pitchFamily="34" charset="-120"/>
                          <a:ea typeface="微軟正黑體" panose="020B0604030504040204" pitchFamily="34" charset="-120"/>
                        </a:rPr>
                        <a:t>度</a:t>
                      </a:r>
                      <a:r>
                        <a:rPr lang="en-US" sz="1800" kern="800" smtClean="0">
                          <a:effectLst/>
                          <a:latin typeface="微軟正黑體" panose="020B0604030504040204" pitchFamily="34" charset="-120"/>
                          <a:ea typeface="微軟正黑體" panose="020B0604030504040204" pitchFamily="34" charset="-120"/>
                        </a:rPr>
                        <a:t>/</a:t>
                      </a:r>
                      <a:r>
                        <a:rPr lang="zh-TW" sz="1800" kern="800" smtClean="0">
                          <a:effectLst/>
                          <a:latin typeface="微軟正黑體" panose="020B0604030504040204" pitchFamily="34" charset="-120"/>
                          <a:ea typeface="微軟正黑體" panose="020B0604030504040204" pitchFamily="34" charset="-120"/>
                        </a:rPr>
                        <a:t>學期</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effectLst/>
                          <a:latin typeface="微軟正黑體" panose="020B0604030504040204" pitchFamily="34" charset="-120"/>
                          <a:ea typeface="微軟正黑體" panose="020B0604030504040204" pitchFamily="34" charset="-120"/>
                        </a:rPr>
                        <a:t>主聘系所</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身份識別種類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任職狀態</a:t>
                      </a:r>
                    </a:p>
                  </a:txBody>
                  <a:tcPr marL="0" marR="0" marT="0" marB="0" vert="eaVert" anchor="ctr">
                    <a:lnR w="12700" cap="flat" cmpd="sng" algn="ctr">
                      <a:solidFill>
                        <a:schemeClr val="tx1"/>
                      </a:solidFill>
                      <a:prstDash val="solid"/>
                      <a:round/>
                      <a:headEnd type="none" w="med" len="med"/>
                      <a:tailEnd type="none" w="med" len="med"/>
                    </a:ln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聘任日期</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最早到校日</a:t>
                      </a:r>
                    </a:p>
                  </a:txBody>
                  <a:tcPr marL="0" marR="0" marT="0" marB="0" vert="eaVert" anchor="ctr">
                    <a:lnL w="12700" cap="flat" cmpd="sng" algn="ctr">
                      <a:solidFill>
                        <a:schemeClr val="tx1"/>
                      </a:solidFill>
                      <a:prstDash val="solid"/>
                      <a:round/>
                      <a:headEnd type="none" w="med" len="med"/>
                      <a:tailEnd type="none" w="med" len="med"/>
                    </a:lnL>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原任單位</a:t>
                      </a: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離職日期</a:t>
                      </a: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借調目的</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來源</a:t>
                      </a:r>
                      <a:r>
                        <a:rPr lang="en-US" sz="1800" kern="0" dirty="0">
                          <a:solidFill>
                            <a:schemeClr val="tx1"/>
                          </a:solidFill>
                          <a:effectLst/>
                          <a:latin typeface="微軟正黑體" panose="020B0604030504040204" pitchFamily="34" charset="-120"/>
                          <a:ea typeface="微軟正黑體" panose="020B0604030504040204" pitchFamily="34" charset="-120"/>
                        </a:rPr>
                        <a:t>)</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借調新</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原</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單位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兼任行政工作</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行政工作職務</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學校</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科系</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學術專長及研究</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教師分類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76200">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聘約是否達一年以上</a:t>
                      </a: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證書字號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smtClean="0">
                          <a:solidFill>
                            <a:schemeClr val="tx1"/>
                          </a:solidFill>
                          <a:effectLst/>
                          <a:latin typeface="微軟正黑體" panose="020B0604030504040204" pitchFamily="34" charset="-120"/>
                          <a:ea typeface="微軟正黑體" panose="020B0604030504040204" pitchFamily="34" charset="-120"/>
                        </a:rPr>
                        <a:t>證照／公文</a:t>
                      </a:r>
                      <a:r>
                        <a:rPr lang="zh-TW" sz="1800" kern="800" dirty="0">
                          <a:solidFill>
                            <a:schemeClr val="tx1"/>
                          </a:solidFill>
                          <a:effectLst/>
                          <a:latin typeface="微軟正黑體" panose="020B0604030504040204" pitchFamily="34" charset="-120"/>
                          <a:ea typeface="微軟正黑體" panose="020B0604030504040204" pitchFamily="34" charset="-120"/>
                        </a:rPr>
                        <a:t>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77084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5"/>
          <p:cNvSpPr>
            <a:spLocks noChangeArrowheads="1"/>
          </p:cNvSpPr>
          <p:nvPr/>
        </p:nvSpPr>
        <p:spPr bwMode="auto">
          <a:xfrm>
            <a:off x="849604" y="4103378"/>
            <a:ext cx="1077383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fontAlgn="t" hangingPunct="1">
              <a:buNone/>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新增欄位</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是否符合技術及職業教育法第</a:t>
            </a:r>
            <a:r>
              <a:rPr lang="en-US" altLang="zh-TW" sz="2400" b="1" kern="100" dirty="0" smtClean="0">
                <a:solidFill>
                  <a:srgbClr val="FF0000"/>
                </a:solidFill>
                <a:latin typeface="微軟正黑體" panose="020B0604030504040204" pitchFamily="34" charset="-120"/>
                <a:ea typeface="微軟正黑體" panose="020B0604030504040204" pitchFamily="34" charset="-120"/>
              </a:rPr>
              <a:t>26</a:t>
            </a:r>
            <a:r>
              <a:rPr lang="zh-TW" altLang="zh-TW" sz="2400" b="1" kern="100" dirty="0" smtClean="0">
                <a:solidFill>
                  <a:srgbClr val="FF0000"/>
                </a:solidFill>
                <a:latin typeface="微軟正黑體" panose="020B0604030504040204" pitchFamily="34" charset="-120"/>
                <a:ea typeface="微軟正黑體" panose="020B0604030504040204" pitchFamily="34" charset="-120"/>
              </a:rPr>
              <a:t>條適用對象</a:t>
            </a:r>
          </a:p>
          <a:p>
            <a:pPr marL="342900" indent="-342900">
              <a:lnSpc>
                <a:spcPct val="150000"/>
              </a:lnSpc>
              <a:spcBef>
                <a:spcPct val="0"/>
              </a:spcBef>
              <a:buFont typeface="Wingdings" panose="05000000000000000000" pitchFamily="2" charset="2"/>
              <a:buChar char="u"/>
              <a:defRPr/>
            </a:pPr>
            <a:r>
              <a:rPr lang="zh-TW" altLang="en-US" sz="2400" kern="100" dirty="0" smtClean="0">
                <a:latin typeface="微軟正黑體" panose="020B0604030504040204" pitchFamily="34" charset="-120"/>
                <a:ea typeface="微軟正黑體" panose="020B0604030504040204" pitchFamily="34" charset="-120"/>
              </a:rPr>
              <a:t>請勾選教師</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是</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否</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符合技術及職業教育法第</a:t>
            </a:r>
            <a:r>
              <a:rPr lang="en-US" altLang="zh-TW" sz="2400" kern="100" dirty="0" smtClean="0">
                <a:latin typeface="微軟正黑體" panose="020B0604030504040204" pitchFamily="34" charset="-120"/>
                <a:ea typeface="微軟正黑體" panose="020B0604030504040204" pitchFamily="34" charset="-120"/>
              </a:rPr>
              <a:t>26</a:t>
            </a:r>
            <a:r>
              <a:rPr lang="zh-TW" altLang="en-US" sz="2400" kern="100" dirty="0" smtClean="0">
                <a:latin typeface="微軟正黑體" panose="020B0604030504040204" pitchFamily="34" charset="-120"/>
                <a:ea typeface="微軟正黑體" panose="020B0604030504040204" pitchFamily="34" charset="-120"/>
              </a:rPr>
              <a:t>條適用對象。</a:t>
            </a:r>
            <a:endParaRPr lang="en-US" altLang="zh-TW" sz="2400" kern="100" dirty="0" smtClean="0">
              <a:latin typeface="微軟正黑體" panose="020B0604030504040204" pitchFamily="34" charset="-120"/>
              <a:ea typeface="微軟正黑體" panose="020B0604030504040204" pitchFamily="34" charset="-120"/>
            </a:endParaRPr>
          </a:p>
          <a:p>
            <a:pPr marL="342900" indent="-342900">
              <a:lnSpc>
                <a:spcPct val="150000"/>
              </a:lnSpc>
              <a:spcBef>
                <a:spcPct val="0"/>
              </a:spcBef>
              <a:buFont typeface="Wingdings" panose="05000000000000000000" pitchFamily="2" charset="2"/>
              <a:buChar char="u"/>
              <a:defRPr/>
            </a:pPr>
            <a:r>
              <a:rPr lang="zh-TW" altLang="en-US" sz="2400" kern="100" dirty="0" smtClean="0">
                <a:latin typeface="微軟正黑體" panose="020B0604030504040204" pitchFamily="34" charset="-120"/>
                <a:ea typeface="微軟正黑體" panose="020B0604030504040204" pitchFamily="34" charset="-120"/>
              </a:rPr>
              <a:t>是否</a:t>
            </a:r>
            <a:r>
              <a:rPr lang="zh-TW" altLang="en-US" sz="2400" kern="100" dirty="0">
                <a:latin typeface="微軟正黑體" panose="020B0604030504040204" pitchFamily="34" charset="-120"/>
                <a:ea typeface="微軟正黑體" panose="020B0604030504040204" pitchFamily="34" charset="-120"/>
              </a:rPr>
              <a:t>需進行產業研習或研究認列定義同表</a:t>
            </a:r>
            <a:r>
              <a:rPr lang="en-US" altLang="zh-TW" sz="2400" kern="100" dirty="0">
                <a:latin typeface="微軟正黑體" panose="020B0604030504040204" pitchFamily="34" charset="-120"/>
                <a:ea typeface="微軟正黑體" panose="020B0604030504040204" pitchFamily="34" charset="-120"/>
              </a:rPr>
              <a:t>1-17</a:t>
            </a:r>
            <a:r>
              <a:rPr lang="zh-TW" altLang="en-US" sz="2400" kern="100" dirty="0">
                <a:latin typeface="微軟正黑體" panose="020B0604030504040204" pitchFamily="34" charset="-120"/>
                <a:ea typeface="微軟正黑體" panose="020B0604030504040204" pitchFamily="34" charset="-120"/>
              </a:rPr>
              <a:t>、表</a:t>
            </a:r>
            <a:r>
              <a:rPr lang="en-US" altLang="zh-TW" sz="2400" kern="100" dirty="0">
                <a:latin typeface="微軟正黑體" panose="020B0604030504040204" pitchFamily="34" charset="-120"/>
                <a:ea typeface="微軟正黑體" panose="020B0604030504040204" pitchFamily="34" charset="-120"/>
              </a:rPr>
              <a:t>1-18</a:t>
            </a:r>
            <a:r>
              <a:rPr lang="zh-TW" altLang="en-US" sz="2400" kern="100" dirty="0">
                <a:latin typeface="微軟正黑體" panose="020B0604030504040204" pitchFamily="34" charset="-120"/>
                <a:ea typeface="微軟正黑體" panose="020B0604030504040204" pitchFamily="34" charset="-120"/>
              </a:rPr>
              <a:t>，亦可參考「技專校院教師進行產業研習或研究實施辦法」第二條之規定認列。</a:t>
            </a:r>
          </a:p>
          <a:p>
            <a:pPr>
              <a:spcBef>
                <a:spcPct val="0"/>
              </a:spcBef>
              <a:buNone/>
              <a:defRPr/>
            </a:pPr>
            <a:r>
              <a:rPr lang="en-US" altLang="zh-TW" sz="2400" kern="100" dirty="0">
                <a:latin typeface="微軟正黑體" panose="020B0604030504040204" pitchFamily="34" charset="-120"/>
                <a:ea typeface="微軟正黑體" panose="020B0604030504040204" pitchFamily="34" charset="-120"/>
              </a:rPr>
              <a:t>	</a:t>
            </a:r>
            <a:r>
              <a:rPr lang="en-US" altLang="zh-TW" sz="1600" kern="100" dirty="0">
                <a:latin typeface="微軟正黑體" panose="020B0604030504040204" pitchFamily="34" charset="-120"/>
                <a:ea typeface="微軟正黑體" panose="020B0604030504040204" pitchFamily="34" charset="-120"/>
              </a:rPr>
              <a:t>【106</a:t>
            </a:r>
            <a:r>
              <a:rPr lang="zh-TW" altLang="en-US" sz="1600" kern="100" dirty="0">
                <a:latin typeface="微軟正黑體" panose="020B0604030504040204" pitchFamily="34" charset="-120"/>
                <a:ea typeface="微軟正黑體" panose="020B0604030504040204" pitchFamily="34" charset="-120"/>
              </a:rPr>
              <a:t>年</a:t>
            </a:r>
            <a:r>
              <a:rPr lang="en-US" altLang="zh-TW" sz="1600" kern="100" dirty="0">
                <a:latin typeface="微軟正黑體" panose="020B0604030504040204" pitchFamily="34" charset="-120"/>
                <a:ea typeface="微軟正黑體" panose="020B0604030504040204" pitchFamily="34" charset="-120"/>
              </a:rPr>
              <a:t>03</a:t>
            </a:r>
            <a:r>
              <a:rPr lang="zh-TW" altLang="en-US" sz="1600" kern="100" dirty="0">
                <a:latin typeface="微軟正黑體" panose="020B0604030504040204" pitchFamily="34" charset="-120"/>
                <a:ea typeface="微軟正黑體" panose="020B0604030504040204" pitchFamily="34" charset="-120"/>
              </a:rPr>
              <a:t>月因應教育部技職司需求，增加此欄位</a:t>
            </a:r>
            <a:r>
              <a:rPr lang="en-US" altLang="zh-TW" sz="1600" kern="100" dirty="0">
                <a:latin typeface="微軟正黑體" panose="020B0604030504040204" pitchFamily="34" charset="-120"/>
                <a:ea typeface="微軟正黑體" panose="020B0604030504040204" pitchFamily="34" charset="-120"/>
              </a:rPr>
              <a:t>】</a:t>
            </a:r>
          </a:p>
        </p:txBody>
      </p:sp>
      <p:sp>
        <p:nvSpPr>
          <p:cNvPr id="4" name="投影片編號版面配置區 3"/>
          <p:cNvSpPr>
            <a:spLocks noGrp="1"/>
          </p:cNvSpPr>
          <p:nvPr>
            <p:ph type="sldNum" sz="quarter" idx="12"/>
          </p:nvPr>
        </p:nvSpPr>
        <p:spPr/>
        <p:txBody>
          <a:bodyPr/>
          <a:lstStyle/>
          <a:p>
            <a:fld id="{4FAB73BC-B049-4115-A692-8D63A059BFB8}" type="slidenum">
              <a:rPr lang="en-US" smtClean="0"/>
              <a:t>31</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4025342" cy="68580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200" dirty="0">
                <a:solidFill>
                  <a:schemeClr val="tx1"/>
                </a:solidFill>
                <a:latin typeface="微軟正黑體" panose="020B0604030504040204" pitchFamily="34" charset="-120"/>
                <a:ea typeface="微軟正黑體" panose="020B0604030504040204" pitchFamily="34" charset="-120"/>
              </a:rPr>
              <a:t>表</a:t>
            </a:r>
            <a:r>
              <a:rPr lang="en-US" altLang="zh-TW" sz="3200" dirty="0">
                <a:solidFill>
                  <a:schemeClr val="tx1"/>
                </a:solidFill>
                <a:latin typeface="微軟正黑體" panose="020B0604030504040204" pitchFamily="34" charset="-120"/>
                <a:ea typeface="微軟正黑體" panose="020B0604030504040204" pitchFamily="34" charset="-120"/>
              </a:rPr>
              <a:t>1-1 </a:t>
            </a:r>
            <a:r>
              <a:rPr lang="zh-TW" altLang="en-US" sz="3200" dirty="0">
                <a:solidFill>
                  <a:schemeClr val="tx1"/>
                </a:solidFill>
                <a:latin typeface="微軟正黑體" panose="020B0604030504040204" pitchFamily="34" charset="-120"/>
                <a:ea typeface="微軟正黑體" panose="020B0604030504040204" pitchFamily="34" charset="-120"/>
              </a:rPr>
              <a:t>教師基本資料表</a:t>
            </a:r>
          </a:p>
        </p:txBody>
      </p:sp>
      <p:graphicFrame>
        <p:nvGraphicFramePr>
          <p:cNvPr id="8" name="表格 7"/>
          <p:cNvGraphicFramePr>
            <a:graphicFrameLocks noGrp="1"/>
          </p:cNvGraphicFramePr>
          <p:nvPr>
            <p:extLst>
              <p:ext uri="{D42A27DB-BD31-4B8C-83A1-F6EECF244321}">
                <p14:modId xmlns:p14="http://schemas.microsoft.com/office/powerpoint/2010/main" val="2042897452"/>
              </p:ext>
            </p:extLst>
          </p:nvPr>
        </p:nvGraphicFramePr>
        <p:xfrm>
          <a:off x="533402" y="1085850"/>
          <a:ext cx="11061698" cy="2847029"/>
        </p:xfrm>
        <a:graphic>
          <a:graphicData uri="http://schemas.openxmlformats.org/drawingml/2006/table">
            <a:tbl>
              <a:tblPr firstRow="1" firstCol="1" lastRow="1" lastCol="1" bandRow="1" bandCol="1">
                <a:tableStyleId>{5940675A-B579-460E-94D1-54222C63F5DA}</a:tableStyleId>
              </a:tblPr>
              <a:tblGrid>
                <a:gridCol w="415219">
                  <a:extLst>
                    <a:ext uri="{9D8B030D-6E8A-4147-A177-3AD203B41FA5}">
                      <a16:colId xmlns:a16="http://schemas.microsoft.com/office/drawing/2014/main" xmlns="" val="20000"/>
                    </a:ext>
                  </a:extLst>
                </a:gridCol>
                <a:gridCol w="415219">
                  <a:extLst>
                    <a:ext uri="{9D8B030D-6E8A-4147-A177-3AD203B41FA5}">
                      <a16:colId xmlns:a16="http://schemas.microsoft.com/office/drawing/2014/main" xmlns="" val="20001"/>
                    </a:ext>
                  </a:extLst>
                </a:gridCol>
                <a:gridCol w="415219">
                  <a:extLst>
                    <a:ext uri="{9D8B030D-6E8A-4147-A177-3AD203B41FA5}">
                      <a16:colId xmlns:a16="http://schemas.microsoft.com/office/drawing/2014/main" xmlns="" val="20002"/>
                    </a:ext>
                  </a:extLst>
                </a:gridCol>
                <a:gridCol w="415219">
                  <a:extLst>
                    <a:ext uri="{9D8B030D-6E8A-4147-A177-3AD203B41FA5}">
                      <a16:colId xmlns:a16="http://schemas.microsoft.com/office/drawing/2014/main" xmlns="" val="20003"/>
                    </a:ext>
                  </a:extLst>
                </a:gridCol>
                <a:gridCol w="415219">
                  <a:extLst>
                    <a:ext uri="{9D8B030D-6E8A-4147-A177-3AD203B41FA5}">
                      <a16:colId xmlns:a16="http://schemas.microsoft.com/office/drawing/2014/main" xmlns="" val="20004"/>
                    </a:ext>
                  </a:extLst>
                </a:gridCol>
                <a:gridCol w="415219">
                  <a:extLst>
                    <a:ext uri="{9D8B030D-6E8A-4147-A177-3AD203B41FA5}">
                      <a16:colId xmlns:a16="http://schemas.microsoft.com/office/drawing/2014/main" xmlns="" val="20005"/>
                    </a:ext>
                  </a:extLst>
                </a:gridCol>
                <a:gridCol w="415219">
                  <a:extLst>
                    <a:ext uri="{9D8B030D-6E8A-4147-A177-3AD203B41FA5}">
                      <a16:colId xmlns:a16="http://schemas.microsoft.com/office/drawing/2014/main" xmlns="" val="20006"/>
                    </a:ext>
                  </a:extLst>
                </a:gridCol>
                <a:gridCol w="415219">
                  <a:extLst>
                    <a:ext uri="{9D8B030D-6E8A-4147-A177-3AD203B41FA5}">
                      <a16:colId xmlns:a16="http://schemas.microsoft.com/office/drawing/2014/main" xmlns="" val="20007"/>
                    </a:ext>
                  </a:extLst>
                </a:gridCol>
                <a:gridCol w="415219">
                  <a:extLst>
                    <a:ext uri="{9D8B030D-6E8A-4147-A177-3AD203B41FA5}">
                      <a16:colId xmlns:a16="http://schemas.microsoft.com/office/drawing/2014/main" xmlns="" val="20008"/>
                    </a:ext>
                  </a:extLst>
                </a:gridCol>
                <a:gridCol w="415219">
                  <a:extLst>
                    <a:ext uri="{9D8B030D-6E8A-4147-A177-3AD203B41FA5}">
                      <a16:colId xmlns:a16="http://schemas.microsoft.com/office/drawing/2014/main" xmlns="" val="20009"/>
                    </a:ext>
                  </a:extLst>
                </a:gridCol>
                <a:gridCol w="415219">
                  <a:extLst>
                    <a:ext uri="{9D8B030D-6E8A-4147-A177-3AD203B41FA5}">
                      <a16:colId xmlns:a16="http://schemas.microsoft.com/office/drawing/2014/main" xmlns="" val="20010"/>
                    </a:ext>
                  </a:extLst>
                </a:gridCol>
                <a:gridCol w="415219">
                  <a:extLst>
                    <a:ext uri="{9D8B030D-6E8A-4147-A177-3AD203B41FA5}">
                      <a16:colId xmlns:a16="http://schemas.microsoft.com/office/drawing/2014/main" xmlns="" val="20011"/>
                    </a:ext>
                  </a:extLst>
                </a:gridCol>
                <a:gridCol w="415219">
                  <a:extLst>
                    <a:ext uri="{9D8B030D-6E8A-4147-A177-3AD203B41FA5}">
                      <a16:colId xmlns:a16="http://schemas.microsoft.com/office/drawing/2014/main" xmlns="" val="20012"/>
                    </a:ext>
                  </a:extLst>
                </a:gridCol>
                <a:gridCol w="415219">
                  <a:extLst>
                    <a:ext uri="{9D8B030D-6E8A-4147-A177-3AD203B41FA5}">
                      <a16:colId xmlns:a16="http://schemas.microsoft.com/office/drawing/2014/main" xmlns="" val="20013"/>
                    </a:ext>
                  </a:extLst>
                </a:gridCol>
                <a:gridCol w="415219">
                  <a:extLst>
                    <a:ext uri="{9D8B030D-6E8A-4147-A177-3AD203B41FA5}">
                      <a16:colId xmlns:a16="http://schemas.microsoft.com/office/drawing/2014/main" xmlns="" val="20014"/>
                    </a:ext>
                  </a:extLst>
                </a:gridCol>
                <a:gridCol w="415219">
                  <a:extLst>
                    <a:ext uri="{9D8B030D-6E8A-4147-A177-3AD203B41FA5}">
                      <a16:colId xmlns:a16="http://schemas.microsoft.com/office/drawing/2014/main" xmlns="" val="20015"/>
                    </a:ext>
                  </a:extLst>
                </a:gridCol>
                <a:gridCol w="415219">
                  <a:extLst>
                    <a:ext uri="{9D8B030D-6E8A-4147-A177-3AD203B41FA5}">
                      <a16:colId xmlns:a16="http://schemas.microsoft.com/office/drawing/2014/main" xmlns="" val="20016"/>
                    </a:ext>
                  </a:extLst>
                </a:gridCol>
                <a:gridCol w="415219">
                  <a:extLst>
                    <a:ext uri="{9D8B030D-6E8A-4147-A177-3AD203B41FA5}">
                      <a16:colId xmlns:a16="http://schemas.microsoft.com/office/drawing/2014/main" xmlns="" val="20017"/>
                    </a:ext>
                  </a:extLst>
                </a:gridCol>
                <a:gridCol w="528749">
                  <a:extLst>
                    <a:ext uri="{9D8B030D-6E8A-4147-A177-3AD203B41FA5}">
                      <a16:colId xmlns:a16="http://schemas.microsoft.com/office/drawing/2014/main" xmlns="" val="20018"/>
                    </a:ext>
                  </a:extLst>
                </a:gridCol>
                <a:gridCol w="301689">
                  <a:extLst>
                    <a:ext uri="{9D8B030D-6E8A-4147-A177-3AD203B41FA5}">
                      <a16:colId xmlns:a16="http://schemas.microsoft.com/office/drawing/2014/main" xmlns="" val="20019"/>
                    </a:ext>
                  </a:extLst>
                </a:gridCol>
                <a:gridCol w="415219">
                  <a:extLst>
                    <a:ext uri="{9D8B030D-6E8A-4147-A177-3AD203B41FA5}">
                      <a16:colId xmlns:a16="http://schemas.microsoft.com/office/drawing/2014/main" xmlns="" val="20020"/>
                    </a:ext>
                  </a:extLst>
                </a:gridCol>
                <a:gridCol w="415219">
                  <a:extLst>
                    <a:ext uri="{9D8B030D-6E8A-4147-A177-3AD203B41FA5}">
                      <a16:colId xmlns:a16="http://schemas.microsoft.com/office/drawing/2014/main" xmlns="" val="20021"/>
                    </a:ext>
                  </a:extLst>
                </a:gridCol>
                <a:gridCol w="313980">
                  <a:extLst>
                    <a:ext uri="{9D8B030D-6E8A-4147-A177-3AD203B41FA5}">
                      <a16:colId xmlns:a16="http://schemas.microsoft.com/office/drawing/2014/main" xmlns="" val="20022"/>
                    </a:ext>
                  </a:extLst>
                </a:gridCol>
                <a:gridCol w="342900">
                  <a:extLst>
                    <a:ext uri="{9D8B030D-6E8A-4147-A177-3AD203B41FA5}">
                      <a16:colId xmlns:a16="http://schemas.microsoft.com/office/drawing/2014/main" xmlns="" val="20023"/>
                    </a:ext>
                  </a:extLst>
                </a:gridCol>
                <a:gridCol w="381000">
                  <a:extLst>
                    <a:ext uri="{9D8B030D-6E8A-4147-A177-3AD203B41FA5}">
                      <a16:colId xmlns:a16="http://schemas.microsoft.com/office/drawing/2014/main" xmlns="" val="20024"/>
                    </a:ext>
                  </a:extLst>
                </a:gridCol>
                <a:gridCol w="482600">
                  <a:extLst>
                    <a:ext uri="{9D8B030D-6E8A-4147-A177-3AD203B41FA5}">
                      <a16:colId xmlns:a16="http://schemas.microsoft.com/office/drawing/2014/main" xmlns="" val="20025"/>
                    </a:ext>
                  </a:extLst>
                </a:gridCol>
                <a:gridCol w="406400">
                  <a:extLst>
                    <a:ext uri="{9D8B030D-6E8A-4147-A177-3AD203B41FA5}">
                      <a16:colId xmlns:a16="http://schemas.microsoft.com/office/drawing/2014/main" xmlns="" val="20026"/>
                    </a:ext>
                  </a:extLst>
                </a:gridCol>
              </a:tblGrid>
              <a:tr h="622820">
                <a:tc gridSpan="12">
                  <a:txBody>
                    <a:bodyPr/>
                    <a:lstStyle/>
                    <a:p>
                      <a:pPr algn="ctr">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基本資料</a:t>
                      </a:r>
                    </a:p>
                  </a:txBody>
                  <a:tcPr marL="65314" marR="65314"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最高學歷</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7">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教師等級</a:t>
                      </a: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是否為編制外</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未具本職之兼任教師</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just">
                        <a:spcAft>
                          <a:spcPts val="0"/>
                        </a:spcAft>
                      </a:pP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just">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是否符合技術及職業教育法</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vert="eaVert">
                    <a:lnL w="381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第</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26</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條適用對象</a:t>
                      </a:r>
                      <a:endPar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65314" marR="65314" marT="0" marB="0">
                    <a:lnL w="12700" cap="flat" cmpd="sng" algn="ctr">
                      <a:solidFill>
                        <a:srgbClr val="FFFF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2224209">
                <a:tc>
                  <a:txBody>
                    <a:bodyPr/>
                    <a:lstStyle/>
                    <a:p>
                      <a:pPr marL="71755" marR="71755">
                        <a:spcAft>
                          <a:spcPts val="0"/>
                        </a:spcAft>
                      </a:pPr>
                      <a:r>
                        <a:rPr lang="zh-TW" sz="1800" kern="800">
                          <a:effectLst/>
                          <a:latin typeface="微軟正黑體" panose="020B0604030504040204" pitchFamily="34" charset="-120"/>
                          <a:ea typeface="微軟正黑體" panose="020B0604030504040204" pitchFamily="34" charset="-120"/>
                        </a:rPr>
                        <a:t>學年</a:t>
                      </a:r>
                      <a:r>
                        <a:rPr lang="zh-TW" sz="1800" kern="800" smtClean="0">
                          <a:effectLst/>
                          <a:latin typeface="微軟正黑體" panose="020B0604030504040204" pitchFamily="34" charset="-120"/>
                          <a:ea typeface="微軟正黑體" panose="020B0604030504040204" pitchFamily="34" charset="-120"/>
                        </a:rPr>
                        <a:t>度</a:t>
                      </a:r>
                      <a:r>
                        <a:rPr lang="en-US" sz="1800" kern="800" smtClean="0">
                          <a:effectLst/>
                          <a:latin typeface="微軟正黑體" panose="020B0604030504040204" pitchFamily="34" charset="-120"/>
                          <a:ea typeface="微軟正黑體" panose="020B0604030504040204" pitchFamily="34" charset="-120"/>
                        </a:rPr>
                        <a:t>/</a:t>
                      </a:r>
                      <a:r>
                        <a:rPr lang="zh-TW" sz="1800" kern="800" smtClean="0">
                          <a:effectLst/>
                          <a:latin typeface="微軟正黑體" panose="020B0604030504040204" pitchFamily="34" charset="-120"/>
                          <a:ea typeface="微軟正黑體" panose="020B0604030504040204" pitchFamily="34" charset="-120"/>
                        </a:rPr>
                        <a:t>學期</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effectLst/>
                          <a:latin typeface="微軟正黑體" panose="020B0604030504040204" pitchFamily="34" charset="-120"/>
                          <a:ea typeface="微軟正黑體" panose="020B0604030504040204" pitchFamily="34" charset="-120"/>
                        </a:rPr>
                        <a:t>主聘系所</a:t>
                      </a:r>
                      <a:endParaRPr lang="zh-TW" sz="1800" b="1" kern="800" dirty="0">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身份識別種類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任職狀態</a:t>
                      </a:r>
                    </a:p>
                  </a:txBody>
                  <a:tcPr marL="0" marR="0" marT="0" marB="0" vert="eaVert" anchor="ctr">
                    <a:lnR w="12700" cap="flat" cmpd="sng" algn="ctr">
                      <a:solidFill>
                        <a:schemeClr val="tx1"/>
                      </a:solidFill>
                      <a:prstDash val="solid"/>
                      <a:round/>
                      <a:headEnd type="none" w="med" len="med"/>
                      <a:tailEnd type="none" w="med" len="med"/>
                    </a:ln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聘任日期</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最早到校日</a:t>
                      </a:r>
                    </a:p>
                  </a:txBody>
                  <a:tcPr marL="0" marR="0" marT="0" marB="0" vert="eaVert" anchor="ctr">
                    <a:lnL w="12700" cap="flat" cmpd="sng" algn="ctr">
                      <a:solidFill>
                        <a:schemeClr val="tx1"/>
                      </a:solidFill>
                      <a:prstDash val="solid"/>
                      <a:round/>
                      <a:headEnd type="none" w="med" len="med"/>
                      <a:tailEnd type="none" w="med" len="med"/>
                    </a:lnL>
                    <a:solidFill>
                      <a:schemeClr val="bg1"/>
                    </a:solidFill>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原任單位</a:t>
                      </a:r>
                    </a:p>
                  </a:txBody>
                  <a:tcPr marL="0" marR="0" marT="0" marB="0" vert="eaVert" anchor="ct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cs typeface="+mn-cs"/>
                        </a:rPr>
                        <a:t>離職日期</a:t>
                      </a: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借調目的</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來源</a:t>
                      </a:r>
                      <a:r>
                        <a:rPr lang="en-US" sz="1800" kern="0" dirty="0">
                          <a:solidFill>
                            <a:schemeClr val="tx1"/>
                          </a:solidFill>
                          <a:effectLst/>
                          <a:latin typeface="微軟正黑體" panose="020B0604030504040204" pitchFamily="34" charset="-120"/>
                          <a:ea typeface="微軟正黑體" panose="020B0604030504040204" pitchFamily="34" charset="-120"/>
                        </a:rPr>
                        <a:t>)</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借調新</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原</a:t>
                      </a:r>
                      <a:r>
                        <a:rPr lang="en-US" sz="1800" kern="0" dirty="0">
                          <a:solidFill>
                            <a:schemeClr val="tx1"/>
                          </a:solidFill>
                          <a:effectLst/>
                          <a:latin typeface="微軟正黑體" panose="020B0604030504040204" pitchFamily="34" charset="-120"/>
                          <a:ea typeface="微軟正黑體" panose="020B0604030504040204" pitchFamily="34" charset="-120"/>
                        </a:rPr>
                        <a:t>)</a:t>
                      </a:r>
                      <a:r>
                        <a:rPr lang="zh-TW" sz="1800" kern="0" dirty="0">
                          <a:solidFill>
                            <a:schemeClr val="tx1"/>
                          </a:solidFill>
                          <a:effectLst/>
                          <a:latin typeface="微軟正黑體" panose="020B0604030504040204" pitchFamily="34" charset="-120"/>
                          <a:ea typeface="微軟正黑體" panose="020B0604030504040204" pitchFamily="34" charset="-120"/>
                        </a:rPr>
                        <a:t>單位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兼任行政工作</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行政工作職務</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學校</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科系</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學位</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學術專長及研究</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教師分類</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76200">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聘約是否達一年以上</a:t>
                      </a: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證書職級</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聘書字號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0" marR="0" marT="0" marB="0"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71755" marR="71755">
                        <a:spcAft>
                          <a:spcPts val="0"/>
                        </a:spcAft>
                      </a:pPr>
                      <a:r>
                        <a:rPr lang="zh-TW" sz="1800" kern="800" dirty="0">
                          <a:solidFill>
                            <a:schemeClr val="tx1"/>
                          </a:solidFill>
                          <a:effectLst/>
                          <a:latin typeface="微軟正黑體" panose="020B0604030504040204" pitchFamily="34" charset="-120"/>
                          <a:ea typeface="微軟正黑體" panose="020B0604030504040204" pitchFamily="34" charset="-120"/>
                        </a:rPr>
                        <a:t>證書字號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marR="71755">
                        <a:spcAft>
                          <a:spcPts val="0"/>
                        </a:spcAft>
                      </a:pPr>
                      <a:r>
                        <a:rPr lang="zh-TW" sz="1800" kern="800" dirty="0" smtClean="0">
                          <a:solidFill>
                            <a:schemeClr val="tx1"/>
                          </a:solidFill>
                          <a:effectLst/>
                          <a:latin typeface="微軟正黑體" panose="020B0604030504040204" pitchFamily="34" charset="-120"/>
                          <a:ea typeface="微軟正黑體" panose="020B0604030504040204" pitchFamily="34" charset="-120"/>
                        </a:rPr>
                        <a:t>證照／公文</a:t>
                      </a:r>
                      <a:r>
                        <a:rPr lang="zh-TW" sz="1800" kern="800" dirty="0">
                          <a:solidFill>
                            <a:schemeClr val="tx1"/>
                          </a:solidFill>
                          <a:effectLst/>
                          <a:latin typeface="微軟正黑體" panose="020B0604030504040204" pitchFamily="34" charset="-120"/>
                          <a:ea typeface="微軟正黑體" panose="020B0604030504040204" pitchFamily="34" charset="-120"/>
                        </a:rPr>
                        <a:t>字號</a:t>
                      </a:r>
                      <a:endParaRPr lang="zh-TW" sz="1800" b="1" kern="800" dirty="0">
                        <a:solidFill>
                          <a:schemeClr val="tx1"/>
                        </a:solidFill>
                        <a:effectLst/>
                        <a:latin typeface="微軟正黑體" panose="020B0604030504040204" pitchFamily="34" charset="-120"/>
                        <a:ea typeface="微軟正黑體" panose="020B0604030504040204" pitchFamily="34" charset="-120"/>
                      </a:endParaRPr>
                    </a:p>
                  </a:txBody>
                  <a:tcPr marL="65314" marR="65314"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45963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094184" y="367800"/>
            <a:ext cx="5983266" cy="4536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34545036"/>
              </p:ext>
            </p:extLst>
          </p:nvPr>
        </p:nvGraphicFramePr>
        <p:xfrm>
          <a:off x="490801" y="1327411"/>
          <a:ext cx="11210399" cy="1618953"/>
        </p:xfrm>
        <a:graphic>
          <a:graphicData uri="http://schemas.openxmlformats.org/drawingml/2006/table">
            <a:tbl>
              <a:tblPr>
                <a:tableStyleId>{5940675A-B579-460E-94D1-54222C63F5DA}</a:tableStyleId>
              </a:tblPr>
              <a:tblGrid>
                <a:gridCol w="1611988">
                  <a:extLst>
                    <a:ext uri="{9D8B030D-6E8A-4147-A177-3AD203B41FA5}">
                      <a16:colId xmlns:a16="http://schemas.microsoft.com/office/drawing/2014/main" xmlns="" val="20000"/>
                    </a:ext>
                  </a:extLst>
                </a:gridCol>
                <a:gridCol w="1134067">
                  <a:extLst>
                    <a:ext uri="{9D8B030D-6E8A-4147-A177-3AD203B41FA5}">
                      <a16:colId xmlns:a16="http://schemas.microsoft.com/office/drawing/2014/main" xmlns="" val="20001"/>
                    </a:ext>
                  </a:extLst>
                </a:gridCol>
                <a:gridCol w="1375224">
                  <a:extLst>
                    <a:ext uri="{9D8B030D-6E8A-4147-A177-3AD203B41FA5}">
                      <a16:colId xmlns:a16="http://schemas.microsoft.com/office/drawing/2014/main" xmlns="" val="20002"/>
                    </a:ext>
                  </a:extLst>
                </a:gridCol>
                <a:gridCol w="1373027">
                  <a:extLst>
                    <a:ext uri="{9D8B030D-6E8A-4147-A177-3AD203B41FA5}">
                      <a16:colId xmlns:a16="http://schemas.microsoft.com/office/drawing/2014/main" xmlns="" val="20003"/>
                    </a:ext>
                  </a:extLst>
                </a:gridCol>
                <a:gridCol w="1373027">
                  <a:extLst>
                    <a:ext uri="{9D8B030D-6E8A-4147-A177-3AD203B41FA5}">
                      <a16:colId xmlns:a16="http://schemas.microsoft.com/office/drawing/2014/main" xmlns="" val="20004"/>
                    </a:ext>
                  </a:extLst>
                </a:gridCol>
                <a:gridCol w="1072422">
                  <a:extLst>
                    <a:ext uri="{9D8B030D-6E8A-4147-A177-3AD203B41FA5}">
                      <a16:colId xmlns:a16="http://schemas.microsoft.com/office/drawing/2014/main" xmlns="" val="20005"/>
                    </a:ext>
                  </a:extLst>
                </a:gridCol>
                <a:gridCol w="1597850">
                  <a:extLst>
                    <a:ext uri="{9D8B030D-6E8A-4147-A177-3AD203B41FA5}">
                      <a16:colId xmlns:a16="http://schemas.microsoft.com/office/drawing/2014/main" xmlns="" val="20006"/>
                    </a:ext>
                  </a:extLst>
                </a:gridCol>
                <a:gridCol w="1672794">
                  <a:extLst>
                    <a:ext uri="{9D8B030D-6E8A-4147-A177-3AD203B41FA5}">
                      <a16:colId xmlns:a16="http://schemas.microsoft.com/office/drawing/2014/main" xmlns="" val="20007"/>
                    </a:ext>
                  </a:extLst>
                </a:gridCol>
              </a:tblGrid>
              <a:tr h="1618953">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學年</a:t>
                      </a:r>
                      <a:r>
                        <a:rPr lang="zh-TW" sz="1800" kern="100" smtClean="0">
                          <a:effectLst/>
                          <a:latin typeface="微軟正黑體" panose="020B0604030504040204" pitchFamily="34" charset="-120"/>
                          <a:ea typeface="微軟正黑體" panose="020B0604030504040204" pitchFamily="34" charset="-120"/>
                        </a:rPr>
                        <a:t>度</a:t>
                      </a:r>
                      <a:r>
                        <a:rPr lang="en-US" sz="1800" kern="100" smtClean="0">
                          <a:effectLst/>
                          <a:latin typeface="微軟正黑體" panose="020B0604030504040204" pitchFamily="34" charset="-120"/>
                          <a:ea typeface="微軟正黑體" panose="020B0604030504040204" pitchFamily="34" charset="-120"/>
                        </a:rPr>
                        <a:t>/</a:t>
                      </a:r>
                      <a:r>
                        <a:rPr lang="zh-TW" sz="1800" kern="100" smtClean="0">
                          <a:effectLst/>
                          <a:latin typeface="微軟正黑體" panose="020B0604030504040204" pitchFamily="34" charset="-120"/>
                          <a:ea typeface="微軟正黑體" panose="020B0604030504040204" pitchFamily="34" charset="-120"/>
                        </a:rPr>
                        <a:t>學期</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系所</a:t>
                      </a: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教師</a:t>
                      </a: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工作機構</a:t>
                      </a: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100" smtClean="0">
                          <a:effectLst/>
                          <a:latin typeface="微軟正黑體" panose="020B0604030504040204" pitchFamily="34" charset="-120"/>
                          <a:ea typeface="微軟正黑體" panose="020B0604030504040204" pitchFamily="34" charset="-120"/>
                        </a:rPr>
                        <a:t>專職</a:t>
                      </a:r>
                      <a:r>
                        <a:rPr lang="en-US" sz="1800" kern="100" smtClean="0">
                          <a:effectLst/>
                          <a:latin typeface="微軟正黑體" panose="020B0604030504040204" pitchFamily="34" charset="-120"/>
                          <a:ea typeface="微軟正黑體" panose="020B0604030504040204" pitchFamily="34" charset="-120"/>
                        </a:rPr>
                        <a:t>/</a:t>
                      </a:r>
                      <a:r>
                        <a:rPr lang="zh-TW" sz="1800" kern="100" smtClean="0">
                          <a:effectLst/>
                          <a:latin typeface="微軟正黑體" panose="020B0604030504040204" pitchFamily="34" charset="-120"/>
                          <a:ea typeface="微軟正黑體" panose="020B0604030504040204" pitchFamily="34" charset="-120"/>
                        </a:rPr>
                        <a:t>兼職</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職稱</a:t>
                      </a: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工作起始日期</a:t>
                      </a:r>
                    </a:p>
                  </a:txBody>
                  <a:tcPr marL="17780" marR="177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工作終止日期</a:t>
                      </a: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 name="投影片編號版面配置區 2"/>
          <p:cNvSpPr>
            <a:spLocks noGrp="1"/>
          </p:cNvSpPr>
          <p:nvPr>
            <p:ph type="sldNum" sz="quarter" idx="12"/>
          </p:nvPr>
        </p:nvSpPr>
        <p:spPr/>
        <p:txBody>
          <a:bodyPr/>
          <a:lstStyle/>
          <a:p>
            <a:fld id="{4FAB73BC-B049-4115-A692-8D63A059BFB8}" type="slidenum">
              <a:rPr lang="en-US" smtClean="0"/>
              <a:t>32</a:t>
            </a:fld>
            <a:endParaRPr lang="en-US" dirty="0"/>
          </a:p>
        </p:txBody>
      </p:sp>
      <p:sp>
        <p:nvSpPr>
          <p:cNvPr id="11" name="矩形 15"/>
          <p:cNvSpPr>
            <a:spLocks noChangeArrowheads="1"/>
          </p:cNvSpPr>
          <p:nvPr/>
        </p:nvSpPr>
        <p:spPr bwMode="auto">
          <a:xfrm>
            <a:off x="842048" y="3235924"/>
            <a:ext cx="10773834" cy="399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FontTx/>
              <a:buNone/>
              <a:defRPr/>
            </a:pPr>
            <a:r>
              <a:rPr kumimoji="0" lang="en-US" altLang="zh-TW" sz="2400" b="1" dirty="0" smtClean="0">
                <a:latin typeface="微軟正黑體" panose="020B0604030504040204" pitchFamily="34" charset="-120"/>
                <a:ea typeface="微軟正黑體" panose="020B0604030504040204" pitchFamily="34" charset="-120"/>
              </a:rPr>
              <a:t>【</a:t>
            </a:r>
            <a:r>
              <a:rPr lang="zh-TW" altLang="en-US" sz="2400" b="1" dirty="0"/>
              <a:t>修訂定義</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備註</a:t>
            </a:r>
            <a:endParaRPr kumimoji="0"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strike="sngStrike" dirty="0" smtClean="0">
                <a:latin typeface="微軟正黑體" panose="020B0604030504040204" pitchFamily="34" charset="-120"/>
                <a:ea typeface="微軟正黑體" panose="020B0604030504040204" pitchFamily="34" charset="-120"/>
              </a:rPr>
              <a:t>填寫請以業界實務經驗為主，教師於學校、補教業之任教經驗則不為本表蒐集範圍。 </a:t>
            </a:r>
            <a:endParaRPr lang="en-US" altLang="zh-TW" sz="2400" strike="sngStrike" dirty="0" smtClean="0">
              <a:latin typeface="微軟正黑體" panose="020B0604030504040204" pitchFamily="34" charset="-120"/>
              <a:ea typeface="微軟正黑體" panose="020B0604030504040204" pitchFamily="34" charset="-120"/>
            </a:endParaRPr>
          </a:p>
          <a:p>
            <a:pPr marL="342900" indent="-342900" eaLnBrk="1" hangingPunct="1">
              <a:lnSpc>
                <a:spcPts val="3500"/>
              </a:lnSpc>
              <a:spcBef>
                <a:spcPct val="0"/>
              </a:spcBef>
              <a:buFont typeface="Wingdings" panose="05000000000000000000" pitchFamily="2" charset="2"/>
              <a:buChar char="u"/>
              <a:defRPr/>
            </a:pPr>
            <a:r>
              <a:rPr lang="zh-TW" altLang="en-US" sz="2400" b="1" u="sng" dirty="0" smtClean="0">
                <a:solidFill>
                  <a:srgbClr val="FF0000"/>
                </a:solidFill>
                <a:latin typeface="微軟正黑體" panose="020B0604030504040204" pitchFamily="34" charset="-120"/>
                <a:ea typeface="微軟正黑體" panose="020B0604030504040204" pitchFamily="34" charset="-120"/>
              </a:rPr>
              <a:t>依據台教技（三）字第</a:t>
            </a:r>
            <a:r>
              <a:rPr lang="en-US" altLang="zh-TW" sz="2400" b="1" u="sng" dirty="0" smtClean="0">
                <a:solidFill>
                  <a:srgbClr val="FF0000"/>
                </a:solidFill>
                <a:latin typeface="微軟正黑體" panose="020B0604030504040204" pitchFamily="34" charset="-120"/>
                <a:ea typeface="微軟正黑體" panose="020B0604030504040204" pitchFamily="34" charset="-120"/>
              </a:rPr>
              <a:t>1040115482B</a:t>
            </a:r>
            <a:r>
              <a:rPr lang="zh-TW" altLang="en-US" sz="2400" b="1" u="sng" dirty="0" smtClean="0">
                <a:solidFill>
                  <a:srgbClr val="FF0000"/>
                </a:solidFill>
                <a:latin typeface="微軟正黑體" panose="020B0604030504040204" pitchFamily="34" charset="-120"/>
                <a:ea typeface="微軟正黑體" panose="020B0604030504040204" pitchFamily="34" charset="-120"/>
              </a:rPr>
              <a:t>號令；教育部已請各校</a:t>
            </a:r>
            <a:r>
              <a:rPr lang="zh-TW" altLang="en-US" sz="2400" b="1" u="sng" dirty="0">
                <a:solidFill>
                  <a:srgbClr val="FF0000"/>
                </a:solidFill>
                <a:latin typeface="微軟正黑體" panose="020B0604030504040204" pitchFamily="34" charset="-120"/>
                <a:ea typeface="微軟正黑體" panose="020B0604030504040204" pitchFamily="34" charset="-120"/>
              </a:rPr>
              <a:t>依據</a:t>
            </a:r>
            <a:r>
              <a:rPr lang="zh-TW" altLang="en-US" sz="2400" b="1" u="sng" dirty="0" smtClean="0">
                <a:solidFill>
                  <a:srgbClr val="FF0000"/>
                </a:solidFill>
                <a:latin typeface="微軟正黑體" panose="020B0604030504040204" pitchFamily="34" charset="-120"/>
                <a:ea typeface="微軟正黑體" panose="020B0604030504040204" pitchFamily="34" charset="-120"/>
              </a:rPr>
              <a:t>「技專校院專業科目或技術科目之教師實務工作經驗認定標準」由學校自行訂定，並經校務會議通過後實施。如符合貴校之認定標準，即可認列於本表。</a:t>
            </a:r>
          </a:p>
          <a:p>
            <a:pPr lvl="1" indent="0" eaLnBrk="1" hangingPunct="1">
              <a:lnSpc>
                <a:spcPts val="35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月因應「學校需求」和「相關應用單位」同意修訂定義</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indent="0" eaLnBrk="1" hangingPunct="1">
              <a:lnSpc>
                <a:spcPts val="3500"/>
              </a:lnSpc>
              <a:spcBef>
                <a:spcPct val="0"/>
              </a:spcBef>
              <a:buNone/>
              <a:defRPr/>
            </a:pPr>
            <a:endParaRPr lang="zh-TW" altLang="en-US" sz="16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7" y="400050"/>
            <a:ext cx="6513238"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1-2-1</a:t>
            </a:r>
            <a:r>
              <a:rPr lang="zh-TW" altLang="en-US" sz="3000" dirty="0">
                <a:solidFill>
                  <a:schemeClr val="tx1"/>
                </a:solidFill>
                <a:latin typeface="微軟正黑體" panose="020B0604030504040204" pitchFamily="34" charset="-120"/>
                <a:ea typeface="微軟正黑體" panose="020B0604030504040204" pitchFamily="34" charset="-120"/>
              </a:rPr>
              <a:t>教師業界實務經驗資料表</a:t>
            </a:r>
          </a:p>
        </p:txBody>
      </p:sp>
    </p:spTree>
    <p:extLst>
      <p:ext uri="{BB962C8B-B14F-4D97-AF65-F5344CB8AC3E}">
        <p14:creationId xmlns:p14="http://schemas.microsoft.com/office/powerpoint/2010/main" val="3244421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FAB73BC-B049-4115-A692-8D63A059BFB8}" type="slidenum">
              <a:rPr lang="en-US" smtClean="0"/>
              <a:t>33</a:t>
            </a:fld>
            <a:endParaRPr lang="en-US" dirty="0"/>
          </a:p>
        </p:txBody>
      </p:sp>
      <p:sp>
        <p:nvSpPr>
          <p:cNvPr id="11" name="矩形 15"/>
          <p:cNvSpPr>
            <a:spLocks noChangeArrowheads="1"/>
          </p:cNvSpPr>
          <p:nvPr/>
        </p:nvSpPr>
        <p:spPr bwMode="auto">
          <a:xfrm>
            <a:off x="842048" y="3235924"/>
            <a:ext cx="10773834"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FontTx/>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修訂定義</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每</a:t>
            </a:r>
            <a:r>
              <a:rPr kumimoji="0" lang="zh-TW" altLang="en-US" sz="2400" b="1" dirty="0">
                <a:solidFill>
                  <a:srgbClr val="FF0000"/>
                </a:solidFill>
                <a:latin typeface="微軟正黑體" panose="020B0604030504040204" pitchFamily="34" charset="-120"/>
                <a:ea typeface="微軟正黑體" panose="020B0604030504040204" pitchFamily="34" charset="-120"/>
              </a:rPr>
              <a:t>件簽約回饋金</a:t>
            </a:r>
          </a:p>
          <a:p>
            <a:pPr marL="342900" indent="-342900" eaLnBrk="1" hangingPunct="1">
              <a:lnSpc>
                <a:spcPct val="150000"/>
              </a:lnSpc>
              <a:spcBef>
                <a:spcPct val="0"/>
              </a:spcBef>
              <a:buFont typeface="Wingdings" panose="05000000000000000000" pitchFamily="2" charset="2"/>
              <a:buChar char="u"/>
              <a:defRPr/>
            </a:pPr>
            <a:r>
              <a:rPr kumimoji="0" lang="zh-TW" altLang="en-US" sz="2400" b="1" strike="sngStrike" dirty="0" smtClean="0">
                <a:solidFill>
                  <a:srgbClr val="FF0000"/>
                </a:solidFill>
                <a:latin typeface="微軟正黑體" panose="020B0604030504040204" pitchFamily="34" charset="-120"/>
                <a:ea typeface="微軟正黑體" panose="020B0604030504040204" pitchFamily="34" charset="-120"/>
              </a:rPr>
              <a:t>專任</a:t>
            </a:r>
            <a:r>
              <a:rPr kumimoji="0" lang="zh-TW" altLang="en-US" sz="2400" dirty="0">
                <a:latin typeface="微軟正黑體" panose="020B0604030504040204" pitchFamily="34" charset="-120"/>
                <a:ea typeface="微軟正黑體" panose="020B0604030504040204" pitchFamily="34" charset="-120"/>
              </a:rPr>
              <a:t>教師至業界服務，業界給予學校之回饋</a:t>
            </a:r>
            <a:r>
              <a:rPr kumimoji="0" lang="zh-TW" altLang="en-US" sz="2400" dirty="0" smtClean="0">
                <a:latin typeface="微軟正黑體" panose="020B0604030504040204" pitchFamily="34" charset="-120"/>
                <a:ea typeface="微軟正黑體" panose="020B0604030504040204" pitchFamily="34" charset="-120"/>
              </a:rPr>
              <a:t>金不</a:t>
            </a:r>
            <a:r>
              <a:rPr kumimoji="0" lang="zh-TW" altLang="en-US" sz="2400" dirty="0">
                <a:latin typeface="微軟正黑體" panose="020B0604030504040204" pitchFamily="34" charset="-120"/>
                <a:ea typeface="微軟正黑體" panose="020B0604030504040204" pitchFamily="34" charset="-120"/>
              </a:rPr>
              <a:t>含教師之回饋金</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如酬勞等</a:t>
            </a: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smtClean="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需納入合作學校帳戶</a:t>
            </a:r>
            <a:r>
              <a:rPr kumimoji="0" lang="zh-TW" altLang="en-US" sz="2400" dirty="0" smtClean="0">
                <a:latin typeface="微軟正黑體" panose="020B0604030504040204" pitchFamily="34" charset="-120"/>
                <a:ea typeface="微軟正黑體" panose="020B0604030504040204" pitchFamily="34" charset="-120"/>
              </a:rPr>
              <a:t>。</a:t>
            </a:r>
            <a:endParaRPr kumimoji="0" lang="en-US" altLang="zh-TW" sz="24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kumimoji="0"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因應「學校需求」和「相關</a:t>
            </a:r>
            <a:r>
              <a:rPr lang="zh-TW" altLang="en-US" sz="1600" dirty="0">
                <a:latin typeface="微軟正黑體" panose="020B0604030504040204" pitchFamily="34" charset="-120"/>
                <a:ea typeface="微軟正黑體" panose="020B0604030504040204" pitchFamily="34" charset="-120"/>
              </a:rPr>
              <a:t>應用</a:t>
            </a:r>
            <a:r>
              <a:rPr lang="zh-TW" altLang="en-US" sz="1600" dirty="0" smtClean="0">
                <a:latin typeface="微軟正黑體" panose="020B0604030504040204" pitchFamily="34" charset="-120"/>
                <a:ea typeface="微軟正黑體" panose="020B0604030504040204" pitchFamily="34" charset="-120"/>
              </a:rPr>
              <a:t>單位」同意</a:t>
            </a:r>
            <a:r>
              <a:rPr lang="zh-TW" altLang="en-US" sz="1600" dirty="0">
                <a:latin typeface="微軟正黑體" panose="020B0604030504040204" pitchFamily="34" charset="-120"/>
                <a:ea typeface="微軟正黑體" panose="020B0604030504040204" pitchFamily="34" charset="-120"/>
              </a:rPr>
              <a:t>修訂定義</a:t>
            </a:r>
            <a:r>
              <a:rPr lang="en-US" altLang="zh-TW" sz="1600" dirty="0" smtClean="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Blip>
                <a:blip r:embed="rId2"/>
              </a:buBlip>
              <a:defRPr/>
            </a:pPr>
            <a:endParaRPr lang="en-US" altLang="zh-TW" sz="16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Blip>
                <a:blip r:embed="rId2"/>
              </a:buBlip>
              <a:defRPr/>
            </a:pPr>
            <a:endParaRPr lang="en-US" altLang="zh-TW" sz="16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Blip>
                <a:blip r:embed="rId2"/>
              </a:buBlip>
              <a:defRPr/>
            </a:pPr>
            <a:endParaRPr lang="en-US" altLang="zh-TW" sz="1400" dirty="0">
              <a:latin typeface="微軟正黑體" panose="020B0604030504040204" pitchFamily="34" charset="-120"/>
              <a:ea typeface="微軟正黑體" panose="020B0604030504040204" pitchFamily="34"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1899018374"/>
              </p:ext>
            </p:extLst>
          </p:nvPr>
        </p:nvGraphicFramePr>
        <p:xfrm>
          <a:off x="490800" y="1257300"/>
          <a:ext cx="11210400" cy="1771650"/>
        </p:xfrm>
        <a:graphic>
          <a:graphicData uri="http://schemas.openxmlformats.org/drawingml/2006/table">
            <a:tbl>
              <a:tblPr>
                <a:tableStyleId>{5940675A-B579-460E-94D1-54222C63F5DA}</a:tableStyleId>
              </a:tblPr>
              <a:tblGrid>
                <a:gridCol w="1229580">
                  <a:extLst>
                    <a:ext uri="{9D8B030D-6E8A-4147-A177-3AD203B41FA5}">
                      <a16:colId xmlns:a16="http://schemas.microsoft.com/office/drawing/2014/main" xmlns="" val="20000"/>
                    </a:ext>
                  </a:extLst>
                </a:gridCol>
                <a:gridCol w="1229580">
                  <a:extLst>
                    <a:ext uri="{9D8B030D-6E8A-4147-A177-3AD203B41FA5}">
                      <a16:colId xmlns:a16="http://schemas.microsoft.com/office/drawing/2014/main" xmlns="" val="20001"/>
                    </a:ext>
                  </a:extLst>
                </a:gridCol>
                <a:gridCol w="670890">
                  <a:extLst>
                    <a:ext uri="{9D8B030D-6E8A-4147-A177-3AD203B41FA5}">
                      <a16:colId xmlns:a16="http://schemas.microsoft.com/office/drawing/2014/main" xmlns="" val="20002"/>
                    </a:ext>
                  </a:extLst>
                </a:gridCol>
                <a:gridCol w="780105">
                  <a:extLst>
                    <a:ext uri="{9D8B030D-6E8A-4147-A177-3AD203B41FA5}">
                      <a16:colId xmlns:a16="http://schemas.microsoft.com/office/drawing/2014/main" xmlns="" val="20003"/>
                    </a:ext>
                  </a:extLst>
                </a:gridCol>
                <a:gridCol w="2237746">
                  <a:extLst>
                    <a:ext uri="{9D8B030D-6E8A-4147-A177-3AD203B41FA5}">
                      <a16:colId xmlns:a16="http://schemas.microsoft.com/office/drawing/2014/main" xmlns="" val="20004"/>
                    </a:ext>
                  </a:extLst>
                </a:gridCol>
                <a:gridCol w="1229580">
                  <a:extLst>
                    <a:ext uri="{9D8B030D-6E8A-4147-A177-3AD203B41FA5}">
                      <a16:colId xmlns:a16="http://schemas.microsoft.com/office/drawing/2014/main" xmlns="" val="20005"/>
                    </a:ext>
                  </a:extLst>
                </a:gridCol>
                <a:gridCol w="1229580">
                  <a:extLst>
                    <a:ext uri="{9D8B030D-6E8A-4147-A177-3AD203B41FA5}">
                      <a16:colId xmlns:a16="http://schemas.microsoft.com/office/drawing/2014/main" xmlns="" val="20006"/>
                    </a:ext>
                  </a:extLst>
                </a:gridCol>
                <a:gridCol w="1229580">
                  <a:extLst>
                    <a:ext uri="{9D8B030D-6E8A-4147-A177-3AD203B41FA5}">
                      <a16:colId xmlns:a16="http://schemas.microsoft.com/office/drawing/2014/main" xmlns="" val="20007"/>
                    </a:ext>
                  </a:extLst>
                </a:gridCol>
                <a:gridCol w="1373759">
                  <a:extLst>
                    <a:ext uri="{9D8B030D-6E8A-4147-A177-3AD203B41FA5}">
                      <a16:colId xmlns:a16="http://schemas.microsoft.com/office/drawing/2014/main" xmlns="" val="20008"/>
                    </a:ext>
                  </a:extLst>
                </a:gridCol>
              </a:tblGrid>
              <a:tr h="486222">
                <a:tc rowSpan="3">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學年</a:t>
                      </a:r>
                      <a:r>
                        <a:rPr lang="zh-TW" sz="1800" kern="100" smtClean="0">
                          <a:effectLst/>
                          <a:latin typeface="微軟正黑體" panose="020B0604030504040204" pitchFamily="34" charset="-120"/>
                          <a:ea typeface="微軟正黑體" panose="020B0604030504040204" pitchFamily="34" charset="-120"/>
                        </a:rPr>
                        <a:t>度</a:t>
                      </a:r>
                      <a:r>
                        <a:rPr lang="en-US" sz="1800" kern="100" smtClean="0">
                          <a:effectLst/>
                          <a:latin typeface="微軟正黑體" panose="020B0604030504040204" pitchFamily="34" charset="-120"/>
                          <a:ea typeface="微軟正黑體" panose="020B0604030504040204" pitchFamily="34" charset="-120"/>
                        </a:rPr>
                        <a:t>/</a:t>
                      </a:r>
                      <a:r>
                        <a:rPr lang="en-US" sz="1800" kern="100" dirty="0">
                          <a:effectLst/>
                          <a:latin typeface="微軟正黑體" panose="020B0604030504040204" pitchFamily="34" charset="-120"/>
                          <a:ea typeface="微軟正黑體" panose="020B0604030504040204" pitchFamily="34" charset="-120"/>
                        </a:rPr>
                        <a:t/>
                      </a:r>
                      <a:br>
                        <a:rPr lang="en-US" sz="1800" kern="100" dirty="0">
                          <a:effectLst/>
                          <a:latin typeface="微軟正黑體" panose="020B0604030504040204" pitchFamily="34" charset="-120"/>
                          <a:ea typeface="微軟正黑體" panose="020B0604030504040204" pitchFamily="34" charset="-120"/>
                        </a:rPr>
                      </a:br>
                      <a:r>
                        <a:rPr lang="zh-TW" sz="1800" kern="100" dirty="0">
                          <a:effectLst/>
                          <a:latin typeface="微軟正黑體" panose="020B0604030504040204" pitchFamily="34" charset="-120"/>
                          <a:ea typeface="微軟正黑體" panose="020B0604030504040204" pitchFamily="34" charset="-120"/>
                        </a:rPr>
                        <a:t>學期</a:t>
                      </a:r>
                    </a:p>
                  </a:txBody>
                  <a:tcPr marL="17780" marR="17780" marT="0" marB="0" anchor="ctr"/>
                </a:tc>
                <a:tc rowSpan="3">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系所</a:t>
                      </a:r>
                    </a:p>
                  </a:txBody>
                  <a:tcPr marL="17780" marR="17780" marT="0" marB="0" anchor="ctr"/>
                </a:tc>
                <a:tc gridSpan="6">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若具簽約文件</a:t>
                      </a:r>
                      <a:r>
                        <a:rPr lang="zh-TW" sz="1800" kern="100" dirty="0" smtClean="0">
                          <a:solidFill>
                            <a:schemeClr val="tx1"/>
                          </a:solidFill>
                          <a:effectLst/>
                          <a:latin typeface="微軟正黑體" panose="020B0604030504040204" pitchFamily="34" charset="-120"/>
                          <a:ea typeface="微軟正黑體" panose="020B0604030504040204" pitchFamily="34" charset="-120"/>
                        </a:rPr>
                        <a:t>選擇</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a:t>
                      </a:r>
                      <a:r>
                        <a:rPr lang="en-US" altLang="zh-TW" sz="1800" kern="100" dirty="0" smtClean="0">
                          <a:solidFill>
                            <a:schemeClr val="tx1"/>
                          </a:solidFill>
                          <a:effectLst/>
                          <a:latin typeface="微軟正黑體" panose="020B0604030504040204" pitchFamily="34" charset="-120"/>
                          <a:ea typeface="微軟正黑體" panose="020B0604030504040204" pitchFamily="34" charset="-120"/>
                        </a:rPr>
                        <a:t>】</a:t>
                      </a:r>
                      <a:r>
                        <a:rPr lang="zh-TW" sz="1800" kern="100" dirty="0" smtClean="0">
                          <a:solidFill>
                            <a:schemeClr val="tx1"/>
                          </a:solidFill>
                          <a:effectLst/>
                          <a:latin typeface="微軟正黑體" panose="020B0604030504040204" pitchFamily="34" charset="-120"/>
                          <a:ea typeface="微軟正黑體" panose="020B0604030504040204" pitchFamily="34" charset="-120"/>
                        </a:rPr>
                        <a:t>者</a:t>
                      </a:r>
                      <a:r>
                        <a:rPr lang="zh-TW" sz="1800" kern="100" dirty="0">
                          <a:solidFill>
                            <a:schemeClr val="tx1"/>
                          </a:solidFill>
                          <a:effectLst/>
                          <a:latin typeface="微軟正黑體" panose="020B0604030504040204" pitchFamily="34" charset="-120"/>
                          <a:ea typeface="微軟正黑體" panose="020B0604030504040204" pitchFamily="34" charset="-120"/>
                        </a:rPr>
                        <a:t>，請填寫以下欄位。</a:t>
                      </a: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備註</a:t>
                      </a:r>
                    </a:p>
                  </a:txBody>
                  <a:tcPr marL="17780" marR="17780" marT="0" marB="0" anchor="ctr"/>
                </a:tc>
                <a:extLst>
                  <a:ext uri="{0D108BD9-81ED-4DB2-BD59-A6C34878D82A}">
                    <a16:rowId xmlns:a16="http://schemas.microsoft.com/office/drawing/2014/main" xmlns="" val="10000"/>
                  </a:ext>
                </a:extLst>
              </a:tr>
              <a:tr h="982473">
                <a:tc vMerge="1">
                  <a:txBody>
                    <a:bodyPr/>
                    <a:lstStyle/>
                    <a:p>
                      <a:endParaRPr lang="zh-TW" altLang="en-US"/>
                    </a:p>
                  </a:txBody>
                  <a:tcPr/>
                </a:tc>
                <a:tc vMerge="1">
                  <a:txBody>
                    <a:bodyPr/>
                    <a:lstStyle/>
                    <a:p>
                      <a:endParaRPr lang="zh-TW" altLang="en-US"/>
                    </a:p>
                  </a:txBody>
                  <a:tcPr/>
                </a:tc>
                <a:tc rowSpan="2">
                  <a:txBody>
                    <a:bodyPr/>
                    <a:lstStyle/>
                    <a:p>
                      <a:pPr marL="304800" indent="-304800" algn="ctr">
                        <a:spcAft>
                          <a:spcPts val="0"/>
                        </a:spcAft>
                        <a:tabLst>
                          <a:tab pos="304800" algn="l"/>
                          <a:tab pos="304800" algn="l"/>
                        </a:tabLst>
                      </a:pPr>
                      <a:r>
                        <a:rPr lang="zh-TW" sz="1800" kern="100" dirty="0">
                          <a:effectLst/>
                          <a:latin typeface="微軟正黑體" panose="020B0604030504040204" pitchFamily="34" charset="-120"/>
                          <a:ea typeface="微軟正黑體" panose="020B0604030504040204" pitchFamily="34" charset="-120"/>
                        </a:rPr>
                        <a:t>案號</a:t>
                      </a:r>
                    </a:p>
                  </a:txBody>
                  <a:tcPr marL="17780" marR="17780" marT="0" marB="0" anchor="ctr"/>
                </a:tc>
                <a:tc rowSpan="2">
                  <a:txBody>
                    <a:bodyPr/>
                    <a:lstStyle/>
                    <a:p>
                      <a:pPr marL="304800" indent="-304800" algn="ctr">
                        <a:spcAft>
                          <a:spcPts val="0"/>
                        </a:spcAft>
                        <a:tabLst>
                          <a:tab pos="304800" algn="l"/>
                          <a:tab pos="304800" algn="l"/>
                        </a:tabLst>
                      </a:pPr>
                      <a:r>
                        <a:rPr lang="zh-TW" sz="1800" kern="100" dirty="0">
                          <a:effectLst/>
                          <a:latin typeface="微軟正黑體" panose="020B0604030504040204" pitchFamily="34" charset="-120"/>
                          <a:ea typeface="微軟正黑體" panose="020B0604030504040204" pitchFamily="34" charset="-120"/>
                        </a:rPr>
                        <a:t>案名</a:t>
                      </a:r>
                    </a:p>
                  </a:txBody>
                  <a:tcPr marL="17780" marR="17780" marT="0" marB="0" anchor="ctr"/>
                </a:tc>
                <a:tc>
                  <a:txBody>
                    <a:bodyPr/>
                    <a:lstStyle/>
                    <a:p>
                      <a:pPr marL="0" indent="0" algn="ctr">
                        <a:spcAft>
                          <a:spcPts val="0"/>
                        </a:spcAft>
                        <a:tabLst>
                          <a:tab pos="304800" algn="l"/>
                          <a:tab pos="304800" algn="l"/>
                        </a:tabLst>
                      </a:pPr>
                      <a:r>
                        <a:rPr lang="zh-TW" sz="1800" kern="100" dirty="0">
                          <a:solidFill>
                            <a:schemeClr val="tx1"/>
                          </a:solidFill>
                          <a:effectLst/>
                          <a:latin typeface="微軟正黑體" panose="020B0604030504040204" pitchFamily="34" charset="-120"/>
                          <a:ea typeface="微軟正黑體" panose="020B0604030504040204" pitchFamily="34" charset="-120"/>
                        </a:rPr>
                        <a:t>服務內容</a:t>
                      </a:r>
                      <a:r>
                        <a:rPr lang="zh-TW" sz="1800" kern="100" dirty="0" smtClean="0">
                          <a:solidFill>
                            <a:schemeClr val="tx1"/>
                          </a:solidFill>
                          <a:effectLst/>
                          <a:latin typeface="微軟正黑體" panose="020B0604030504040204" pitchFamily="34" charset="-120"/>
                          <a:ea typeface="微軟正黑體" panose="020B0604030504040204" pitchFamily="34" charset="-120"/>
                        </a:rPr>
                        <a:t>是否</a:t>
                      </a:r>
                      <a:r>
                        <a:rPr lang="en-US" sz="1800" kern="100" dirty="0" smtClean="0">
                          <a:solidFill>
                            <a:schemeClr val="tx1"/>
                          </a:solidFill>
                          <a:effectLst/>
                          <a:latin typeface="微軟正黑體" panose="020B0604030504040204" pitchFamily="34" charset="-120"/>
                          <a:ea typeface="微軟正黑體" panose="020B0604030504040204" pitchFamily="34" charset="-120"/>
                        </a:rPr>
                        <a:t/>
                      </a:r>
                      <a:br>
                        <a:rPr lang="en-US" sz="1800" kern="100" dirty="0" smtClean="0">
                          <a:solidFill>
                            <a:schemeClr val="tx1"/>
                          </a:solidFill>
                          <a:effectLst/>
                          <a:latin typeface="微軟正黑體" panose="020B0604030504040204" pitchFamily="34" charset="-120"/>
                          <a:ea typeface="微軟正黑體" panose="020B0604030504040204" pitchFamily="34" charset="-120"/>
                        </a:rPr>
                      </a:br>
                      <a:r>
                        <a:rPr lang="zh-TW" sz="1800" kern="100" dirty="0" smtClean="0">
                          <a:solidFill>
                            <a:schemeClr val="tx1"/>
                          </a:solidFill>
                          <a:effectLst/>
                          <a:latin typeface="微軟正黑體" panose="020B0604030504040204" pitchFamily="34" charset="-120"/>
                          <a:ea typeface="微軟正黑體" panose="020B0604030504040204" pitchFamily="34" charset="-120"/>
                        </a:rPr>
                        <a:t>與</a:t>
                      </a:r>
                      <a:r>
                        <a:rPr lang="zh-TW" sz="1800" kern="100" dirty="0">
                          <a:solidFill>
                            <a:schemeClr val="tx1"/>
                          </a:solidFill>
                          <a:effectLst/>
                          <a:latin typeface="微軟正黑體" panose="020B0604030504040204" pitchFamily="34" charset="-120"/>
                          <a:ea typeface="微軟正黑體" panose="020B0604030504040204" pitchFamily="34" charset="-120"/>
                        </a:rPr>
                        <a:t>教師專業技能相關</a:t>
                      </a:r>
                    </a:p>
                  </a:txBody>
                  <a:tcPr marL="17780" marR="17780" marT="0" marB="0" anchor="ct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簽約服務</a:t>
                      </a:r>
                      <a:r>
                        <a:rPr lang="en-US" sz="1800" kern="100" dirty="0">
                          <a:solidFill>
                            <a:schemeClr val="tx1"/>
                          </a:solidFill>
                          <a:effectLst/>
                          <a:latin typeface="微軟正黑體" panose="020B0604030504040204" pitchFamily="34" charset="-120"/>
                          <a:ea typeface="微軟正黑體" panose="020B0604030504040204" pitchFamily="34" charset="-120"/>
                        </a:rPr>
                        <a:t/>
                      </a:r>
                      <a:br>
                        <a:rPr lang="en-US" sz="1800" kern="100" dirty="0">
                          <a:solidFill>
                            <a:schemeClr val="tx1"/>
                          </a:solidFill>
                          <a:effectLst/>
                          <a:latin typeface="微軟正黑體" panose="020B0604030504040204" pitchFamily="34" charset="-120"/>
                          <a:ea typeface="微軟正黑體" panose="020B0604030504040204" pitchFamily="34" charset="-120"/>
                        </a:rPr>
                      </a:br>
                      <a:r>
                        <a:rPr lang="zh-TW" sz="1800" kern="100" dirty="0">
                          <a:solidFill>
                            <a:schemeClr val="tx1"/>
                          </a:solidFill>
                          <a:effectLst/>
                          <a:latin typeface="微軟正黑體" panose="020B0604030504040204" pitchFamily="34" charset="-120"/>
                          <a:ea typeface="微軟正黑體" panose="020B0604030504040204" pitchFamily="34" charset="-120"/>
                        </a:rPr>
                        <a:t>起始日</a:t>
                      </a:r>
                    </a:p>
                  </a:txBody>
                  <a:tcPr marL="17780" marR="17780" marT="0" marB="0" anchor="ct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簽約服務</a:t>
                      </a:r>
                      <a:r>
                        <a:rPr lang="en-US" sz="1800" kern="100" dirty="0">
                          <a:solidFill>
                            <a:schemeClr val="tx1"/>
                          </a:solidFill>
                          <a:effectLst/>
                          <a:latin typeface="微軟正黑體" panose="020B0604030504040204" pitchFamily="34" charset="-120"/>
                          <a:ea typeface="微軟正黑體" panose="020B0604030504040204" pitchFamily="34" charset="-120"/>
                        </a:rPr>
                        <a:t/>
                      </a:r>
                      <a:br>
                        <a:rPr lang="en-US" sz="1800" kern="100" dirty="0">
                          <a:solidFill>
                            <a:schemeClr val="tx1"/>
                          </a:solidFill>
                          <a:effectLst/>
                          <a:latin typeface="微軟正黑體" panose="020B0604030504040204" pitchFamily="34" charset="-120"/>
                          <a:ea typeface="微軟正黑體" panose="020B0604030504040204" pitchFamily="34" charset="-120"/>
                        </a:rPr>
                      </a:br>
                      <a:r>
                        <a:rPr lang="zh-TW" sz="1800" kern="100" dirty="0">
                          <a:solidFill>
                            <a:schemeClr val="tx1"/>
                          </a:solidFill>
                          <a:effectLst/>
                          <a:latin typeface="微軟正黑體" panose="020B0604030504040204" pitchFamily="34" charset="-120"/>
                          <a:ea typeface="微軟正黑體" panose="020B0604030504040204" pitchFamily="34" charset="-120"/>
                        </a:rPr>
                        <a:t>結束日</a:t>
                      </a:r>
                    </a:p>
                  </a:txBody>
                  <a:tcPr marL="17780" marR="17780" marT="0" marB="0" anchor="ctr">
                    <a:lnR w="38100" cap="flat" cmpd="sng" algn="ctr">
                      <a:solidFill>
                        <a:schemeClr val="tx1"/>
                      </a:solidFill>
                      <a:prstDash val="solid"/>
                      <a:round/>
                      <a:headEnd type="none" w="med" len="med"/>
                      <a:tailEnd type="none" w="med" len="med"/>
                    </a:lnR>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每件</a:t>
                      </a:r>
                      <a:r>
                        <a:rPr lang="zh-TW" sz="1800" kern="100" dirty="0" smtClean="0">
                          <a:solidFill>
                            <a:schemeClr val="tx1"/>
                          </a:solidFill>
                          <a:effectLst/>
                          <a:latin typeface="微軟正黑體" panose="020B0604030504040204" pitchFamily="34" charset="-120"/>
                          <a:ea typeface="微軟正黑體" panose="020B0604030504040204" pitchFamily="34" charset="-120"/>
                        </a:rPr>
                        <a:t>簽約</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回饋</a:t>
                      </a:r>
                      <a:r>
                        <a:rPr lang="zh-TW" sz="1800" kern="100" dirty="0">
                          <a:solidFill>
                            <a:schemeClr val="tx1"/>
                          </a:solidFill>
                          <a:effectLst/>
                          <a:latin typeface="微軟正黑體" panose="020B0604030504040204" pitchFamily="34" charset="-120"/>
                          <a:ea typeface="微軟正黑體" panose="020B0604030504040204" pitchFamily="34" charset="-120"/>
                        </a:rPr>
                        <a:t>金</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extLst>
                  <a:ext uri="{0D108BD9-81ED-4DB2-BD59-A6C34878D82A}">
                    <a16:rowId xmlns:a16="http://schemas.microsoft.com/office/drawing/2014/main" xmlns="" val="10001"/>
                  </a:ext>
                </a:extLst>
              </a:tr>
              <a:tr h="30295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是</a:t>
                      </a:r>
                    </a:p>
                  </a:txBody>
                  <a:tcPr marL="17780" marR="177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2"/>
                  </a:ext>
                </a:extLst>
              </a:tr>
            </a:tbl>
          </a:graphicData>
        </a:graphic>
      </p:graphicFrame>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3" name="標題 1"/>
          <p:cNvSpPr txBox="1">
            <a:spLocks/>
          </p:cNvSpPr>
          <p:nvPr/>
        </p:nvSpPr>
        <p:spPr>
          <a:xfrm>
            <a:off x="4126187" y="400050"/>
            <a:ext cx="6513238"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1-6</a:t>
            </a:r>
            <a:r>
              <a:rPr lang="zh-TW" altLang="en-US" sz="3000" dirty="0">
                <a:solidFill>
                  <a:schemeClr val="tx1"/>
                </a:solidFill>
                <a:latin typeface="微軟正黑體" panose="020B0604030504040204" pitchFamily="34" charset="-120"/>
                <a:ea typeface="微軟正黑體" panose="020B0604030504040204" pitchFamily="34" charset="-120"/>
              </a:rPr>
              <a:t>教師校外專業服務資料表</a:t>
            </a:r>
          </a:p>
        </p:txBody>
      </p:sp>
    </p:spTree>
    <p:extLst>
      <p:ext uri="{BB962C8B-B14F-4D97-AF65-F5344CB8AC3E}">
        <p14:creationId xmlns:p14="http://schemas.microsoft.com/office/powerpoint/2010/main" val="2366817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066392" y="584200"/>
            <a:ext cx="4059216" cy="4536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4FAB73BC-B049-4115-A692-8D63A059BFB8}" type="slidenum">
              <a:rPr lang="en-US" smtClean="0"/>
              <a:t>34</a:t>
            </a:fld>
            <a:endParaRPr lang="en-US" dirty="0"/>
          </a:p>
        </p:txBody>
      </p:sp>
      <p:sp>
        <p:nvSpPr>
          <p:cNvPr id="11" name="矩形 15"/>
          <p:cNvSpPr>
            <a:spLocks noChangeArrowheads="1"/>
          </p:cNvSpPr>
          <p:nvPr/>
        </p:nvSpPr>
        <p:spPr bwMode="auto">
          <a:xfrm>
            <a:off x="842048" y="3235924"/>
            <a:ext cx="10773834" cy="341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FontTx/>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修訂定義</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最早</a:t>
            </a:r>
            <a:r>
              <a:rPr kumimoji="0" lang="zh-TW" altLang="en-US" sz="2400" b="1" dirty="0">
                <a:solidFill>
                  <a:srgbClr val="FF0000"/>
                </a:solidFill>
                <a:latin typeface="微軟正黑體" panose="020B0604030504040204" pitchFamily="34" charset="-120"/>
                <a:ea typeface="微軟正黑體" panose="020B0604030504040204" pitchFamily="34" charset="-120"/>
              </a:rPr>
              <a:t>到校任職日</a:t>
            </a:r>
          </a:p>
          <a:p>
            <a:pPr marL="342900" lvl="0" indent="-342900">
              <a:lnSpc>
                <a:spcPts val="3500"/>
              </a:lnSpc>
              <a:buFont typeface="Wingdings" panose="05000000000000000000" pitchFamily="2" charset="2"/>
              <a:buChar char="u"/>
            </a:pPr>
            <a:r>
              <a:rPr lang="zh-TW" altLang="zh-TW" sz="2400" strike="sngStrike" dirty="0" smtClean="0">
                <a:latin typeface="微軟正黑體" panose="020B0604030504040204" pitchFamily="34" charset="-120"/>
                <a:ea typeface="微軟正黑體" panose="020B0604030504040204" pitchFamily="34" charset="-120"/>
              </a:rPr>
              <a:t>若</a:t>
            </a:r>
            <a:r>
              <a:rPr lang="zh-TW" altLang="zh-TW" sz="2400" strike="sngStrike" dirty="0">
                <a:latin typeface="微軟正黑體" panose="020B0604030504040204" pitchFamily="34" charset="-120"/>
                <a:ea typeface="微軟正黑體" panose="020B0604030504040204" pitchFamily="34" charset="-120"/>
              </a:rPr>
              <a:t>為編制</a:t>
            </a:r>
            <a:r>
              <a:rPr lang="zh-TW" altLang="zh-TW" sz="2400" strike="sngStrike" dirty="0" smtClean="0">
                <a:latin typeface="微軟正黑體" panose="020B0604030504040204" pitchFamily="34" charset="-120"/>
                <a:ea typeface="微軟正黑體" panose="020B0604030504040204" pitchFamily="34" charset="-120"/>
              </a:rPr>
              <a:t>內</a:t>
            </a:r>
            <a:r>
              <a:rPr lang="en-US" altLang="zh-TW" sz="2400" strike="sngStrike" dirty="0" smtClean="0">
                <a:latin typeface="微軟正黑體" panose="020B0604030504040204" pitchFamily="34" charset="-120"/>
                <a:ea typeface="微軟正黑體" panose="020B0604030504040204" pitchFamily="34" charset="-120"/>
              </a:rPr>
              <a:t>/</a:t>
            </a:r>
            <a:r>
              <a:rPr lang="zh-TW" altLang="zh-TW" sz="2400" strike="sngStrike" dirty="0" smtClean="0">
                <a:latin typeface="微軟正黑體" panose="020B0604030504040204" pitchFamily="34" charset="-120"/>
                <a:ea typeface="微軟正黑體" panose="020B0604030504040204" pitchFamily="34" charset="-120"/>
              </a:rPr>
              <a:t>外</a:t>
            </a:r>
            <a:r>
              <a:rPr lang="zh-TW" altLang="zh-TW" sz="2400" strike="sngStrike" dirty="0">
                <a:latin typeface="微軟正黑體" panose="020B0604030504040204" pitchFamily="34" charset="-120"/>
                <a:ea typeface="微軟正黑體" panose="020B0604030504040204" pitchFamily="34" charset="-120"/>
              </a:rPr>
              <a:t>人員，若非編制</a:t>
            </a:r>
            <a:r>
              <a:rPr lang="zh-TW" altLang="zh-TW" sz="2400" strike="sngStrike" dirty="0" smtClean="0">
                <a:latin typeface="微軟正黑體" panose="020B0604030504040204" pitchFamily="34" charset="-120"/>
                <a:ea typeface="微軟正黑體" panose="020B0604030504040204" pitchFamily="34" charset="-120"/>
              </a:rPr>
              <a:t>內</a:t>
            </a:r>
            <a:r>
              <a:rPr lang="en-US" altLang="zh-TW" sz="2400" strike="sngStrike" dirty="0" smtClean="0">
                <a:latin typeface="微軟正黑體" panose="020B0604030504040204" pitchFamily="34" charset="-120"/>
                <a:ea typeface="微軟正黑體" panose="020B0604030504040204" pitchFamily="34" charset="-120"/>
              </a:rPr>
              <a:t>/</a:t>
            </a:r>
            <a:r>
              <a:rPr lang="zh-TW" altLang="zh-TW" sz="2400" strike="sngStrike" dirty="0" smtClean="0">
                <a:latin typeface="微軟正黑體" panose="020B0604030504040204" pitchFamily="34" charset="-120"/>
                <a:ea typeface="微軟正黑體" panose="020B0604030504040204" pitchFamily="34" charset="-120"/>
              </a:rPr>
              <a:t>外</a:t>
            </a:r>
            <a:r>
              <a:rPr lang="zh-TW" altLang="zh-TW" sz="2400" strike="sngStrike" dirty="0">
                <a:latin typeface="微軟正黑體" panose="020B0604030504040204" pitchFamily="34" charset="-120"/>
                <a:ea typeface="微軟正黑體" panose="020B0604030504040204" pitchFamily="34" charset="-120"/>
              </a:rPr>
              <a:t>轉換，僅為職務變動</a:t>
            </a:r>
            <a:r>
              <a:rPr lang="zh-TW" altLang="zh-TW" sz="2400" strike="sngStrike" dirty="0" smtClean="0">
                <a:latin typeface="微軟正黑體" panose="020B0604030504040204" pitchFamily="34" charset="-120"/>
                <a:ea typeface="微軟正黑體" panose="020B0604030504040204" pitchFamily="34" charset="-120"/>
              </a:rPr>
              <a:t>，</a:t>
            </a:r>
            <a:r>
              <a:rPr lang="zh-TW" altLang="zh-TW" sz="2400" b="1" u="sng" dirty="0" smtClean="0">
                <a:solidFill>
                  <a:srgbClr val="FF0000"/>
                </a:solidFill>
                <a:latin typeface="微軟正黑體" panose="020B0604030504040204" pitchFamily="34" charset="-120"/>
                <a:ea typeface="微軟正黑體" panose="020B0604030504040204" pitchFamily="34" charset="-120"/>
              </a:rPr>
              <a:t>「編制內」轉「編制外」或「編制外」轉「編制內」請</a:t>
            </a:r>
            <a:r>
              <a:rPr lang="zh-TW" altLang="en-US" sz="2400" dirty="0" smtClean="0">
                <a:latin typeface="微軟正黑體" panose="020B0604030504040204" pitchFamily="34" charset="-120"/>
                <a:ea typeface="微軟正黑體" panose="020B0604030504040204" pitchFamily="34" charset="-120"/>
              </a:rPr>
              <a:t>「</a:t>
            </a:r>
            <a:r>
              <a:rPr lang="zh-TW" altLang="zh-TW" sz="2400" strike="sngStrike" dirty="0" smtClean="0">
                <a:latin typeface="微軟正黑體" panose="020B0604030504040204" pitchFamily="34" charset="-120"/>
                <a:ea typeface="微軟正黑體" panose="020B0604030504040204" pitchFamily="34" charset="-120"/>
              </a:rPr>
              <a:t>以</a:t>
            </a:r>
            <a:r>
              <a:rPr lang="zh-TW" altLang="zh-TW" sz="2400" strike="sngStrike" dirty="0">
                <a:latin typeface="微軟正黑體" panose="020B0604030504040204" pitchFamily="34" charset="-120"/>
                <a:ea typeface="微軟正黑體" panose="020B0604030504040204" pitchFamily="34" charset="-120"/>
              </a:rPr>
              <a:t>最早到校之聘任</a:t>
            </a:r>
            <a:r>
              <a:rPr lang="zh-TW" altLang="zh-TW" sz="2400" strike="sngStrike" dirty="0" smtClean="0">
                <a:latin typeface="微軟正黑體" panose="020B0604030504040204" pitchFamily="34" charset="-120"/>
                <a:ea typeface="微軟正黑體" panose="020B0604030504040204" pitchFamily="34" charset="-120"/>
              </a:rPr>
              <a:t>日期</a:t>
            </a:r>
            <a:r>
              <a:rPr lang="zh-TW" altLang="en-US" sz="2400" strike="sngStrike" dirty="0" smtClean="0">
                <a:latin typeface="微軟正黑體" panose="020B0604030504040204" pitchFamily="34" charset="-120"/>
                <a:ea typeface="微軟正黑體" panose="020B0604030504040204" pitchFamily="34" charset="-120"/>
              </a:rPr>
              <a:t>」</a:t>
            </a:r>
            <a:r>
              <a:rPr lang="zh-TW" altLang="zh-TW" sz="2400" b="1" u="sng" dirty="0" smtClean="0">
                <a:solidFill>
                  <a:srgbClr val="FF0000"/>
                </a:solidFill>
                <a:latin typeface="微軟正黑體" panose="020B0604030504040204" pitchFamily="34" charset="-120"/>
                <a:ea typeface="微軟正黑體" panose="020B0604030504040204" pitchFamily="34" charset="-120"/>
              </a:rPr>
              <a:t>填寫</a:t>
            </a:r>
            <a:r>
              <a:rPr lang="zh-TW" altLang="zh-TW" sz="2400" b="1" u="sng" dirty="0">
                <a:solidFill>
                  <a:srgbClr val="FF0000"/>
                </a:solidFill>
                <a:latin typeface="微軟正黑體" panose="020B0604030504040204" pitchFamily="34" charset="-120"/>
                <a:ea typeface="微軟正黑體" panose="020B0604030504040204" pitchFamily="34" charset="-120"/>
              </a:rPr>
              <a:t>轉任前最早到校服務之日期</a:t>
            </a:r>
            <a:r>
              <a:rPr lang="zh-TW" altLang="en-US" sz="2400" u="sng" dirty="0" smtClean="0">
                <a:solidFill>
                  <a:srgbClr val="FF0000"/>
                </a:solidFill>
                <a:latin typeface="微軟正黑體" panose="020B0604030504040204" pitchFamily="34" charset="-120"/>
                <a:ea typeface="微軟正黑體" panose="020B0604030504040204" pitchFamily="34" charset="-120"/>
              </a:rPr>
              <a:t>。</a:t>
            </a:r>
            <a:endParaRPr lang="en-US" altLang="zh-TW" sz="2400" u="sng" dirty="0">
              <a:solidFill>
                <a:srgbClr val="FF0000"/>
              </a:solidFill>
              <a:latin typeface="微軟正黑體" panose="020B0604030504040204" pitchFamily="34" charset="-120"/>
              <a:ea typeface="微軟正黑體" panose="020B0604030504040204" pitchFamily="34" charset="-120"/>
            </a:endParaRPr>
          </a:p>
          <a:p>
            <a:pPr lvl="0">
              <a:lnSpc>
                <a:spcPts val="3500"/>
              </a:lnSpc>
              <a:buNone/>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月因應「私立</a:t>
            </a:r>
            <a:r>
              <a:rPr lang="zh-TW" altLang="en-US" sz="1600" dirty="0">
                <a:latin typeface="微軟正黑體" panose="020B0604030504040204" pitchFamily="34" charset="-120"/>
                <a:ea typeface="微軟正黑體" panose="020B0604030504040204" pitchFamily="34" charset="-120"/>
              </a:rPr>
              <a:t>技專校院獎勵補助工作</a:t>
            </a:r>
            <a:r>
              <a:rPr lang="zh-TW" altLang="en-US" sz="1600" dirty="0" smtClean="0">
                <a:latin typeface="微軟正黑體" panose="020B0604030504040204" pitchFamily="34" charset="-120"/>
                <a:ea typeface="微軟正黑體" panose="020B0604030504040204" pitchFamily="34" charset="-120"/>
              </a:rPr>
              <a:t>小組」需求</a:t>
            </a:r>
            <a:r>
              <a:rPr lang="zh-TW" altLang="en-US" sz="1600" dirty="0">
                <a:latin typeface="微軟正黑體" panose="020B0604030504040204" pitchFamily="34" charset="-120"/>
                <a:ea typeface="微軟正黑體" panose="020B0604030504040204" pitchFamily="34" charset="-120"/>
              </a:rPr>
              <a:t>修訂定義</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0">
              <a:lnSpc>
                <a:spcPts val="3500"/>
              </a:lnSpc>
              <a:buNone/>
            </a:pPr>
            <a:endParaRPr lang="en-US" altLang="zh-TW" sz="16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endParaRPr lang="en-US" altLang="zh-TW" sz="1400"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75669866"/>
              </p:ext>
            </p:extLst>
          </p:nvPr>
        </p:nvGraphicFramePr>
        <p:xfrm>
          <a:off x="490800" y="1244600"/>
          <a:ext cx="11210401" cy="1652846"/>
        </p:xfrm>
        <a:graphic>
          <a:graphicData uri="http://schemas.openxmlformats.org/drawingml/2006/table">
            <a:tbl>
              <a:tblPr firstRow="1" firstCol="1" lastRow="1" lastCol="1" bandRow="1" bandCol="1">
                <a:tableStyleId>{5940675A-B579-460E-94D1-54222C63F5DA}</a:tableStyleId>
              </a:tblPr>
              <a:tblGrid>
                <a:gridCol w="509325">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819150">
                  <a:extLst>
                    <a:ext uri="{9D8B030D-6E8A-4147-A177-3AD203B41FA5}">
                      <a16:colId xmlns:a16="http://schemas.microsoft.com/office/drawing/2014/main" xmlns="" val="20002"/>
                    </a:ext>
                  </a:extLst>
                </a:gridCol>
                <a:gridCol w="857145">
                  <a:extLst>
                    <a:ext uri="{9D8B030D-6E8A-4147-A177-3AD203B41FA5}">
                      <a16:colId xmlns:a16="http://schemas.microsoft.com/office/drawing/2014/main" xmlns="" val="20003"/>
                    </a:ext>
                  </a:extLst>
                </a:gridCol>
                <a:gridCol w="698805">
                  <a:extLst>
                    <a:ext uri="{9D8B030D-6E8A-4147-A177-3AD203B41FA5}">
                      <a16:colId xmlns:a16="http://schemas.microsoft.com/office/drawing/2014/main" xmlns="" val="20004"/>
                    </a:ext>
                  </a:extLst>
                </a:gridCol>
                <a:gridCol w="698805">
                  <a:extLst>
                    <a:ext uri="{9D8B030D-6E8A-4147-A177-3AD203B41FA5}">
                      <a16:colId xmlns:a16="http://schemas.microsoft.com/office/drawing/2014/main" xmlns="" val="20005"/>
                    </a:ext>
                  </a:extLst>
                </a:gridCol>
                <a:gridCol w="698805">
                  <a:extLst>
                    <a:ext uri="{9D8B030D-6E8A-4147-A177-3AD203B41FA5}">
                      <a16:colId xmlns:a16="http://schemas.microsoft.com/office/drawing/2014/main" xmlns="" val="20006"/>
                    </a:ext>
                  </a:extLst>
                </a:gridCol>
                <a:gridCol w="698805">
                  <a:extLst>
                    <a:ext uri="{9D8B030D-6E8A-4147-A177-3AD203B41FA5}">
                      <a16:colId xmlns:a16="http://schemas.microsoft.com/office/drawing/2014/main" xmlns="" val="20007"/>
                    </a:ext>
                  </a:extLst>
                </a:gridCol>
                <a:gridCol w="698805">
                  <a:extLst>
                    <a:ext uri="{9D8B030D-6E8A-4147-A177-3AD203B41FA5}">
                      <a16:colId xmlns:a16="http://schemas.microsoft.com/office/drawing/2014/main" xmlns="" val="20008"/>
                    </a:ext>
                  </a:extLst>
                </a:gridCol>
                <a:gridCol w="698805">
                  <a:extLst>
                    <a:ext uri="{9D8B030D-6E8A-4147-A177-3AD203B41FA5}">
                      <a16:colId xmlns:a16="http://schemas.microsoft.com/office/drawing/2014/main" xmlns="" val="20009"/>
                    </a:ext>
                  </a:extLst>
                </a:gridCol>
                <a:gridCol w="698805">
                  <a:extLst>
                    <a:ext uri="{9D8B030D-6E8A-4147-A177-3AD203B41FA5}">
                      <a16:colId xmlns:a16="http://schemas.microsoft.com/office/drawing/2014/main" xmlns="" val="20010"/>
                    </a:ext>
                  </a:extLst>
                </a:gridCol>
                <a:gridCol w="698805">
                  <a:extLst>
                    <a:ext uri="{9D8B030D-6E8A-4147-A177-3AD203B41FA5}">
                      <a16:colId xmlns:a16="http://schemas.microsoft.com/office/drawing/2014/main" xmlns="" val="20011"/>
                    </a:ext>
                  </a:extLst>
                </a:gridCol>
                <a:gridCol w="1294245">
                  <a:extLst>
                    <a:ext uri="{9D8B030D-6E8A-4147-A177-3AD203B41FA5}">
                      <a16:colId xmlns:a16="http://schemas.microsoft.com/office/drawing/2014/main" xmlns="" val="20012"/>
                    </a:ext>
                  </a:extLst>
                </a:gridCol>
                <a:gridCol w="1530496">
                  <a:extLst>
                    <a:ext uri="{9D8B030D-6E8A-4147-A177-3AD203B41FA5}">
                      <a16:colId xmlns:a16="http://schemas.microsoft.com/office/drawing/2014/main" xmlns="" val="20013"/>
                    </a:ext>
                  </a:extLst>
                </a:gridCol>
              </a:tblGrid>
              <a:tr h="1652846">
                <a:tc>
                  <a:txBody>
                    <a:bodyPr/>
                    <a:lstStyle/>
                    <a:p>
                      <a:pPr algn="ctr">
                        <a:spcBef>
                          <a:spcPts val="300"/>
                        </a:spcBef>
                        <a:spcAft>
                          <a:spcPts val="300"/>
                        </a:spcAft>
                      </a:pPr>
                      <a:r>
                        <a:rPr lang="zh-TW" sz="1800" kern="100" dirty="0">
                          <a:effectLst/>
                          <a:latin typeface="微軟正黑體" panose="020B0604030504040204" pitchFamily="34" charset="-120"/>
                          <a:ea typeface="微軟正黑體" panose="020B0604030504040204" pitchFamily="34" charset="-120"/>
                        </a:rPr>
                        <a:t>學年度</a:t>
                      </a:r>
                    </a:p>
                  </a:txBody>
                  <a:tcPr marL="68580" marR="68580" marT="0" marB="0" anchor="ctr"/>
                </a:tc>
                <a:tc>
                  <a:txBody>
                    <a:bodyPr/>
                    <a:lstStyle/>
                    <a:p>
                      <a:pPr algn="ctr">
                        <a:spcBef>
                          <a:spcPts val="300"/>
                        </a:spcBef>
                        <a:spcAft>
                          <a:spcPts val="300"/>
                        </a:spcAft>
                      </a:pPr>
                      <a:r>
                        <a:rPr lang="zh-TW" sz="1800" kern="100" dirty="0">
                          <a:effectLst/>
                          <a:latin typeface="微軟正黑體" panose="020B0604030504040204" pitchFamily="34" charset="-120"/>
                          <a:ea typeface="微軟正黑體" panose="020B0604030504040204" pitchFamily="34" charset="-120"/>
                        </a:rPr>
                        <a:t>學期</a:t>
                      </a:r>
                    </a:p>
                  </a:txBody>
                  <a:tcPr marL="68580" marR="68580" marT="0" marB="0" anchor="ctr"/>
                </a:tc>
                <a:tc>
                  <a:txBody>
                    <a:bodyPr/>
                    <a:lstStyle/>
                    <a:p>
                      <a:pPr algn="ctr">
                        <a:spcBef>
                          <a:spcPts val="300"/>
                        </a:spcBef>
                        <a:spcAft>
                          <a:spcPts val="300"/>
                        </a:spcAft>
                      </a:pPr>
                      <a:r>
                        <a:rPr lang="zh-TW" sz="1800" kern="100" dirty="0">
                          <a:effectLst/>
                          <a:latin typeface="微軟正黑體" panose="020B0604030504040204" pitchFamily="34" charset="-120"/>
                          <a:ea typeface="微軟正黑體" panose="020B0604030504040204" pitchFamily="34" charset="-120"/>
                        </a:rPr>
                        <a:t>任職部門</a:t>
                      </a:r>
                    </a:p>
                  </a:txBody>
                  <a:tcPr marL="68580" marR="68580" marT="0" marB="0" anchor="ctr"/>
                </a:tc>
                <a:tc>
                  <a:txBody>
                    <a:bodyPr/>
                    <a:lstStyle/>
                    <a:p>
                      <a:pPr algn="ctr">
                        <a:spcBef>
                          <a:spcPts val="300"/>
                        </a:spcBef>
                        <a:spcAft>
                          <a:spcPts val="300"/>
                        </a:spcAft>
                      </a:pPr>
                      <a:r>
                        <a:rPr lang="zh-TW" sz="1800" kern="100">
                          <a:effectLst/>
                          <a:latin typeface="微軟正黑體" panose="020B0604030504040204" pitchFamily="34" charset="-120"/>
                          <a:ea typeface="微軟正黑體" panose="020B0604030504040204" pitchFamily="34" charset="-120"/>
                        </a:rPr>
                        <a:t>編制</a:t>
                      </a:r>
                      <a:r>
                        <a:rPr lang="zh-TW" sz="1800" kern="100" smtClean="0">
                          <a:effectLst/>
                          <a:latin typeface="微軟正黑體" panose="020B0604030504040204" pitchFamily="34" charset="-120"/>
                          <a:ea typeface="微軟正黑體" panose="020B0604030504040204" pitchFamily="34" charset="-120"/>
                        </a:rPr>
                        <a:t>內</a:t>
                      </a:r>
                      <a:r>
                        <a:rPr lang="en-US" sz="1800" kern="100" smtClean="0">
                          <a:effectLst/>
                          <a:latin typeface="微軟正黑體" panose="020B0604030504040204" pitchFamily="34" charset="-120"/>
                          <a:ea typeface="微軟正黑體" panose="020B0604030504040204" pitchFamily="34" charset="-120"/>
                        </a:rPr>
                        <a:t>/</a:t>
                      </a:r>
                      <a:endParaRPr lang="zh-TW" sz="1800" kern="100" dirty="0">
                        <a:effectLst/>
                        <a:latin typeface="微軟正黑體" panose="020B0604030504040204" pitchFamily="34" charset="-120"/>
                        <a:ea typeface="微軟正黑體" panose="020B0604030504040204" pitchFamily="34" charset="-120"/>
                      </a:endParaRPr>
                    </a:p>
                    <a:p>
                      <a:pPr algn="ctr">
                        <a:spcBef>
                          <a:spcPts val="300"/>
                        </a:spcBef>
                        <a:spcAft>
                          <a:spcPts val="300"/>
                        </a:spcAft>
                      </a:pPr>
                      <a:r>
                        <a:rPr lang="zh-TW" sz="1800" kern="100" dirty="0">
                          <a:effectLst/>
                          <a:latin typeface="微軟正黑體" panose="020B0604030504040204" pitchFamily="34" charset="-120"/>
                          <a:ea typeface="微軟正黑體" panose="020B0604030504040204" pitchFamily="34" charset="-120"/>
                        </a:rPr>
                        <a:t>編制外</a:t>
                      </a:r>
                    </a:p>
                  </a:txBody>
                  <a:tcPr marL="68580" marR="68580" marT="0" marB="0" anchor="ctr"/>
                </a:tc>
                <a:tc>
                  <a:txBody>
                    <a:bodyPr/>
                    <a:lstStyle/>
                    <a:p>
                      <a:pPr algn="ctr">
                        <a:spcBef>
                          <a:spcPts val="300"/>
                        </a:spcBef>
                        <a:spcAft>
                          <a:spcPts val="300"/>
                        </a:spcAft>
                      </a:pPr>
                      <a:r>
                        <a:rPr lang="zh-TW" sz="1800" kern="0" dirty="0">
                          <a:solidFill>
                            <a:schemeClr val="tx1"/>
                          </a:solidFill>
                          <a:effectLst/>
                          <a:latin typeface="微軟正黑體" panose="020B0604030504040204" pitchFamily="34" charset="-120"/>
                          <a:ea typeface="微軟正黑體" panose="020B0604030504040204" pitchFamily="34" charset="-120"/>
                        </a:rPr>
                        <a:t>是否為派遣人力</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rPr>
                        <a:t>非在校統籌支薪之職員</a:t>
                      </a:r>
                    </a:p>
                  </a:txBody>
                  <a:tcPr marL="68580" marR="68580" marT="0" marB="0" anchor="ctr"/>
                </a:tc>
                <a:tc>
                  <a:txBody>
                    <a:bodyPr/>
                    <a:lstStyle/>
                    <a:p>
                      <a:pPr algn="ctr">
                        <a:spcBef>
                          <a:spcPts val="300"/>
                        </a:spcBef>
                        <a:spcAft>
                          <a:spcPts val="300"/>
                        </a:spcAft>
                      </a:pPr>
                      <a:r>
                        <a:rPr lang="zh-TW" sz="1800" kern="0" dirty="0">
                          <a:solidFill>
                            <a:schemeClr val="tx1"/>
                          </a:solidFill>
                          <a:effectLst/>
                          <a:latin typeface="微軟正黑體" panose="020B0604030504040204" pitchFamily="34" charset="-120"/>
                          <a:ea typeface="微軟正黑體" panose="020B0604030504040204" pitchFamily="34" charset="-120"/>
                        </a:rPr>
                        <a:t>職員分類</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Bef>
                          <a:spcPts val="300"/>
                        </a:spcBef>
                        <a:spcAft>
                          <a:spcPts val="300"/>
                        </a:spcAft>
                      </a:pPr>
                      <a:r>
                        <a:rPr lang="zh-TW" sz="1800" kern="0" dirty="0">
                          <a:solidFill>
                            <a:schemeClr val="tx1"/>
                          </a:solidFill>
                          <a:effectLst/>
                          <a:latin typeface="微軟正黑體" panose="020B0604030504040204" pitchFamily="34" charset="-120"/>
                          <a:ea typeface="微軟正黑體" panose="020B0604030504040204" pitchFamily="34" charset="-120"/>
                        </a:rPr>
                        <a:t>職稱</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Bef>
                          <a:spcPts val="300"/>
                        </a:spcBef>
                        <a:spcAft>
                          <a:spcPts val="300"/>
                        </a:spcAft>
                      </a:pPr>
                      <a:r>
                        <a:rPr lang="zh-TW" sz="1800" kern="0" dirty="0">
                          <a:solidFill>
                            <a:schemeClr val="tx1"/>
                          </a:solidFill>
                          <a:effectLst/>
                          <a:latin typeface="微軟正黑體" panose="020B0604030504040204" pitchFamily="34" charset="-120"/>
                          <a:ea typeface="微軟正黑體" panose="020B0604030504040204" pitchFamily="34" charset="-120"/>
                        </a:rPr>
                        <a:t>學歷</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Bef>
                          <a:spcPts val="300"/>
                        </a:spcBef>
                        <a:spcAft>
                          <a:spcPts val="300"/>
                        </a:spcAft>
                      </a:pPr>
                      <a:r>
                        <a:rPr lang="zh-TW" sz="1800" kern="0" dirty="0">
                          <a:solidFill>
                            <a:schemeClr val="tx1"/>
                          </a:solidFill>
                          <a:effectLst/>
                          <a:latin typeface="微軟正黑體" panose="020B0604030504040204" pitchFamily="34" charset="-120"/>
                          <a:ea typeface="微軟正黑體" panose="020B0604030504040204" pitchFamily="34" charset="-120"/>
                        </a:rPr>
                        <a:t>任現職日期</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rPr>
                        <a:t>聘期達一年以上</a:t>
                      </a:r>
                    </a:p>
                  </a:txBody>
                  <a:tcPr marL="68580" marR="68580" marT="0" marB="0" anchor="ctr"/>
                </a:tc>
                <a:tc>
                  <a:txBody>
                    <a:bodyPr/>
                    <a:lstStyle/>
                    <a:p>
                      <a:pPr algn="ctr">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rPr>
                        <a:t>任職狀態</a:t>
                      </a:r>
                    </a:p>
                  </a:txBody>
                  <a:tcPr marL="68580" marR="68580" marT="0" marB="0" anchor="ctr">
                    <a:lnR w="57150" cap="flat" cmpd="sng" algn="ctr">
                      <a:solidFill>
                        <a:schemeClr val="tx1"/>
                      </a:solidFill>
                      <a:prstDash val="solid"/>
                      <a:round/>
                      <a:headEnd type="none" w="med" len="med"/>
                      <a:tailEnd type="none" w="med" len="med"/>
                    </a:lnR>
                  </a:tcPr>
                </a:tc>
                <a:tc>
                  <a:txBody>
                    <a:bodyPr/>
                    <a:lstStyle/>
                    <a:p>
                      <a:pPr algn="ctr">
                        <a:lnSpc>
                          <a:spcPts val="1200"/>
                        </a:lnSpc>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rPr>
                        <a:t>最早到校</a:t>
                      </a:r>
                    </a:p>
                    <a:p>
                      <a:pPr algn="ctr">
                        <a:lnSpc>
                          <a:spcPts val="1200"/>
                        </a:lnSpc>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rPr>
                        <a:t>任職日</a:t>
                      </a: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00"/>
                    </a:solidFill>
                  </a:tcPr>
                </a:tc>
                <a:tc>
                  <a:txBody>
                    <a:bodyPr/>
                    <a:lstStyle/>
                    <a:p>
                      <a:pPr algn="ctr">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rPr>
                        <a:t>印領清冊頁碼</a:t>
                      </a:r>
                      <a:r>
                        <a:rPr lang="en-US" sz="1800" kern="100" dirty="0">
                          <a:solidFill>
                            <a:schemeClr val="tx1"/>
                          </a:solidFill>
                          <a:effectLst/>
                          <a:latin typeface="微軟正黑體" panose="020B0604030504040204" pitchFamily="34" charset="-120"/>
                          <a:ea typeface="微軟正黑體" panose="020B0604030504040204" pitchFamily="34" charset="-120"/>
                        </a:rPr>
                        <a:t/>
                      </a:r>
                      <a:br>
                        <a:rPr lang="en-US" sz="1800" kern="100" dirty="0">
                          <a:solidFill>
                            <a:schemeClr val="tx1"/>
                          </a:solidFill>
                          <a:effectLst/>
                          <a:latin typeface="微軟正黑體" panose="020B0604030504040204" pitchFamily="34" charset="-120"/>
                          <a:ea typeface="微軟正黑體" panose="020B0604030504040204" pitchFamily="34" charset="-120"/>
                        </a:rPr>
                      </a:br>
                      <a:r>
                        <a:rPr lang="en-US" sz="1800" kern="100" dirty="0">
                          <a:solidFill>
                            <a:schemeClr val="tx1"/>
                          </a:solidFill>
                          <a:effectLst/>
                          <a:latin typeface="微軟正黑體" panose="020B0604030504040204" pitchFamily="34" charset="-120"/>
                          <a:ea typeface="微軟正黑體" panose="020B0604030504040204" pitchFamily="34" charset="-120"/>
                        </a:rPr>
                        <a:t>(</a:t>
                      </a:r>
                      <a:r>
                        <a:rPr lang="zh-TW" sz="1800" kern="100" dirty="0">
                          <a:solidFill>
                            <a:schemeClr val="tx1"/>
                          </a:solidFill>
                          <a:effectLst/>
                          <a:latin typeface="微軟正黑體" panose="020B0604030504040204" pitchFamily="34" charset="-120"/>
                          <a:ea typeface="微軟正黑體" panose="020B0604030504040204" pitchFamily="34" charset="-120"/>
                        </a:rPr>
                        <a:t>私校</a:t>
                      </a:r>
                      <a:r>
                        <a:rPr lang="en-US" sz="1800" kern="100" dirty="0">
                          <a:solidFill>
                            <a:schemeClr val="tx1"/>
                          </a:solidFill>
                          <a:effectLst/>
                          <a:latin typeface="微軟正黑體" panose="020B0604030504040204" pitchFamily="34" charset="-120"/>
                          <a:ea typeface="微軟正黑體" panose="020B0604030504040204" pitchFamily="34" charset="-120"/>
                        </a:rPr>
                        <a:t>)</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標題 1"/>
          <p:cNvSpPr txBox="1">
            <a:spLocks/>
          </p:cNvSpPr>
          <p:nvPr/>
        </p:nvSpPr>
        <p:spPr>
          <a:xfrm>
            <a:off x="4126187" y="400050"/>
            <a:ext cx="6513238"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1-14 </a:t>
            </a:r>
            <a:r>
              <a:rPr lang="zh-TW" altLang="en-US" sz="3000" dirty="0">
                <a:solidFill>
                  <a:schemeClr val="tx1"/>
                </a:solidFill>
                <a:latin typeface="微軟正黑體" panose="020B0604030504040204" pitchFamily="34" charset="-120"/>
                <a:ea typeface="微軟正黑體" panose="020B0604030504040204" pitchFamily="34" charset="-120"/>
              </a:rPr>
              <a:t>職技資料表</a:t>
            </a:r>
          </a:p>
        </p:txBody>
      </p:sp>
    </p:spTree>
    <p:extLst>
      <p:ext uri="{BB962C8B-B14F-4D97-AF65-F5344CB8AC3E}">
        <p14:creationId xmlns:p14="http://schemas.microsoft.com/office/powerpoint/2010/main" val="58561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FAB73BC-B049-4115-A692-8D63A059BFB8}" type="slidenum">
              <a:rPr lang="en-US" smtClean="0"/>
              <a:t>35</a:t>
            </a:fld>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464636154"/>
              </p:ext>
            </p:extLst>
          </p:nvPr>
        </p:nvGraphicFramePr>
        <p:xfrm>
          <a:off x="547950" y="1340688"/>
          <a:ext cx="11210400" cy="1620000"/>
        </p:xfrm>
        <a:graphic>
          <a:graphicData uri="http://schemas.openxmlformats.org/drawingml/2006/table">
            <a:tbl>
              <a:tblPr>
                <a:tableStyleId>{5940675A-B579-460E-94D1-54222C63F5DA}</a:tableStyleId>
              </a:tblPr>
              <a:tblGrid>
                <a:gridCol w="1854200">
                  <a:extLst>
                    <a:ext uri="{9D8B030D-6E8A-4147-A177-3AD203B41FA5}">
                      <a16:colId xmlns:a16="http://schemas.microsoft.com/office/drawing/2014/main" xmlns="" val="20000"/>
                    </a:ext>
                  </a:extLst>
                </a:gridCol>
                <a:gridCol w="751096">
                  <a:extLst>
                    <a:ext uri="{9D8B030D-6E8A-4147-A177-3AD203B41FA5}">
                      <a16:colId xmlns:a16="http://schemas.microsoft.com/office/drawing/2014/main" xmlns="" val="20001"/>
                    </a:ext>
                  </a:extLst>
                </a:gridCol>
                <a:gridCol w="751096">
                  <a:extLst>
                    <a:ext uri="{9D8B030D-6E8A-4147-A177-3AD203B41FA5}">
                      <a16:colId xmlns:a16="http://schemas.microsoft.com/office/drawing/2014/main" xmlns="" val="20002"/>
                    </a:ext>
                  </a:extLst>
                </a:gridCol>
                <a:gridCol w="2098588">
                  <a:extLst>
                    <a:ext uri="{9D8B030D-6E8A-4147-A177-3AD203B41FA5}">
                      <a16:colId xmlns:a16="http://schemas.microsoft.com/office/drawing/2014/main" xmlns="" val="20003"/>
                    </a:ext>
                  </a:extLst>
                </a:gridCol>
                <a:gridCol w="2780179">
                  <a:extLst>
                    <a:ext uri="{9D8B030D-6E8A-4147-A177-3AD203B41FA5}">
                      <a16:colId xmlns:a16="http://schemas.microsoft.com/office/drawing/2014/main" xmlns="" val="20004"/>
                    </a:ext>
                  </a:extLst>
                </a:gridCol>
                <a:gridCol w="2975241">
                  <a:extLst>
                    <a:ext uri="{9D8B030D-6E8A-4147-A177-3AD203B41FA5}">
                      <a16:colId xmlns:a16="http://schemas.microsoft.com/office/drawing/2014/main" xmlns="" val="20005"/>
                    </a:ext>
                  </a:extLst>
                </a:gridCol>
              </a:tblGrid>
              <a:tr h="1620000">
                <a:tc>
                  <a:txBody>
                    <a:bodyPr/>
                    <a:lstStyle/>
                    <a:p>
                      <a:pPr marL="0" algn="ctr" defTabSz="914400" rtl="0" eaLnBrk="1" latinLnBrk="0" hangingPunct="1">
                        <a:spcBef>
                          <a:spcPts val="300"/>
                        </a:spcBef>
                        <a:spcAft>
                          <a:spcPts val="300"/>
                        </a:spcAft>
                      </a:pPr>
                      <a:r>
                        <a:rPr lang="zh-TW" sz="1800" kern="100">
                          <a:solidFill>
                            <a:schemeClr val="tx1"/>
                          </a:solidFill>
                          <a:effectLst/>
                          <a:latin typeface="微軟正黑體" panose="020B0604030504040204" pitchFamily="34" charset="-120"/>
                          <a:ea typeface="微軟正黑體" panose="020B0604030504040204" pitchFamily="34" charset="-120"/>
                          <a:cs typeface="+mn-cs"/>
                        </a:rPr>
                        <a:t>學年</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17780" marR="17780" marT="0" marB="0" anchor="ctr">
                    <a:lnR w="38100" cap="flat" cmpd="sng" algn="ctr">
                      <a:solidFill>
                        <a:schemeClr val="tx1"/>
                      </a:solidFill>
                      <a:prstDash val="solid"/>
                      <a:round/>
                      <a:headEnd type="none" w="med" len="med"/>
                      <a:tailEnd type="none" w="med" len="med"/>
                    </a:lnR>
                  </a:tcPr>
                </a:tc>
                <a:tc>
                  <a:txBody>
                    <a:bodyPr/>
                    <a:lstStyle/>
                    <a:p>
                      <a:pPr marL="0" algn="ctr" defTabSz="914400" rtl="0" eaLnBrk="1" latinLnBrk="0" hangingPunct="1">
                        <a:spcBef>
                          <a:spcPts val="300"/>
                        </a:spcBef>
                        <a:spcAft>
                          <a:spcPts val="30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教師</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產業</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研習</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或</a:t>
                      </a:r>
                      <a:endParaRPr lang="en-US"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Bef>
                          <a:spcPts val="300"/>
                        </a:spcBef>
                        <a:spcAft>
                          <a:spcPts val="30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研究</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形式類型</a:t>
                      </a:r>
                    </a:p>
                  </a:txBody>
                  <a:tcPr marL="17780" marR="17780" marT="0" marB="0" anchor="ctr">
                    <a:lnL w="38100" cap="flat" cmpd="sng" algn="ctr">
                      <a:solidFill>
                        <a:schemeClr val="tx1"/>
                      </a:solidFill>
                      <a:prstDash val="solid"/>
                      <a:round/>
                      <a:headEnd type="none" w="med" len="med"/>
                      <a:tailEnd type="none" w="med" len="med"/>
                    </a:lnL>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研習或研究</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成效</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完成研習</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或</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Bef>
                          <a:spcPts val="300"/>
                        </a:spcBef>
                        <a:spcAft>
                          <a:spcPts val="30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研究</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最終審核通過單位</a:t>
                      </a:r>
                    </a:p>
                  </a:txBody>
                  <a:tcPr marL="17780" marR="17780" marT="0" marB="0" anchor="ctr"/>
                </a:tc>
                <a:extLst>
                  <a:ext uri="{0D108BD9-81ED-4DB2-BD59-A6C34878D82A}">
                    <a16:rowId xmlns:a16="http://schemas.microsoft.com/office/drawing/2014/main" xmlns="" val="10000"/>
                  </a:ext>
                </a:extLst>
              </a:tr>
            </a:tbl>
          </a:graphicData>
        </a:graphic>
      </p:graphicFrame>
      <p:sp>
        <p:nvSpPr>
          <p:cNvPr id="12" name="矩形 15"/>
          <p:cNvSpPr>
            <a:spLocks noChangeArrowheads="1"/>
          </p:cNvSpPr>
          <p:nvPr/>
        </p:nvSpPr>
        <p:spPr bwMode="auto">
          <a:xfrm>
            <a:off x="842048" y="3235924"/>
            <a:ext cx="10773834" cy="296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FontTx/>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a:t>
            </a:r>
            <a:r>
              <a:rPr kumimoji="0" lang="zh-TW" altLang="en-US" sz="2400" b="1" dirty="0" smtClean="0">
                <a:latin typeface="微軟正黑體" panose="020B0604030504040204" pitchFamily="34" charset="-120"/>
                <a:ea typeface="微軟正黑體" panose="020B0604030504040204" pitchFamily="34" charset="-120"/>
              </a:rPr>
              <a:t>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教師</a:t>
            </a:r>
          </a:p>
          <a:p>
            <a:pPr marL="342900" lvl="0" indent="-342900">
              <a:lnSpc>
                <a:spcPts val="2800"/>
              </a:lnSpc>
              <a:buFont typeface="Wingdings" panose="05000000000000000000" pitchFamily="2" charset="2"/>
              <a:buChar char="u"/>
            </a:pPr>
            <a:r>
              <a:rPr lang="zh-TW" altLang="en-US" sz="2400" dirty="0" smtClean="0">
                <a:latin typeface="微軟正黑體" panose="020B0604030504040204" pitchFamily="34" charset="-120"/>
                <a:ea typeface="微軟正黑體" panose="020B0604030504040204" pitchFamily="34" charset="-120"/>
              </a:rPr>
              <a:t>非「專任</a:t>
            </a:r>
            <a:r>
              <a:rPr lang="zh-TW" altLang="en-US" sz="2400" dirty="0">
                <a:latin typeface="微軟正黑體" panose="020B0604030504040204" pitchFamily="34" charset="-120"/>
                <a:ea typeface="微軟正黑體" panose="020B0604030504040204" pitchFamily="34" charset="-120"/>
              </a:rPr>
              <a:t>專業</a:t>
            </a:r>
            <a:r>
              <a:rPr lang="zh-TW" altLang="en-US" sz="2400" dirty="0" smtClean="0">
                <a:latin typeface="微軟正黑體" panose="020B0604030504040204" pitchFamily="34" charset="-120"/>
                <a:ea typeface="微軟正黑體" panose="020B0604030504040204" pitchFamily="34" charset="-120"/>
              </a:rPr>
              <a:t>科目」或「技術</a:t>
            </a:r>
            <a:r>
              <a:rPr lang="zh-TW" altLang="en-US" sz="2400" dirty="0">
                <a:latin typeface="微軟正黑體" panose="020B0604030504040204" pitchFamily="34" charset="-120"/>
                <a:ea typeface="微軟正黑體" panose="020B0604030504040204" pitchFamily="34" charset="-120"/>
              </a:rPr>
              <a:t>科目</a:t>
            </a:r>
            <a:r>
              <a:rPr lang="zh-TW" altLang="en-US" sz="2400" dirty="0" smtClean="0">
                <a:latin typeface="微軟正黑體" panose="020B0604030504040204" pitchFamily="34" charset="-120"/>
                <a:ea typeface="微軟正黑體" panose="020B0604030504040204" pitchFamily="34" charset="-120"/>
              </a:rPr>
              <a:t>教師」、「專業技術人員」或「專業技術教師」者</a:t>
            </a:r>
            <a:r>
              <a:rPr lang="zh-TW" altLang="en-US" sz="2400" dirty="0">
                <a:latin typeface="微軟正黑體" panose="020B0604030504040204" pitchFamily="34" charset="-120"/>
                <a:ea typeface="微軟正黑體" panose="020B0604030504040204" pitchFamily="34" charset="-120"/>
              </a:rPr>
              <a:t>，請勿填寫本表</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lnSpc>
                <a:spcPts val="2800"/>
              </a:lnSpc>
              <a:buFont typeface="Wingdings" panose="05000000000000000000" pitchFamily="2" charset="2"/>
              <a:buChar char="u"/>
            </a:pPr>
            <a:r>
              <a:rPr lang="zh-TW" altLang="en-US" sz="2400" b="1" dirty="0" smtClean="0">
                <a:solidFill>
                  <a:srgbClr val="FF0000"/>
                </a:solidFill>
                <a:latin typeface="微軟正黑體" panose="020B0604030504040204" pitchFamily="34" charset="-120"/>
                <a:ea typeface="微軟正黑體" panose="020B0604030504040204" pitchFamily="34" charset="-120"/>
              </a:rPr>
              <a:t>依據「技</a:t>
            </a:r>
            <a:r>
              <a:rPr lang="zh-TW" altLang="en-US" sz="2400" b="1" dirty="0">
                <a:solidFill>
                  <a:srgbClr val="FF0000"/>
                </a:solidFill>
                <a:latin typeface="微軟正黑體" panose="020B0604030504040204" pitchFamily="34" charset="-120"/>
                <a:ea typeface="微軟正黑體" panose="020B0604030504040204" pitchFamily="34" charset="-120"/>
              </a:rPr>
              <a:t>專校院教師進行產業研習或研究實施</a:t>
            </a:r>
            <a:r>
              <a:rPr lang="zh-TW" altLang="en-US" sz="2400" b="1" dirty="0" smtClean="0">
                <a:solidFill>
                  <a:srgbClr val="FF0000"/>
                </a:solidFill>
                <a:latin typeface="微軟正黑體" panose="020B0604030504040204" pitchFamily="34" charset="-120"/>
                <a:ea typeface="微軟正黑體" panose="020B0604030504040204" pitchFamily="34" charset="-120"/>
              </a:rPr>
              <a:t>辦法」規定</a:t>
            </a:r>
            <a:r>
              <a:rPr lang="zh-TW" altLang="en-US" sz="2400" b="1" dirty="0">
                <a:solidFill>
                  <a:srgbClr val="FF0000"/>
                </a:solidFill>
                <a:latin typeface="微軟正黑體" panose="020B0604030504040204" pitchFamily="34" charset="-120"/>
                <a:ea typeface="微軟正黑體" panose="020B0604030504040204" pitchFamily="34" charset="-120"/>
              </a:rPr>
              <a:t>，專業科目及技術科目之認定由學校自行定之。</a:t>
            </a:r>
            <a:r>
              <a:rPr lang="en-US" altLang="zh-TW" sz="1600" b="1" dirty="0">
                <a:solidFill>
                  <a:srgbClr val="FF0000"/>
                </a:solidFill>
                <a:latin typeface="微軟正黑體" panose="020B0604030504040204" pitchFamily="34" charset="-120"/>
                <a:ea typeface="微軟正黑體" panose="020B0604030504040204" pitchFamily="34" charset="-120"/>
              </a:rPr>
              <a:t>	</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a:p>
            <a:pPr lvl="0">
              <a:lnSpc>
                <a:spcPts val="2800"/>
              </a:lnSpc>
              <a:buNone/>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月因應「教育部技職司」需求新增表冊</a:t>
            </a:r>
            <a:r>
              <a:rPr lang="en-US" altLang="zh-TW" sz="1600" dirty="0" smtClean="0">
                <a:latin typeface="微軟正黑體" panose="020B0604030504040204" pitchFamily="34" charset="-120"/>
                <a:ea typeface="微軟正黑體" panose="020B0604030504040204" pitchFamily="34" charset="-120"/>
              </a:rPr>
              <a:t>】</a:t>
            </a:r>
          </a:p>
          <a:p>
            <a:pPr eaLnBrk="1" hangingPunct="1">
              <a:lnSpc>
                <a:spcPct val="150000"/>
              </a:lnSpc>
              <a:spcBef>
                <a:spcPct val="0"/>
              </a:spcBef>
              <a:buNone/>
              <a:defRPr/>
            </a:pPr>
            <a:endParaRPr lang="en-US" altLang="zh-TW" sz="14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5</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4" name="標題 1"/>
          <p:cNvSpPr txBox="1">
            <a:spLocks/>
          </p:cNvSpPr>
          <p:nvPr/>
        </p:nvSpPr>
        <p:spPr>
          <a:xfrm>
            <a:off x="4126186" y="400050"/>
            <a:ext cx="8065813" cy="685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1-17</a:t>
            </a:r>
            <a:r>
              <a:rPr lang="zh-TW" altLang="en-US" sz="3000" dirty="0">
                <a:solidFill>
                  <a:schemeClr val="tx1"/>
                </a:solidFill>
                <a:latin typeface="微軟正黑體" panose="020B0604030504040204" pitchFamily="34" charset="-120"/>
                <a:ea typeface="微軟正黑體" panose="020B0604030504040204" pitchFamily="34" charset="-120"/>
              </a:rPr>
              <a:t>教師已完成半年產業研習或研究資料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0641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FAB73BC-B049-4115-A692-8D63A059BFB8}" type="slidenum">
              <a:rPr lang="en-US" smtClean="0"/>
              <a:t>36</a:t>
            </a:fld>
            <a:endParaRPr lang="en-US" dirty="0"/>
          </a:p>
        </p:txBody>
      </p:sp>
      <p:sp>
        <p:nvSpPr>
          <p:cNvPr id="12" name="矩形 15"/>
          <p:cNvSpPr>
            <a:spLocks noChangeArrowheads="1"/>
          </p:cNvSpPr>
          <p:nvPr/>
        </p:nvSpPr>
        <p:spPr bwMode="auto">
          <a:xfrm>
            <a:off x="842048" y="3235924"/>
            <a:ext cx="10988002" cy="303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FontTx/>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產業</a:t>
            </a:r>
            <a:r>
              <a:rPr kumimoji="0" lang="zh-TW" altLang="en-US" sz="2400" b="1" dirty="0">
                <a:solidFill>
                  <a:srgbClr val="FF0000"/>
                </a:solidFill>
                <a:latin typeface="微軟正黑體" panose="020B0604030504040204" pitchFamily="34" charset="-120"/>
                <a:ea typeface="微軟正黑體" panose="020B0604030504040204" pitchFamily="34" charset="-120"/>
              </a:rPr>
              <a:t>研習或研究形式</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類型</a:t>
            </a:r>
          </a:p>
          <a:p>
            <a:pPr marL="342900" lvl="0" indent="-342900">
              <a:lnSpc>
                <a:spcPts val="3500"/>
              </a:lnSpc>
              <a:buFont typeface="Wingdings" panose="05000000000000000000" pitchFamily="2" charset="2"/>
              <a:buChar char="u"/>
            </a:pPr>
            <a:r>
              <a:rPr lang="zh-TW" altLang="en-US" sz="2400" dirty="0" smtClean="0">
                <a:latin typeface="微軟正黑體" panose="020B0604030504040204" pitchFamily="34" charset="-120"/>
                <a:ea typeface="微軟正黑體" panose="020B0604030504040204" pitchFamily="34" charset="-120"/>
              </a:rPr>
              <a:t>請由下拉式選項選擇教師所進行的產業研習或研究形式之類型，包含：</a:t>
            </a:r>
            <a:endParaRPr lang="en-US" altLang="zh-TW" sz="2400" dirty="0" smtClean="0">
              <a:latin typeface="微軟正黑體" panose="020B0604030504040204" pitchFamily="34" charset="-120"/>
              <a:ea typeface="微軟正黑體" panose="020B0604030504040204" pitchFamily="34" charset="-120"/>
            </a:endParaRPr>
          </a:p>
          <a:p>
            <a:pPr lvl="0">
              <a:lnSpc>
                <a:spcPts val="3500"/>
              </a:lnSpc>
              <a:buNone/>
            </a:pPr>
            <a:r>
              <a:rPr lang="en-US" altLang="zh-TW" sz="2400" dirty="0" smtClean="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產業實地服務或研究</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產學合作計畫案</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深度實務研習</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lnSpc>
                <a:spcPts val="3500"/>
              </a:lnSpc>
              <a:buFont typeface="Wingdings" panose="05000000000000000000" pitchFamily="2" charset="2"/>
              <a:buChar char="u"/>
            </a:pPr>
            <a:r>
              <a:rPr lang="zh-TW" altLang="en-US" sz="2400" b="1" dirty="0" smtClean="0">
                <a:solidFill>
                  <a:srgbClr val="FF0000"/>
                </a:solidFill>
                <a:latin typeface="微軟正黑體" panose="020B0604030504040204" pitchFamily="34" charset="-120"/>
                <a:ea typeface="微軟正黑體" panose="020B0604030504040204" pitchFamily="34" charset="-120"/>
              </a:rPr>
              <a:t>可依</a:t>
            </a:r>
            <a:r>
              <a:rPr lang="zh-TW" altLang="en-US" sz="2400" b="1" dirty="0">
                <a:solidFill>
                  <a:srgbClr val="FF0000"/>
                </a:solidFill>
                <a:latin typeface="微軟正黑體" panose="020B0604030504040204" pitchFamily="34" charset="-120"/>
                <a:ea typeface="微軟正黑體" panose="020B0604030504040204" pitchFamily="34" charset="-120"/>
              </a:rPr>
              <a:t>教師所進行的產業研習或研究形式之</a:t>
            </a:r>
            <a:r>
              <a:rPr lang="zh-TW" altLang="en-US" sz="2400" b="1" dirty="0" smtClean="0">
                <a:solidFill>
                  <a:srgbClr val="FF0000"/>
                </a:solidFill>
                <a:latin typeface="微軟正黑體" panose="020B0604030504040204" pitchFamily="34" charset="-120"/>
                <a:ea typeface="微軟正黑體" panose="020B0604030504040204" pitchFamily="34" charset="-120"/>
              </a:rPr>
              <a:t>類型</a:t>
            </a:r>
            <a:r>
              <a:rPr lang="zh-TW" altLang="en-US" sz="2400" b="1" dirty="0">
                <a:solidFill>
                  <a:srgbClr val="FF0000"/>
                </a:solidFill>
                <a:latin typeface="微軟正黑體" panose="020B0604030504040204" pitchFamily="34" charset="-120"/>
                <a:ea typeface="微軟正黑體" panose="020B0604030504040204" pitchFamily="34" charset="-120"/>
              </a:rPr>
              <a:t>不同，分筆填報</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p>
          <a:p>
            <a:pPr lvl="0">
              <a:lnSpc>
                <a:spcPts val="3500"/>
              </a:lnSpc>
              <a:buNone/>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新增表冊</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endParaRPr lang="en-US" altLang="zh-TW" sz="1400" dirty="0">
              <a:latin typeface="微軟正黑體" panose="020B0604030504040204" pitchFamily="34" charset="-120"/>
              <a:ea typeface="微軟正黑體" panose="020B0604030504040204" pitchFamily="34" charset="-120"/>
            </a:endParaRPr>
          </a:p>
        </p:txBody>
      </p:sp>
      <p:graphicFrame>
        <p:nvGraphicFramePr>
          <p:cNvPr id="13" name="表格 12"/>
          <p:cNvGraphicFramePr>
            <a:graphicFrameLocks noGrp="1"/>
          </p:cNvGraphicFramePr>
          <p:nvPr>
            <p:extLst>
              <p:ext uri="{D42A27DB-BD31-4B8C-83A1-F6EECF244321}">
                <p14:modId xmlns:p14="http://schemas.microsoft.com/office/powerpoint/2010/main" val="1581607299"/>
              </p:ext>
            </p:extLst>
          </p:nvPr>
        </p:nvGraphicFramePr>
        <p:xfrm>
          <a:off x="547950" y="1340688"/>
          <a:ext cx="11210400" cy="1620000"/>
        </p:xfrm>
        <a:graphic>
          <a:graphicData uri="http://schemas.openxmlformats.org/drawingml/2006/table">
            <a:tbl>
              <a:tblPr>
                <a:tableStyleId>{5940675A-B579-460E-94D1-54222C63F5DA}</a:tableStyleId>
              </a:tblPr>
              <a:tblGrid>
                <a:gridCol w="1854200">
                  <a:extLst>
                    <a:ext uri="{9D8B030D-6E8A-4147-A177-3AD203B41FA5}">
                      <a16:colId xmlns:a16="http://schemas.microsoft.com/office/drawing/2014/main" xmlns="" val="20000"/>
                    </a:ext>
                  </a:extLst>
                </a:gridCol>
                <a:gridCol w="751096">
                  <a:extLst>
                    <a:ext uri="{9D8B030D-6E8A-4147-A177-3AD203B41FA5}">
                      <a16:colId xmlns:a16="http://schemas.microsoft.com/office/drawing/2014/main" xmlns="" val="20001"/>
                    </a:ext>
                  </a:extLst>
                </a:gridCol>
                <a:gridCol w="751096">
                  <a:extLst>
                    <a:ext uri="{9D8B030D-6E8A-4147-A177-3AD203B41FA5}">
                      <a16:colId xmlns:a16="http://schemas.microsoft.com/office/drawing/2014/main" xmlns="" val="20002"/>
                    </a:ext>
                  </a:extLst>
                </a:gridCol>
                <a:gridCol w="2098588">
                  <a:extLst>
                    <a:ext uri="{9D8B030D-6E8A-4147-A177-3AD203B41FA5}">
                      <a16:colId xmlns:a16="http://schemas.microsoft.com/office/drawing/2014/main" xmlns="" val="20003"/>
                    </a:ext>
                  </a:extLst>
                </a:gridCol>
                <a:gridCol w="2780179">
                  <a:extLst>
                    <a:ext uri="{9D8B030D-6E8A-4147-A177-3AD203B41FA5}">
                      <a16:colId xmlns:a16="http://schemas.microsoft.com/office/drawing/2014/main" xmlns="" val="20004"/>
                    </a:ext>
                  </a:extLst>
                </a:gridCol>
                <a:gridCol w="2975241">
                  <a:extLst>
                    <a:ext uri="{9D8B030D-6E8A-4147-A177-3AD203B41FA5}">
                      <a16:colId xmlns:a16="http://schemas.microsoft.com/office/drawing/2014/main" xmlns="" val="20005"/>
                    </a:ext>
                  </a:extLst>
                </a:gridCol>
              </a:tblGrid>
              <a:tr h="1620000">
                <a:tc>
                  <a:txBody>
                    <a:bodyPr/>
                    <a:lstStyle/>
                    <a:p>
                      <a:pPr marL="0" algn="ctr" defTabSz="914400" rtl="0" eaLnBrk="1" latinLnBrk="0" hangingPunct="1">
                        <a:spcBef>
                          <a:spcPts val="300"/>
                        </a:spcBef>
                        <a:spcAft>
                          <a:spcPts val="300"/>
                        </a:spcAft>
                      </a:pPr>
                      <a:r>
                        <a:rPr lang="zh-TW" sz="1800" kern="100">
                          <a:solidFill>
                            <a:schemeClr val="tx1"/>
                          </a:solidFill>
                          <a:effectLst/>
                          <a:latin typeface="微軟正黑體" panose="020B0604030504040204" pitchFamily="34" charset="-120"/>
                          <a:ea typeface="微軟正黑體" panose="020B0604030504040204" pitchFamily="34" charset="-120"/>
                          <a:cs typeface="+mn-cs"/>
                        </a:rPr>
                        <a:t>學年</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17780" marR="1778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教師</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產業</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研習</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或</a:t>
                      </a:r>
                      <a:endParaRPr lang="en-US"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Bef>
                          <a:spcPts val="300"/>
                        </a:spcBef>
                        <a:spcAft>
                          <a:spcPts val="30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研究</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形式類型</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研習或研究</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成效</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完成研習</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或</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Bef>
                          <a:spcPts val="300"/>
                        </a:spcBef>
                        <a:spcAft>
                          <a:spcPts val="30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研究</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最終審核通過單位</a:t>
                      </a:r>
                    </a:p>
                  </a:txBody>
                  <a:tcPr marL="17780" marR="17780" marT="0" marB="0" anchor="ctr"/>
                </a:tc>
                <a:extLst>
                  <a:ext uri="{0D108BD9-81ED-4DB2-BD59-A6C34878D82A}">
                    <a16:rowId xmlns:a16="http://schemas.microsoft.com/office/drawing/2014/main" xmlns="" val="10000"/>
                  </a:ext>
                </a:extLst>
              </a:tr>
            </a:tbl>
          </a:graphicData>
        </a:graphic>
      </p:graphicFrame>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5</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7" name="標題 1"/>
          <p:cNvSpPr txBox="1">
            <a:spLocks/>
          </p:cNvSpPr>
          <p:nvPr/>
        </p:nvSpPr>
        <p:spPr>
          <a:xfrm>
            <a:off x="4126186" y="400050"/>
            <a:ext cx="8065813" cy="685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1-17</a:t>
            </a:r>
            <a:r>
              <a:rPr lang="zh-TW" altLang="en-US" sz="3000" dirty="0">
                <a:solidFill>
                  <a:schemeClr val="tx1"/>
                </a:solidFill>
                <a:latin typeface="微軟正黑體" panose="020B0604030504040204" pitchFamily="34" charset="-120"/>
                <a:ea typeface="微軟正黑體" panose="020B0604030504040204" pitchFamily="34" charset="-120"/>
              </a:rPr>
              <a:t>教師已完成半年產業研習或研究資料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85419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FAB73BC-B049-4115-A692-8D63A059BFB8}" type="slidenum">
              <a:rPr lang="en-US" smtClean="0"/>
              <a:t>37</a:t>
            </a:fld>
            <a:endParaRPr lang="en-US" dirty="0"/>
          </a:p>
        </p:txBody>
      </p:sp>
      <p:sp>
        <p:nvSpPr>
          <p:cNvPr id="12" name="矩形 15"/>
          <p:cNvSpPr>
            <a:spLocks noChangeArrowheads="1"/>
          </p:cNvSpPr>
          <p:nvPr/>
        </p:nvSpPr>
        <p:spPr bwMode="auto">
          <a:xfrm>
            <a:off x="842048" y="3235924"/>
            <a:ext cx="10773834" cy="379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FontTx/>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研習</a:t>
            </a:r>
            <a:r>
              <a:rPr kumimoji="0" lang="zh-TW" altLang="en-US" sz="2400" b="1" dirty="0">
                <a:solidFill>
                  <a:srgbClr val="FF0000"/>
                </a:solidFill>
                <a:latin typeface="微軟正黑體" panose="020B0604030504040204" pitchFamily="34" charset="-120"/>
                <a:ea typeface="微軟正黑體" panose="020B0604030504040204" pitchFamily="34" charset="-120"/>
              </a:rPr>
              <a:t>或研究</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成效</a:t>
            </a:r>
            <a:r>
              <a:rPr lang="zh-TW" altLang="en-US" sz="2400"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可複選</a:t>
            </a:r>
            <a:r>
              <a:rPr lang="zh-TW" altLang="en-US" sz="2400" dirty="0">
                <a:solidFill>
                  <a:srgbClr val="FF0000"/>
                </a:solidFill>
                <a:latin typeface="微軟正黑體" panose="020B0604030504040204" pitchFamily="34" charset="-120"/>
                <a:ea typeface="微軟正黑體" panose="020B0604030504040204" pitchFamily="34" charset="-120"/>
              </a:rPr>
              <a:t>）</a:t>
            </a:r>
            <a:endParaRPr kumimoji="0" lang="zh-TW" altLang="en-US"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lnSpc>
                <a:spcPts val="3000"/>
              </a:lnSpc>
              <a:buFont typeface="Wingdings" panose="05000000000000000000" pitchFamily="2" charset="2"/>
              <a:buChar char="u"/>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依照教師所進行的產業研習或研究</a:t>
            </a:r>
            <a:r>
              <a:rPr lang="zh-TW" altLang="en-US" sz="2400" dirty="0" smtClean="0">
                <a:latin typeface="微軟正黑體" panose="020B0604030504040204" pitchFamily="34" charset="-120"/>
                <a:ea typeface="微軟正黑體" panose="020B0604030504040204" pitchFamily="34" charset="-120"/>
              </a:rPr>
              <a:t>成效，</a:t>
            </a:r>
            <a:r>
              <a:rPr lang="zh-TW" altLang="en-US" sz="2400" dirty="0">
                <a:latin typeface="微軟正黑體" panose="020B0604030504040204" pitchFamily="34" charset="-120"/>
                <a:ea typeface="微軟正黑體" panose="020B0604030504040204" pitchFamily="34" charset="-120"/>
              </a:rPr>
              <a:t>勾選符合項目。</a:t>
            </a:r>
            <a:endParaRPr lang="en-US" altLang="zh-TW" sz="2400" dirty="0" smtClean="0">
              <a:latin typeface="微軟正黑體" panose="020B0604030504040204" pitchFamily="34" charset="-120"/>
              <a:ea typeface="微軟正黑體" panose="020B0604030504040204" pitchFamily="34" charset="-120"/>
            </a:endParaRPr>
          </a:p>
          <a:p>
            <a:pPr lvl="0">
              <a:lnSpc>
                <a:spcPts val="3000"/>
              </a:lnSpc>
              <a:buNone/>
            </a:pPr>
            <a:endParaRPr lang="en-US" altLang="zh-TW" sz="1600" dirty="0" smtClean="0">
              <a:latin typeface="微軟正黑體" panose="020B0604030504040204" pitchFamily="34" charset="-120"/>
              <a:ea typeface="微軟正黑體" panose="020B0604030504040204" pitchFamily="34" charset="-120"/>
            </a:endParaRPr>
          </a:p>
          <a:p>
            <a:pPr lvl="0">
              <a:lnSpc>
                <a:spcPts val="3000"/>
              </a:lnSpc>
              <a:buNone/>
            </a:pPr>
            <a:endParaRPr lang="en-US" altLang="zh-TW" sz="1600" dirty="0">
              <a:latin typeface="微軟正黑體" panose="020B0604030504040204" pitchFamily="34" charset="-120"/>
              <a:ea typeface="微軟正黑體" panose="020B0604030504040204" pitchFamily="34" charset="-120"/>
            </a:endParaRPr>
          </a:p>
          <a:p>
            <a:pPr lvl="0">
              <a:lnSpc>
                <a:spcPts val="3500"/>
              </a:lnSpc>
              <a:buNone/>
            </a:pPr>
            <a:endParaRPr lang="en-US" altLang="zh-TW" sz="1600" dirty="0" smtClean="0">
              <a:latin typeface="微軟正黑體" panose="020B0604030504040204" pitchFamily="34" charset="-120"/>
              <a:ea typeface="微軟正黑體" panose="020B0604030504040204" pitchFamily="34" charset="-120"/>
            </a:endParaRPr>
          </a:p>
          <a:p>
            <a:pPr lvl="0">
              <a:lnSpc>
                <a:spcPts val="3500"/>
              </a:lnSpc>
              <a:buNone/>
            </a:pPr>
            <a:endParaRPr lang="en-US" altLang="zh-TW" sz="1600" dirty="0">
              <a:latin typeface="微軟正黑體" panose="020B0604030504040204" pitchFamily="34" charset="-120"/>
              <a:ea typeface="微軟正黑體" panose="020B0604030504040204" pitchFamily="34" charset="-120"/>
            </a:endParaRPr>
          </a:p>
          <a:p>
            <a:pPr lvl="0">
              <a:lnSpc>
                <a:spcPts val="3500"/>
              </a:lnSpc>
              <a:buNone/>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月因應「教育部技職司」需求新增表冊</a:t>
            </a:r>
            <a:r>
              <a:rPr lang="en-US" altLang="zh-TW" sz="1600" dirty="0" smtClean="0">
                <a:latin typeface="微軟正黑體" panose="020B0604030504040204" pitchFamily="34" charset="-120"/>
                <a:ea typeface="微軟正黑體" panose="020B0604030504040204" pitchFamily="34" charset="-120"/>
              </a:rPr>
              <a:t>】</a:t>
            </a:r>
          </a:p>
          <a:p>
            <a:pPr eaLnBrk="1" hangingPunct="1">
              <a:lnSpc>
                <a:spcPct val="150000"/>
              </a:lnSpc>
              <a:spcBef>
                <a:spcPct val="0"/>
              </a:spcBef>
              <a:buNone/>
              <a:defRPr/>
            </a:pPr>
            <a:endParaRPr lang="en-US" altLang="zh-TW" sz="1400" dirty="0">
              <a:latin typeface="微軟正黑體" panose="020B0604030504040204" pitchFamily="34" charset="-120"/>
              <a:ea typeface="微軟正黑體" panose="020B0604030504040204" pitchFamily="34" charset="-120"/>
            </a:endParaRPr>
          </a:p>
        </p:txBody>
      </p:sp>
      <p:graphicFrame>
        <p:nvGraphicFramePr>
          <p:cNvPr id="13" name="表格 12"/>
          <p:cNvGraphicFramePr>
            <a:graphicFrameLocks noGrp="1"/>
          </p:cNvGraphicFramePr>
          <p:nvPr>
            <p:extLst>
              <p:ext uri="{D42A27DB-BD31-4B8C-83A1-F6EECF244321}">
                <p14:modId xmlns:p14="http://schemas.microsoft.com/office/powerpoint/2010/main" val="254483712"/>
              </p:ext>
            </p:extLst>
          </p:nvPr>
        </p:nvGraphicFramePr>
        <p:xfrm>
          <a:off x="547950" y="1340688"/>
          <a:ext cx="11210400" cy="1620000"/>
        </p:xfrm>
        <a:graphic>
          <a:graphicData uri="http://schemas.openxmlformats.org/drawingml/2006/table">
            <a:tbl>
              <a:tblPr>
                <a:tableStyleId>{5940675A-B579-460E-94D1-54222C63F5DA}</a:tableStyleId>
              </a:tblPr>
              <a:tblGrid>
                <a:gridCol w="1854200">
                  <a:extLst>
                    <a:ext uri="{9D8B030D-6E8A-4147-A177-3AD203B41FA5}">
                      <a16:colId xmlns:a16="http://schemas.microsoft.com/office/drawing/2014/main" xmlns="" val="20000"/>
                    </a:ext>
                  </a:extLst>
                </a:gridCol>
                <a:gridCol w="751096">
                  <a:extLst>
                    <a:ext uri="{9D8B030D-6E8A-4147-A177-3AD203B41FA5}">
                      <a16:colId xmlns:a16="http://schemas.microsoft.com/office/drawing/2014/main" xmlns="" val="20001"/>
                    </a:ext>
                  </a:extLst>
                </a:gridCol>
                <a:gridCol w="751096">
                  <a:extLst>
                    <a:ext uri="{9D8B030D-6E8A-4147-A177-3AD203B41FA5}">
                      <a16:colId xmlns:a16="http://schemas.microsoft.com/office/drawing/2014/main" xmlns="" val="20002"/>
                    </a:ext>
                  </a:extLst>
                </a:gridCol>
                <a:gridCol w="2098588">
                  <a:extLst>
                    <a:ext uri="{9D8B030D-6E8A-4147-A177-3AD203B41FA5}">
                      <a16:colId xmlns:a16="http://schemas.microsoft.com/office/drawing/2014/main" xmlns="" val="20003"/>
                    </a:ext>
                  </a:extLst>
                </a:gridCol>
                <a:gridCol w="2780179">
                  <a:extLst>
                    <a:ext uri="{9D8B030D-6E8A-4147-A177-3AD203B41FA5}">
                      <a16:colId xmlns:a16="http://schemas.microsoft.com/office/drawing/2014/main" xmlns="" val="20004"/>
                    </a:ext>
                  </a:extLst>
                </a:gridCol>
                <a:gridCol w="2975241">
                  <a:extLst>
                    <a:ext uri="{9D8B030D-6E8A-4147-A177-3AD203B41FA5}">
                      <a16:colId xmlns:a16="http://schemas.microsoft.com/office/drawing/2014/main" xmlns="" val="20005"/>
                    </a:ext>
                  </a:extLst>
                </a:gridCol>
              </a:tblGrid>
              <a:tr h="1620000">
                <a:tc>
                  <a:txBody>
                    <a:bodyPr/>
                    <a:lstStyle/>
                    <a:p>
                      <a:pPr marL="0" algn="ctr" defTabSz="914400" rtl="0" eaLnBrk="1" latinLnBrk="0" hangingPunct="1">
                        <a:spcBef>
                          <a:spcPts val="300"/>
                        </a:spcBef>
                        <a:spcAft>
                          <a:spcPts val="300"/>
                        </a:spcAft>
                      </a:pPr>
                      <a:r>
                        <a:rPr lang="zh-TW" sz="1800" kern="100">
                          <a:solidFill>
                            <a:schemeClr val="tx1"/>
                          </a:solidFill>
                          <a:effectLst/>
                          <a:latin typeface="微軟正黑體" panose="020B0604030504040204" pitchFamily="34" charset="-120"/>
                          <a:ea typeface="微軟正黑體" panose="020B0604030504040204" pitchFamily="34" charset="-120"/>
                          <a:cs typeface="+mn-cs"/>
                        </a:rPr>
                        <a:t>學年</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17780" marR="1778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教師</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產業</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研習</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或</a:t>
                      </a:r>
                      <a:endParaRPr lang="en-US"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Bef>
                          <a:spcPts val="300"/>
                        </a:spcBef>
                        <a:spcAft>
                          <a:spcPts val="30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研究</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形式類型</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研習或研究</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成效</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完成研習</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或</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Bef>
                          <a:spcPts val="300"/>
                        </a:spcBef>
                        <a:spcAft>
                          <a:spcPts val="30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研究</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最終審核通過單位</a:t>
                      </a:r>
                    </a:p>
                  </a:txBody>
                  <a:tcPr marL="17780" marR="17780" marT="0" marB="0"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5</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7" name="標題 1"/>
          <p:cNvSpPr txBox="1">
            <a:spLocks/>
          </p:cNvSpPr>
          <p:nvPr/>
        </p:nvSpPr>
        <p:spPr>
          <a:xfrm>
            <a:off x="4126186" y="400050"/>
            <a:ext cx="8065813" cy="685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1-17</a:t>
            </a:r>
            <a:r>
              <a:rPr lang="zh-TW" altLang="en-US" sz="3000" dirty="0">
                <a:solidFill>
                  <a:schemeClr val="tx1"/>
                </a:solidFill>
                <a:latin typeface="微軟正黑體" panose="020B0604030504040204" pitchFamily="34" charset="-120"/>
                <a:ea typeface="微軟正黑體" panose="020B0604030504040204" pitchFamily="34" charset="-120"/>
              </a:rPr>
              <a:t>教師已完成半年產業研習或研究資料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680747780"/>
              </p:ext>
            </p:extLst>
          </p:nvPr>
        </p:nvGraphicFramePr>
        <p:xfrm>
          <a:off x="953311" y="4277332"/>
          <a:ext cx="10805038" cy="1955800"/>
        </p:xfrm>
        <a:graphic>
          <a:graphicData uri="http://schemas.openxmlformats.org/drawingml/2006/table">
            <a:tbl>
              <a:tblPr firstRow="1" bandRow="1">
                <a:tableStyleId>{5C22544A-7EE6-4342-B048-85BDC9FD1C3A}</a:tableStyleId>
              </a:tblPr>
              <a:tblGrid>
                <a:gridCol w="4021084">
                  <a:extLst>
                    <a:ext uri="{9D8B030D-6E8A-4147-A177-3AD203B41FA5}">
                      <a16:colId xmlns:a16="http://schemas.microsoft.com/office/drawing/2014/main" xmlns="" val="20000"/>
                    </a:ext>
                  </a:extLst>
                </a:gridCol>
                <a:gridCol w="3391977">
                  <a:extLst>
                    <a:ext uri="{9D8B030D-6E8A-4147-A177-3AD203B41FA5}">
                      <a16:colId xmlns:a16="http://schemas.microsoft.com/office/drawing/2014/main" xmlns="" val="20001"/>
                    </a:ext>
                  </a:extLst>
                </a:gridCol>
                <a:gridCol w="3391977">
                  <a:extLst>
                    <a:ext uri="{9D8B030D-6E8A-4147-A177-3AD203B41FA5}">
                      <a16:colId xmlns:a16="http://schemas.microsoft.com/office/drawing/2014/main" xmlns="" val="200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對產業發展有貢獻之成果</a:t>
                      </a: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對提升實務教學之成果</a:t>
                      </a: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其他</a:t>
                      </a: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l"/>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a:t>
                      </a:r>
                      <a:r>
                        <a:rPr lang="zh-TW" altLang="zh-TW" sz="2000" kern="1200" dirty="0" smtClean="0">
                          <a:solidFill>
                            <a:schemeClr val="dk1"/>
                          </a:solidFill>
                          <a:latin typeface="微軟正黑體" panose="020B0604030504040204" pitchFamily="34" charset="-120"/>
                          <a:ea typeface="微軟正黑體" panose="020B0604030504040204" pitchFamily="34" charset="-120"/>
                          <a:cs typeface="+mn-cs"/>
                        </a:rPr>
                        <a:t>技術移轉</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a:t>
                      </a:r>
                      <a:r>
                        <a:rPr lang="zh-TW" altLang="zh-TW" sz="2000" kern="1200" dirty="0" smtClean="0">
                          <a:solidFill>
                            <a:schemeClr val="dk1"/>
                          </a:solidFill>
                          <a:latin typeface="微軟正黑體" panose="020B0604030504040204" pitchFamily="34" charset="-120"/>
                          <a:ea typeface="微軟正黑體" panose="020B0604030504040204" pitchFamily="34" charset="-120"/>
                          <a:cs typeface="+mn-cs"/>
                        </a:rPr>
                        <a:t>技術報告升等</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請簡述產業研習或研究成效，字元上限</a:t>
                      </a: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20</a:t>
                      </a:r>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字。</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l"/>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a:t>
                      </a:r>
                      <a:r>
                        <a:rPr lang="zh-TW" altLang="zh-TW" sz="2000" kern="1200" dirty="0" smtClean="0">
                          <a:solidFill>
                            <a:schemeClr val="dk1"/>
                          </a:solidFill>
                          <a:latin typeface="微軟正黑體" panose="020B0604030504040204" pitchFamily="34" charset="-120"/>
                          <a:ea typeface="微軟正黑體" panose="020B0604030504040204" pitchFamily="34" charset="-120"/>
                          <a:cs typeface="+mn-cs"/>
                        </a:rPr>
                        <a:t>商品化</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□實務課程開設</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a:tc>
                <a:extLst>
                  <a:ext uri="{0D108BD9-81ED-4DB2-BD59-A6C34878D82A}">
                    <a16:rowId xmlns:a16="http://schemas.microsoft.com/office/drawing/2014/main" xmlns="" val="10002"/>
                  </a:ext>
                </a:extLst>
              </a:tr>
              <a:tr h="370840">
                <a:tc>
                  <a:txBody>
                    <a:bodyPr/>
                    <a:lstStyle/>
                    <a:p>
                      <a:pPr algn="l"/>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vert="eaVert"/>
                </a:tc>
                <a:extLst>
                  <a:ext uri="{0D108BD9-81ED-4DB2-BD59-A6C34878D82A}">
                    <a16:rowId xmlns:a16="http://schemas.microsoft.com/office/drawing/2014/main" xmlns="" val="10003"/>
                  </a:ext>
                </a:extLst>
              </a:tr>
              <a:tr h="370840">
                <a:tc>
                  <a:txBody>
                    <a:bodyPr/>
                    <a:lstStyle/>
                    <a:p>
                      <a:pPr algn="l"/>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a:t>
                      </a:r>
                      <a:r>
                        <a:rPr lang="zh-TW" altLang="zh-TW" sz="2000" kern="1200" dirty="0" smtClean="0">
                          <a:solidFill>
                            <a:schemeClr val="dk1"/>
                          </a:solidFill>
                          <a:latin typeface="微軟正黑體" panose="020B0604030504040204" pitchFamily="34" charset="-120"/>
                          <a:ea typeface="微軟正黑體" panose="020B0604030504040204" pitchFamily="34" charset="-120"/>
                          <a:cs typeface="+mn-cs"/>
                        </a:rPr>
                        <a:t>專利申請</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□產業提供業師協同教學</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66813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FAB73BC-B049-4115-A692-8D63A059BFB8}" type="slidenum">
              <a:rPr lang="en-US" smtClean="0"/>
              <a:t>38</a:t>
            </a:fld>
            <a:endParaRPr lang="en-US" dirty="0"/>
          </a:p>
        </p:txBody>
      </p:sp>
      <p:sp>
        <p:nvSpPr>
          <p:cNvPr id="12" name="矩形 15"/>
          <p:cNvSpPr>
            <a:spLocks noChangeArrowheads="1"/>
          </p:cNvSpPr>
          <p:nvPr/>
        </p:nvSpPr>
        <p:spPr bwMode="auto">
          <a:xfrm>
            <a:off x="842048" y="3235924"/>
            <a:ext cx="10773834" cy="292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FontTx/>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完成</a:t>
            </a:r>
            <a:r>
              <a:rPr kumimoji="0" lang="zh-TW" altLang="en-US" sz="2400" b="1" dirty="0">
                <a:solidFill>
                  <a:srgbClr val="FF0000"/>
                </a:solidFill>
                <a:latin typeface="微軟正黑體" panose="020B0604030504040204" pitchFamily="34" charset="-120"/>
                <a:ea typeface="微軟正黑體" panose="020B0604030504040204" pitchFamily="34" charset="-120"/>
              </a:rPr>
              <a:t>研習或研究最終審核通過</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單位（可</a:t>
            </a:r>
            <a:r>
              <a:rPr kumimoji="0" lang="zh-TW" altLang="en-US" sz="2400" b="1" dirty="0">
                <a:solidFill>
                  <a:srgbClr val="FF0000"/>
                </a:solidFill>
                <a:latin typeface="微軟正黑體" panose="020B0604030504040204" pitchFamily="34" charset="-120"/>
                <a:ea typeface="微軟正黑體" panose="020B0604030504040204" pitchFamily="34" charset="-120"/>
              </a:rPr>
              <a:t>複選</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kumimoji="0" lang="zh-TW" altLang="en-US" sz="2400" dirty="0" smtClean="0">
                <a:latin typeface="微軟正黑體" panose="020B0604030504040204" pitchFamily="34" charset="-120"/>
                <a:ea typeface="微軟正黑體" panose="020B0604030504040204" pitchFamily="34" charset="-120"/>
              </a:rPr>
              <a:t>請依照教師所完成的產業研習或研究最終審核通過單位，勾選：</a:t>
            </a:r>
            <a:endParaRPr kumimoji="0" lang="en-US" altLang="zh-TW" sz="2400" dirty="0" smtClean="0">
              <a:latin typeface="微軟正黑體" panose="020B0604030504040204" pitchFamily="34" charset="-120"/>
              <a:ea typeface="微軟正黑體" panose="020B0604030504040204" pitchFamily="34" charset="-120"/>
            </a:endParaRPr>
          </a:p>
          <a:p>
            <a:pPr marL="360000" eaLnBrk="1" hangingPunct="1">
              <a:lnSpc>
                <a:spcPct val="150000"/>
              </a:lnSpc>
              <a:spcBef>
                <a:spcPct val="0"/>
              </a:spcBef>
              <a:buNone/>
              <a:defRPr/>
            </a:pP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校級推動委員會</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系級推動委員會</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校教評會</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院教評會</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系教評會</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其他</a:t>
            </a: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smtClean="0">
                <a:latin typeface="微軟正黑體" panose="020B0604030504040204" pitchFamily="34" charset="-120"/>
                <a:ea typeface="微軟正黑體" panose="020B0604030504040204" pitchFamily="34" charset="-120"/>
              </a:rPr>
              <a:t>。</a:t>
            </a:r>
          </a:p>
          <a:p>
            <a:pPr lvl="0">
              <a:buNone/>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新增表冊</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endParaRPr lang="en-US" altLang="zh-TW" sz="1400" dirty="0">
              <a:latin typeface="微軟正黑體" panose="020B0604030504040204" pitchFamily="34" charset="-120"/>
              <a:ea typeface="微軟正黑體" panose="020B0604030504040204" pitchFamily="34"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3654953391"/>
              </p:ext>
            </p:extLst>
          </p:nvPr>
        </p:nvGraphicFramePr>
        <p:xfrm>
          <a:off x="547950" y="1340688"/>
          <a:ext cx="11210400" cy="1620000"/>
        </p:xfrm>
        <a:graphic>
          <a:graphicData uri="http://schemas.openxmlformats.org/drawingml/2006/table">
            <a:tbl>
              <a:tblPr>
                <a:tableStyleId>{5940675A-B579-460E-94D1-54222C63F5DA}</a:tableStyleId>
              </a:tblPr>
              <a:tblGrid>
                <a:gridCol w="1854200">
                  <a:extLst>
                    <a:ext uri="{9D8B030D-6E8A-4147-A177-3AD203B41FA5}">
                      <a16:colId xmlns:a16="http://schemas.microsoft.com/office/drawing/2014/main" xmlns="" val="20000"/>
                    </a:ext>
                  </a:extLst>
                </a:gridCol>
                <a:gridCol w="751096">
                  <a:extLst>
                    <a:ext uri="{9D8B030D-6E8A-4147-A177-3AD203B41FA5}">
                      <a16:colId xmlns:a16="http://schemas.microsoft.com/office/drawing/2014/main" xmlns="" val="20001"/>
                    </a:ext>
                  </a:extLst>
                </a:gridCol>
                <a:gridCol w="751096">
                  <a:extLst>
                    <a:ext uri="{9D8B030D-6E8A-4147-A177-3AD203B41FA5}">
                      <a16:colId xmlns:a16="http://schemas.microsoft.com/office/drawing/2014/main" xmlns="" val="20002"/>
                    </a:ext>
                  </a:extLst>
                </a:gridCol>
                <a:gridCol w="2098588">
                  <a:extLst>
                    <a:ext uri="{9D8B030D-6E8A-4147-A177-3AD203B41FA5}">
                      <a16:colId xmlns:a16="http://schemas.microsoft.com/office/drawing/2014/main" xmlns="" val="20003"/>
                    </a:ext>
                  </a:extLst>
                </a:gridCol>
                <a:gridCol w="2780179">
                  <a:extLst>
                    <a:ext uri="{9D8B030D-6E8A-4147-A177-3AD203B41FA5}">
                      <a16:colId xmlns:a16="http://schemas.microsoft.com/office/drawing/2014/main" xmlns="" val="20004"/>
                    </a:ext>
                  </a:extLst>
                </a:gridCol>
                <a:gridCol w="2975241">
                  <a:extLst>
                    <a:ext uri="{9D8B030D-6E8A-4147-A177-3AD203B41FA5}">
                      <a16:colId xmlns:a16="http://schemas.microsoft.com/office/drawing/2014/main" xmlns="" val="20005"/>
                    </a:ext>
                  </a:extLst>
                </a:gridCol>
              </a:tblGrid>
              <a:tr h="1620000">
                <a:tc>
                  <a:txBody>
                    <a:bodyPr/>
                    <a:lstStyle/>
                    <a:p>
                      <a:pPr marL="0" algn="ctr" defTabSz="914400" rtl="0" eaLnBrk="1" latinLnBrk="0" hangingPunct="1">
                        <a:spcBef>
                          <a:spcPts val="300"/>
                        </a:spcBef>
                        <a:spcAft>
                          <a:spcPts val="300"/>
                        </a:spcAft>
                      </a:pPr>
                      <a:r>
                        <a:rPr lang="zh-TW" sz="1800" kern="100">
                          <a:solidFill>
                            <a:schemeClr val="tx1"/>
                          </a:solidFill>
                          <a:effectLst/>
                          <a:latin typeface="微軟正黑體" panose="020B0604030504040204" pitchFamily="34" charset="-120"/>
                          <a:ea typeface="微軟正黑體" panose="020B0604030504040204" pitchFamily="34" charset="-120"/>
                          <a:cs typeface="+mn-cs"/>
                        </a:rPr>
                        <a:t>學年</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17780" marR="1778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教師</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產業</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研習</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或</a:t>
                      </a:r>
                      <a:endParaRPr lang="en-US"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Bef>
                          <a:spcPts val="300"/>
                        </a:spcBef>
                        <a:spcAft>
                          <a:spcPts val="30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研究</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形式類型</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研習或研究</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成效</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完成研習</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或</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Bef>
                          <a:spcPts val="300"/>
                        </a:spcBef>
                        <a:spcAft>
                          <a:spcPts val="30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研究</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最終審核通過單位</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sp>
        <p:nvSpPr>
          <p:cNvPr id="13" name="文字方塊 12"/>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5</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5124450" y="866291"/>
            <a:ext cx="7328040" cy="3409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7" name="標題 1"/>
          <p:cNvSpPr txBox="1">
            <a:spLocks/>
          </p:cNvSpPr>
          <p:nvPr/>
        </p:nvSpPr>
        <p:spPr>
          <a:xfrm>
            <a:off x="4126186" y="400050"/>
            <a:ext cx="8065813" cy="685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1-17</a:t>
            </a:r>
            <a:r>
              <a:rPr lang="zh-TW" altLang="en-US" sz="3000" dirty="0">
                <a:solidFill>
                  <a:schemeClr val="tx1"/>
                </a:solidFill>
                <a:latin typeface="微軟正黑體" panose="020B0604030504040204" pitchFamily="34" charset="-120"/>
                <a:ea typeface="微軟正黑體" panose="020B0604030504040204" pitchFamily="34" charset="-120"/>
              </a:rPr>
              <a:t>教師已完成半年產業研習或研究資料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14054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2406" y="0"/>
            <a:ext cx="11787187" cy="1356360"/>
          </a:xfrm>
        </p:spPr>
        <p:txBody>
          <a:bodyPr>
            <a:normAutofit/>
          </a:bodyPr>
          <a:lstStyle/>
          <a:p>
            <a:r>
              <a:rPr lang="en-US" altLang="zh-TW" sz="4800" b="1" dirty="0">
                <a:solidFill>
                  <a:schemeClr val="tx1">
                    <a:lumMod val="75000"/>
                    <a:lumOff val="25000"/>
                  </a:schemeClr>
                </a:solidFill>
                <a:latin typeface="微軟正黑體" panose="020B0604030504040204" pitchFamily="34" charset="-120"/>
              </a:rPr>
              <a:t>1</a:t>
            </a:r>
            <a:r>
              <a:rPr lang="zh-TW" altLang="en-US" sz="4800" b="1" dirty="0" smtClean="0">
                <a:solidFill>
                  <a:schemeClr val="tx1">
                    <a:lumMod val="75000"/>
                    <a:lumOff val="25000"/>
                  </a:schemeClr>
                </a:solidFill>
                <a:latin typeface="微軟正黑體" panose="020B0604030504040204" pitchFamily="34" charset="-120"/>
              </a:rPr>
              <a:t>、作業時程</a:t>
            </a:r>
            <a:r>
              <a:rPr lang="en-US" altLang="zh-TW" sz="4800" b="1" dirty="0" smtClean="0">
                <a:solidFill>
                  <a:schemeClr val="tx1">
                    <a:lumMod val="75000"/>
                    <a:lumOff val="25000"/>
                  </a:schemeClr>
                </a:solidFill>
                <a:latin typeface="微軟正黑體" panose="020B0604030504040204" pitchFamily="34" charset="-120"/>
              </a:rPr>
              <a:t>-</a:t>
            </a:r>
            <a:r>
              <a:rPr lang="zh-TW" altLang="en-US" sz="4800" b="1" dirty="0" smtClean="0">
                <a:solidFill>
                  <a:schemeClr val="tx1">
                    <a:lumMod val="75000"/>
                    <a:lumOff val="25000"/>
                  </a:schemeClr>
                </a:solidFill>
                <a:latin typeface="微軟正黑體" panose="020B0604030504040204" pitchFamily="34" charset="-120"/>
              </a:rPr>
              <a:t>本期填報</a:t>
            </a:r>
            <a:endParaRPr lang="zh-TW" altLang="en-US" sz="4800" dirty="0">
              <a:latin typeface="微軟正黑體" panose="020B0604030504040204" pitchFamily="34" charset="-120"/>
            </a:endParaRPr>
          </a:p>
        </p:txBody>
      </p:sp>
      <p:sp>
        <p:nvSpPr>
          <p:cNvPr id="3" name="矩形 2"/>
          <p:cNvSpPr/>
          <p:nvPr/>
        </p:nvSpPr>
        <p:spPr>
          <a:xfrm>
            <a:off x="815839" y="1100158"/>
            <a:ext cx="7593012" cy="954107"/>
          </a:xfrm>
          <a:prstGeom prst="rect">
            <a:avLst/>
          </a:prstGeom>
        </p:spPr>
        <p:txBody>
          <a:bodyPr wrap="square">
            <a:spAutoFit/>
          </a:bodyPr>
          <a:lstStyle/>
          <a:p>
            <a:pPr marL="457200" indent="-457200">
              <a:buFont typeface="Wingdings" panose="05000000000000000000" pitchFamily="2" charset="2"/>
              <a:buChar char="u"/>
            </a:pPr>
            <a:r>
              <a:rPr lang="zh-TW" altLang="en-US" sz="2800" b="1" dirty="0">
                <a:latin typeface="微軟正黑體" panose="020B0604030504040204" pitchFamily="34" charset="-120"/>
                <a:ea typeface="微軟正黑體" panose="020B0604030504040204" pitchFamily="34" charset="-120"/>
              </a:rPr>
              <a:t>填表</a:t>
            </a:r>
            <a:r>
              <a:rPr lang="zh-TW" altLang="en-US" sz="2800" b="1" dirty="0" smtClean="0">
                <a:latin typeface="微軟正黑體" panose="020B0604030504040204" pitchFamily="34" charset="-120"/>
                <a:ea typeface="微軟正黑體" panose="020B0604030504040204" pitchFamily="34" charset="-120"/>
              </a:rPr>
              <a:t>期間：</a:t>
            </a:r>
            <a:endParaRPr lang="en-US" altLang="zh-TW" sz="2800" b="1" dirty="0">
              <a:latin typeface="微軟正黑體" panose="020B0604030504040204" pitchFamily="34" charset="-120"/>
              <a:ea typeface="微軟正黑體" panose="020B0604030504040204" pitchFamily="34" charset="-120"/>
            </a:endParaRPr>
          </a:p>
          <a:p>
            <a:pPr>
              <a:spcAft>
                <a:spcPts val="0"/>
              </a:spcAft>
            </a:pPr>
            <a:r>
              <a:rPr lang="en-US" altLang="zh-TW" sz="2800" kern="100" dirty="0" smtClean="0">
                <a:latin typeface="微軟正黑體" panose="020B0604030504040204" pitchFamily="34" charset="-120"/>
                <a:ea typeface="微軟正黑體" panose="020B0604030504040204" pitchFamily="34" charset="-120"/>
              </a:rPr>
              <a:t>	</a:t>
            </a:r>
            <a:r>
              <a:rPr lang="en-US" altLang="zh-TW" sz="2800" u="sng" kern="100" dirty="0" smtClean="0">
                <a:latin typeface="微軟正黑體" panose="020B0604030504040204" pitchFamily="34" charset="-120"/>
                <a:ea typeface="微軟正黑體" panose="020B0604030504040204" pitchFamily="34" charset="-120"/>
              </a:rPr>
              <a:t>03/01</a:t>
            </a:r>
            <a:r>
              <a:rPr lang="zh-TW" altLang="zh-TW" sz="2800" kern="100" dirty="0" smtClean="0">
                <a:latin typeface="微軟正黑體" panose="020B0604030504040204" pitchFamily="34" charset="-120"/>
                <a:ea typeface="微軟正黑體" panose="020B0604030504040204" pitchFamily="34" charset="-120"/>
              </a:rPr>
              <a:t>上午</a:t>
            </a:r>
            <a:r>
              <a:rPr lang="en-US" altLang="zh-TW" sz="2800" kern="100" dirty="0" smtClean="0">
                <a:latin typeface="微軟正黑體" panose="020B0604030504040204" pitchFamily="34" charset="-120"/>
                <a:ea typeface="微軟正黑體" panose="020B0604030504040204" pitchFamily="34" charset="-120"/>
              </a:rPr>
              <a:t>09</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 ~ </a:t>
            </a:r>
            <a:r>
              <a:rPr lang="en-US" altLang="zh-TW" sz="2800" u="sng" kern="100" dirty="0" smtClean="0">
                <a:latin typeface="微軟正黑體" panose="020B0604030504040204" pitchFamily="34" charset="-120"/>
                <a:ea typeface="微軟正黑體" panose="020B0604030504040204" pitchFamily="34" charset="-120"/>
              </a:rPr>
              <a:t>04/28</a:t>
            </a:r>
            <a:r>
              <a:rPr lang="zh-TW" altLang="zh-TW" sz="2800" kern="100" dirty="0" smtClean="0">
                <a:latin typeface="微軟正黑體" panose="020B0604030504040204" pitchFamily="34" charset="-120"/>
                <a:ea typeface="微軟正黑體" panose="020B0604030504040204" pitchFamily="34" charset="-120"/>
              </a:rPr>
              <a:t>下午</a:t>
            </a:r>
            <a:r>
              <a:rPr lang="en-US" altLang="zh-TW" sz="2800" kern="100" dirty="0" smtClean="0">
                <a:latin typeface="微軟正黑體" panose="020B0604030504040204" pitchFamily="34" charset="-120"/>
                <a:ea typeface="微軟正黑體" panose="020B0604030504040204" pitchFamily="34" charset="-120"/>
              </a:rPr>
              <a:t>05</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a:t>
            </a:r>
            <a:endParaRPr lang="zh-TW" altLang="zh-TW" sz="2800" kern="1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FAB73BC-B049-4115-A692-8D63A059BFB8}" type="slidenum">
              <a:rPr lang="en-US" smtClean="0"/>
              <a:t>3</a:t>
            </a:fld>
            <a:endParaRPr lang="en-US" dirty="0"/>
          </a:p>
        </p:txBody>
      </p:sp>
      <p:graphicFrame>
        <p:nvGraphicFramePr>
          <p:cNvPr id="10" name="表格 9"/>
          <p:cNvGraphicFramePr>
            <a:graphicFrameLocks noGrp="1"/>
          </p:cNvGraphicFramePr>
          <p:nvPr>
            <p:extLst>
              <p:ext uri="{D42A27DB-BD31-4B8C-83A1-F6EECF244321}">
                <p14:modId xmlns:p14="http://schemas.microsoft.com/office/powerpoint/2010/main" val="65442141"/>
              </p:ext>
            </p:extLst>
          </p:nvPr>
        </p:nvGraphicFramePr>
        <p:xfrm>
          <a:off x="419103" y="2322212"/>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3</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12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26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latin typeface="微軟正黑體" panose="020B0604030504040204" pitchFamily="34" charset="-120"/>
                          <a:ea typeface="微軟正黑體" panose="020B0604030504040204" pitchFamily="34" charset="-120"/>
                        </a:rPr>
                        <a:t>31</a:t>
                      </a: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1770596498"/>
              </p:ext>
            </p:extLst>
          </p:nvPr>
        </p:nvGraphicFramePr>
        <p:xfrm>
          <a:off x="6395631" y="2322212"/>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568268">
                <a:tc gridSpan="7">
                  <a:txBody>
                    <a:bodyPr/>
                    <a:lstStyle/>
                    <a:p>
                      <a:pPr algn="ctr"/>
                      <a:r>
                        <a:rPr lang="en-US" altLang="zh-TW" sz="2800" b="1" dirty="0" smtClean="0">
                          <a:latin typeface="微軟正黑體" pitchFamily="34" charset="-120"/>
                          <a:ea typeface="微軟正黑體" pitchFamily="34" charset="-120"/>
                        </a:rPr>
                        <a:t>4</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20912">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88648">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88648">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247419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FAB73BC-B049-4115-A692-8D63A059BFB8}" type="slidenum">
              <a:rPr lang="en-US" smtClean="0"/>
              <a:t>39</a:t>
            </a:fld>
            <a:endParaRPr lang="en-US" dirty="0"/>
          </a:p>
        </p:txBody>
      </p:sp>
      <p:sp>
        <p:nvSpPr>
          <p:cNvPr id="12" name="矩形 15"/>
          <p:cNvSpPr>
            <a:spLocks noChangeArrowheads="1"/>
          </p:cNvSpPr>
          <p:nvPr/>
        </p:nvSpPr>
        <p:spPr bwMode="auto">
          <a:xfrm>
            <a:off x="842047" y="3235924"/>
            <a:ext cx="11054677" cy="303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FontTx/>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產業研習或研究形式類型</a:t>
            </a:r>
          </a:p>
          <a:p>
            <a:pPr marL="342900" lvl="0" indent="-342900">
              <a:lnSpc>
                <a:spcPts val="3500"/>
              </a:lnSpc>
              <a:buFont typeface="Wingdings" panose="05000000000000000000" pitchFamily="2" charset="2"/>
              <a:buChar char="u"/>
            </a:pPr>
            <a:r>
              <a:rPr lang="zh-TW" altLang="en-US" sz="2400" dirty="0">
                <a:latin typeface="微軟正黑體" panose="020B0604030504040204" pitchFamily="34" charset="-120"/>
                <a:ea typeface="微軟正黑體" panose="020B0604030504040204" pitchFamily="34" charset="-120"/>
              </a:rPr>
              <a:t>請由下拉式選項選擇教師所進行的產業研習或研究形式之類型，包含：</a:t>
            </a:r>
            <a:endParaRPr lang="en-US" altLang="zh-TW" sz="2400" dirty="0">
              <a:latin typeface="微軟正黑體" panose="020B0604030504040204" pitchFamily="34" charset="-120"/>
              <a:ea typeface="微軟正黑體" panose="020B0604030504040204" pitchFamily="34" charset="-120"/>
            </a:endParaRPr>
          </a:p>
          <a:p>
            <a:pPr marL="360000" lvl="0">
              <a:lnSpc>
                <a:spcPts val="3500"/>
              </a:lnSpc>
              <a:buNone/>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產業實地服務或研究</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產學合作計畫案</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深度實務研習</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marL="342900" lvl="0" indent="-342900">
              <a:lnSpc>
                <a:spcPts val="3500"/>
              </a:lnSpc>
              <a:buFont typeface="Wingdings" panose="05000000000000000000" pitchFamily="2" charset="2"/>
              <a:buChar char="u"/>
            </a:pPr>
            <a:r>
              <a:rPr lang="zh-TW" altLang="en-US" sz="2400" b="1" dirty="0" smtClean="0">
                <a:solidFill>
                  <a:srgbClr val="FF0000"/>
                </a:solidFill>
                <a:latin typeface="微軟正黑體" panose="020B0604030504040204" pitchFamily="34" charset="-120"/>
                <a:ea typeface="微軟正黑體" panose="020B0604030504040204" pitchFamily="34" charset="-120"/>
              </a:rPr>
              <a:t>可</a:t>
            </a:r>
            <a:r>
              <a:rPr lang="zh-TW" altLang="en-US" sz="2400" b="1" dirty="0">
                <a:solidFill>
                  <a:srgbClr val="FF0000"/>
                </a:solidFill>
                <a:latin typeface="微軟正黑體" panose="020B0604030504040204" pitchFamily="34" charset="-120"/>
                <a:ea typeface="微軟正黑體" panose="020B0604030504040204" pitchFamily="34" charset="-120"/>
              </a:rPr>
              <a:t>依教師所進行的產業研習或研究形式之</a:t>
            </a:r>
            <a:r>
              <a:rPr lang="zh-TW" altLang="en-US" sz="2400" b="1" dirty="0" smtClean="0">
                <a:solidFill>
                  <a:srgbClr val="FF0000"/>
                </a:solidFill>
                <a:latin typeface="微軟正黑體" panose="020B0604030504040204" pitchFamily="34" charset="-120"/>
                <a:ea typeface="微軟正黑體" panose="020B0604030504040204" pitchFamily="34" charset="-120"/>
              </a:rPr>
              <a:t>類型不同，分筆</a:t>
            </a:r>
            <a:r>
              <a:rPr lang="zh-TW" altLang="en-US" sz="2400" b="1" dirty="0">
                <a:solidFill>
                  <a:srgbClr val="FF0000"/>
                </a:solidFill>
                <a:latin typeface="微軟正黑體" panose="020B0604030504040204" pitchFamily="34" charset="-120"/>
                <a:ea typeface="微軟正黑體" panose="020B0604030504040204" pitchFamily="34" charset="-120"/>
              </a:rPr>
              <a:t>填報</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a:p>
            <a:pPr lvl="0">
              <a:lnSpc>
                <a:spcPts val="3500"/>
              </a:lnSpc>
              <a:buNone/>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新增表冊</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endParaRPr lang="en-US" altLang="zh-TW" sz="1400" dirty="0">
              <a:latin typeface="微軟正黑體" panose="020B0604030504040204" pitchFamily="34" charset="-120"/>
              <a:ea typeface="微軟正黑體" panose="020B0604030504040204" pitchFamily="34" charset="-120"/>
            </a:endParaRPr>
          </a:p>
        </p:txBody>
      </p:sp>
      <p:graphicFrame>
        <p:nvGraphicFramePr>
          <p:cNvPr id="14" name="表格 13"/>
          <p:cNvGraphicFramePr>
            <a:graphicFrameLocks noGrp="1"/>
          </p:cNvGraphicFramePr>
          <p:nvPr>
            <p:extLst>
              <p:ext uri="{D42A27DB-BD31-4B8C-83A1-F6EECF244321}">
                <p14:modId xmlns:p14="http://schemas.microsoft.com/office/powerpoint/2010/main" val="1168416275"/>
              </p:ext>
            </p:extLst>
          </p:nvPr>
        </p:nvGraphicFramePr>
        <p:xfrm>
          <a:off x="490800" y="1379220"/>
          <a:ext cx="11210401" cy="1620000"/>
        </p:xfrm>
        <a:graphic>
          <a:graphicData uri="http://schemas.openxmlformats.org/drawingml/2006/table">
            <a:tbl>
              <a:tblPr>
                <a:tableStyleId>{5940675A-B579-460E-94D1-54222C63F5DA}</a:tableStyleId>
              </a:tblPr>
              <a:tblGrid>
                <a:gridCol w="1854200">
                  <a:extLst>
                    <a:ext uri="{9D8B030D-6E8A-4147-A177-3AD203B41FA5}">
                      <a16:colId xmlns:a16="http://schemas.microsoft.com/office/drawing/2014/main" xmlns="" val="20000"/>
                    </a:ext>
                  </a:extLst>
                </a:gridCol>
                <a:gridCol w="751096">
                  <a:extLst>
                    <a:ext uri="{9D8B030D-6E8A-4147-A177-3AD203B41FA5}">
                      <a16:colId xmlns:a16="http://schemas.microsoft.com/office/drawing/2014/main" xmlns="" val="20001"/>
                    </a:ext>
                  </a:extLst>
                </a:gridCol>
                <a:gridCol w="751096">
                  <a:extLst>
                    <a:ext uri="{9D8B030D-6E8A-4147-A177-3AD203B41FA5}">
                      <a16:colId xmlns:a16="http://schemas.microsoft.com/office/drawing/2014/main" xmlns="" val="20002"/>
                    </a:ext>
                  </a:extLst>
                </a:gridCol>
                <a:gridCol w="2098588">
                  <a:extLst>
                    <a:ext uri="{9D8B030D-6E8A-4147-A177-3AD203B41FA5}">
                      <a16:colId xmlns:a16="http://schemas.microsoft.com/office/drawing/2014/main" xmlns="" val="20003"/>
                    </a:ext>
                  </a:extLst>
                </a:gridCol>
                <a:gridCol w="1390090">
                  <a:extLst>
                    <a:ext uri="{9D8B030D-6E8A-4147-A177-3AD203B41FA5}">
                      <a16:colId xmlns:a16="http://schemas.microsoft.com/office/drawing/2014/main" xmlns="" val="20004"/>
                    </a:ext>
                  </a:extLst>
                </a:gridCol>
                <a:gridCol w="1390090">
                  <a:extLst>
                    <a:ext uri="{9D8B030D-6E8A-4147-A177-3AD203B41FA5}">
                      <a16:colId xmlns:a16="http://schemas.microsoft.com/office/drawing/2014/main" xmlns="" val="20005"/>
                    </a:ext>
                  </a:extLst>
                </a:gridCol>
                <a:gridCol w="2975241">
                  <a:extLst>
                    <a:ext uri="{9D8B030D-6E8A-4147-A177-3AD203B41FA5}">
                      <a16:colId xmlns:a16="http://schemas.microsoft.com/office/drawing/2014/main" xmlns="" val="20006"/>
                    </a:ext>
                  </a:extLst>
                </a:gridCol>
              </a:tblGrid>
              <a:tr h="411480">
                <a:tc rowSpan="2">
                  <a:txBody>
                    <a:bodyPr/>
                    <a:lstStyle/>
                    <a:p>
                      <a:pPr marL="0" algn="ctr" defTabSz="914400" rtl="0" eaLnBrk="1" latinLnBrk="0" hangingPunct="1">
                        <a:spcBef>
                          <a:spcPts val="300"/>
                        </a:spcBef>
                        <a:spcAft>
                          <a:spcPts val="300"/>
                        </a:spcAft>
                      </a:pPr>
                      <a:r>
                        <a:rPr lang="zh-TW" sz="1800" kern="100">
                          <a:solidFill>
                            <a:schemeClr val="tx1"/>
                          </a:solidFill>
                          <a:effectLst/>
                          <a:latin typeface="微軟正黑體" panose="020B0604030504040204" pitchFamily="34" charset="-120"/>
                          <a:ea typeface="微軟正黑體" panose="020B0604030504040204" pitchFamily="34" charset="-120"/>
                          <a:cs typeface="+mn-cs"/>
                        </a:rPr>
                        <a:t>學年</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17780" marR="17780" marT="0" marB="0" anchor="ctr">
                    <a:lnR w="12700" cap="flat" cmpd="sng" algn="ctr">
                      <a:solidFill>
                        <a:schemeClr val="tx1"/>
                      </a:solidFill>
                      <a:prstDash val="solid"/>
                      <a:round/>
                      <a:headEnd type="none" w="med" len="med"/>
                      <a:tailEnd type="none" w="med" len="med"/>
                    </a:lnR>
                  </a:tcPr>
                </a:tc>
                <a:tc rowSpan="2">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教師</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產業</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研習</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或</a:t>
                      </a:r>
                      <a:endParaRPr lang="en-US"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Bef>
                          <a:spcPts val="300"/>
                        </a:spcBef>
                        <a:spcAft>
                          <a:spcPts val="30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研究</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形式類型</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主要</a:t>
                      </a:r>
                      <a:r>
                        <a:rPr lang="zh-TW" sz="1800" kern="100">
                          <a:solidFill>
                            <a:schemeClr val="tx1"/>
                          </a:solidFill>
                          <a:effectLst/>
                          <a:latin typeface="微軟正黑體" panose="020B0604030504040204" pitchFamily="34" charset="-120"/>
                          <a:ea typeface="微軟正黑體" panose="020B0604030504040204" pitchFamily="34" charset="-120"/>
                          <a:cs typeface="+mn-cs"/>
                        </a:rPr>
                        <a:t>產業</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研習</a:t>
                      </a:r>
                      <a:r>
                        <a:rPr lang="en-US"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研究</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rowSpan="2">
                  <a:txBody>
                    <a:bodyPr/>
                    <a:lstStyle/>
                    <a:p>
                      <a:pPr marL="0" algn="ctr" defTabSz="914400" rtl="0" eaLnBrk="1" latinLnBrk="0" hangingPunct="1">
                        <a:spcBef>
                          <a:spcPts val="300"/>
                        </a:spcBef>
                        <a:spcAft>
                          <a:spcPts val="300"/>
                        </a:spcAft>
                      </a:pPr>
                      <a:r>
                        <a:rPr lang="zh-TW" altLang="zh-TW" sz="1800" kern="100" smtClean="0">
                          <a:solidFill>
                            <a:schemeClr val="tx1"/>
                          </a:solidFill>
                          <a:effectLst/>
                          <a:latin typeface="微軟正黑體" panose="020B0604030504040204" pitchFamily="34" charset="-120"/>
                          <a:ea typeface="微軟正黑體" panose="020B0604030504040204" pitchFamily="34" charset="-120"/>
                          <a:cs typeface="+mn-cs"/>
                        </a:rPr>
                        <a:t>產業研習</a:t>
                      </a:r>
                      <a:r>
                        <a:rPr lang="en-US" altLang="zh-TW"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800" kern="100" smtClean="0">
                          <a:solidFill>
                            <a:schemeClr val="tx1"/>
                          </a:solidFill>
                          <a:effectLst/>
                          <a:latin typeface="微軟正黑體" panose="020B0604030504040204" pitchFamily="34" charset="-120"/>
                          <a:ea typeface="微軟正黑體" panose="020B0604030504040204" pitchFamily="34" charset="-120"/>
                          <a:cs typeface="+mn-cs"/>
                        </a:rPr>
                        <a:t>研究</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內容是否與教授專業科目或技術科目相關</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2085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合作</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機構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類型</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合作</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機構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
        <p:nvSpPr>
          <p:cNvPr id="15" name="文字方塊 14"/>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8" name="標題 1"/>
          <p:cNvSpPr txBox="1">
            <a:spLocks/>
          </p:cNvSpPr>
          <p:nvPr/>
        </p:nvSpPr>
        <p:spPr>
          <a:xfrm>
            <a:off x="4126186" y="400050"/>
            <a:ext cx="8551589" cy="9791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1-18</a:t>
            </a:r>
            <a:r>
              <a:rPr lang="zh-TW" altLang="en-US" sz="3000" dirty="0">
                <a:solidFill>
                  <a:schemeClr val="tx1"/>
                </a:solidFill>
                <a:latin typeface="微軟正黑體" panose="020B0604030504040204" pitchFamily="34" charset="-120"/>
                <a:ea typeface="微軟正黑體" panose="020B0604030504040204" pitchFamily="34" charset="-120"/>
              </a:rPr>
              <a:t>教師產業研習或研究進行中資料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88694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FAB73BC-B049-4115-A692-8D63A059BFB8}" type="slidenum">
              <a:rPr lang="en-US" smtClean="0"/>
              <a:t>40</a:t>
            </a:fld>
            <a:endParaRPr lang="en-US" dirty="0"/>
          </a:p>
        </p:txBody>
      </p:sp>
      <p:sp>
        <p:nvSpPr>
          <p:cNvPr id="12" name="矩形 15"/>
          <p:cNvSpPr>
            <a:spLocks noChangeArrowheads="1"/>
          </p:cNvSpPr>
          <p:nvPr/>
        </p:nvSpPr>
        <p:spPr bwMode="auto">
          <a:xfrm>
            <a:off x="842047" y="3235924"/>
            <a:ext cx="11054677" cy="303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FontTx/>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主要</a:t>
            </a:r>
            <a:r>
              <a:rPr kumimoji="0" lang="zh-TW" altLang="en-US" sz="2400" b="1" dirty="0">
                <a:solidFill>
                  <a:srgbClr val="FF0000"/>
                </a:solidFill>
                <a:latin typeface="微軟正黑體" panose="020B0604030504040204" pitchFamily="34" charset="-120"/>
                <a:ea typeface="微軟正黑體" panose="020B0604030504040204" pitchFamily="34" charset="-120"/>
              </a:rPr>
              <a:t>產業</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研習</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研究</a:t>
            </a:r>
            <a:r>
              <a:rPr kumimoji="0" lang="zh-TW" altLang="en-US" sz="2400" b="1" dirty="0">
                <a:solidFill>
                  <a:srgbClr val="FF0000"/>
                </a:solidFill>
                <a:latin typeface="微軟正黑體" panose="020B0604030504040204" pitchFamily="34" charset="-120"/>
                <a:ea typeface="微軟正黑體" panose="020B0604030504040204" pitchFamily="34" charset="-120"/>
              </a:rPr>
              <a:t>合作機構類型</a:t>
            </a:r>
            <a:endParaRPr kumimoji="0" lang="zh-TW" altLang="en-US" sz="2400" b="1" dirty="0" smtClean="0">
              <a:solidFill>
                <a:srgbClr val="FF0000"/>
              </a:solidFill>
              <a:latin typeface="微軟正黑體" panose="020B0604030504040204" pitchFamily="34" charset="-120"/>
              <a:ea typeface="微軟正黑體" panose="020B0604030504040204" pitchFamily="34" charset="-120"/>
            </a:endParaRPr>
          </a:p>
          <a:p>
            <a:pPr marL="342900" lvl="0" indent="-342900">
              <a:lnSpc>
                <a:spcPts val="3500"/>
              </a:lnSpc>
              <a:buFont typeface="Wingdings" panose="05000000000000000000" pitchFamily="2" charset="2"/>
              <a:buChar char="u"/>
            </a:pPr>
            <a:r>
              <a:rPr lang="zh-TW" altLang="en-US" sz="2400" dirty="0" smtClean="0">
                <a:latin typeface="微軟正黑體" panose="020B0604030504040204" pitchFamily="34" charset="-120"/>
                <a:ea typeface="微軟正黑體" panose="020B0604030504040204" pitchFamily="34" charset="-120"/>
              </a:rPr>
              <a:t>請由下拉式選項選擇</a:t>
            </a:r>
            <a:r>
              <a:rPr lang="zh-TW" altLang="en-US" sz="2400" dirty="0">
                <a:latin typeface="微軟正黑體" panose="020B0604030504040204" pitchFamily="34" charset="-120"/>
                <a:ea typeface="微軟正黑體" panose="020B0604030504040204" pitchFamily="34" charset="-120"/>
              </a:rPr>
              <a:t>教師所進行的產業研習或研究合作</a:t>
            </a:r>
            <a:r>
              <a:rPr lang="zh-TW" altLang="en-US" sz="2400" dirty="0" smtClean="0">
                <a:latin typeface="微軟正黑體" panose="020B0604030504040204" pitchFamily="34" charset="-120"/>
                <a:ea typeface="微軟正黑體" panose="020B0604030504040204" pitchFamily="34" charset="-120"/>
              </a:rPr>
              <a:t>機構之</a:t>
            </a:r>
            <a:r>
              <a:rPr lang="zh-TW" altLang="en-US" sz="2400" dirty="0">
                <a:latin typeface="微軟正黑體" panose="020B0604030504040204" pitchFamily="34" charset="-120"/>
                <a:ea typeface="微軟正黑體" panose="020B0604030504040204" pitchFamily="34" charset="-120"/>
              </a:rPr>
              <a:t>類型，</a:t>
            </a:r>
            <a:r>
              <a:rPr lang="zh-TW" altLang="en-US" sz="2400" dirty="0" smtClean="0">
                <a:latin typeface="微軟正黑體" panose="020B0604030504040204" pitchFamily="34" charset="-120"/>
                <a:ea typeface="微軟正黑體" panose="020B0604030504040204" pitchFamily="34" charset="-120"/>
              </a:rPr>
              <a:t>包含：</a:t>
            </a:r>
            <a:endParaRPr lang="en-US" altLang="zh-TW" sz="2400" dirty="0" smtClean="0">
              <a:latin typeface="微軟正黑體" panose="020B0604030504040204" pitchFamily="34" charset="-120"/>
              <a:ea typeface="微軟正黑體" panose="020B0604030504040204" pitchFamily="34" charset="-120"/>
            </a:endParaRPr>
          </a:p>
          <a:p>
            <a:pPr marL="360000" lvl="0">
              <a:lnSpc>
                <a:spcPts val="3500"/>
              </a:lnSpc>
              <a:buNone/>
            </a:pP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政府機關</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企業</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財團法人或社團法人</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60000" lvl="0">
              <a:lnSpc>
                <a:spcPts val="3500"/>
              </a:lnSpc>
              <a:buNone/>
            </a:pP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公私立醫療機構或護理機構</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執行業務之事務所</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其他單位</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lvl="0">
              <a:lnSpc>
                <a:spcPts val="3500"/>
              </a:lnSpc>
              <a:buNone/>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新增表冊</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endParaRPr lang="en-US" altLang="zh-TW" sz="1400" dirty="0">
              <a:latin typeface="微軟正黑體" panose="020B0604030504040204" pitchFamily="34" charset="-120"/>
              <a:ea typeface="微軟正黑體" panose="020B0604030504040204" pitchFamily="34"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106366469"/>
              </p:ext>
            </p:extLst>
          </p:nvPr>
        </p:nvGraphicFramePr>
        <p:xfrm>
          <a:off x="490800" y="1379220"/>
          <a:ext cx="11210401" cy="1620000"/>
        </p:xfrm>
        <a:graphic>
          <a:graphicData uri="http://schemas.openxmlformats.org/drawingml/2006/table">
            <a:tbl>
              <a:tblPr>
                <a:tableStyleId>{5940675A-B579-460E-94D1-54222C63F5DA}</a:tableStyleId>
              </a:tblPr>
              <a:tblGrid>
                <a:gridCol w="1854200">
                  <a:extLst>
                    <a:ext uri="{9D8B030D-6E8A-4147-A177-3AD203B41FA5}">
                      <a16:colId xmlns:a16="http://schemas.microsoft.com/office/drawing/2014/main" xmlns="" val="20000"/>
                    </a:ext>
                  </a:extLst>
                </a:gridCol>
                <a:gridCol w="751096">
                  <a:extLst>
                    <a:ext uri="{9D8B030D-6E8A-4147-A177-3AD203B41FA5}">
                      <a16:colId xmlns:a16="http://schemas.microsoft.com/office/drawing/2014/main" xmlns="" val="20001"/>
                    </a:ext>
                  </a:extLst>
                </a:gridCol>
                <a:gridCol w="751096">
                  <a:extLst>
                    <a:ext uri="{9D8B030D-6E8A-4147-A177-3AD203B41FA5}">
                      <a16:colId xmlns:a16="http://schemas.microsoft.com/office/drawing/2014/main" xmlns="" val="20002"/>
                    </a:ext>
                  </a:extLst>
                </a:gridCol>
                <a:gridCol w="2098588">
                  <a:extLst>
                    <a:ext uri="{9D8B030D-6E8A-4147-A177-3AD203B41FA5}">
                      <a16:colId xmlns:a16="http://schemas.microsoft.com/office/drawing/2014/main" xmlns="" val="20003"/>
                    </a:ext>
                  </a:extLst>
                </a:gridCol>
                <a:gridCol w="1390090">
                  <a:extLst>
                    <a:ext uri="{9D8B030D-6E8A-4147-A177-3AD203B41FA5}">
                      <a16:colId xmlns:a16="http://schemas.microsoft.com/office/drawing/2014/main" xmlns="" val="20004"/>
                    </a:ext>
                  </a:extLst>
                </a:gridCol>
                <a:gridCol w="1390090">
                  <a:extLst>
                    <a:ext uri="{9D8B030D-6E8A-4147-A177-3AD203B41FA5}">
                      <a16:colId xmlns:a16="http://schemas.microsoft.com/office/drawing/2014/main" xmlns="" val="20005"/>
                    </a:ext>
                  </a:extLst>
                </a:gridCol>
                <a:gridCol w="2975241">
                  <a:extLst>
                    <a:ext uri="{9D8B030D-6E8A-4147-A177-3AD203B41FA5}">
                      <a16:colId xmlns:a16="http://schemas.microsoft.com/office/drawing/2014/main" xmlns="" val="20006"/>
                    </a:ext>
                  </a:extLst>
                </a:gridCol>
              </a:tblGrid>
              <a:tr h="411480">
                <a:tc rowSpan="2">
                  <a:txBody>
                    <a:bodyPr/>
                    <a:lstStyle/>
                    <a:p>
                      <a:pPr marL="0" algn="ctr" defTabSz="914400" rtl="0" eaLnBrk="1" latinLnBrk="0" hangingPunct="1">
                        <a:spcBef>
                          <a:spcPts val="300"/>
                        </a:spcBef>
                        <a:spcAft>
                          <a:spcPts val="300"/>
                        </a:spcAft>
                      </a:pPr>
                      <a:r>
                        <a:rPr lang="zh-TW" sz="1800" kern="100">
                          <a:solidFill>
                            <a:schemeClr val="tx1"/>
                          </a:solidFill>
                          <a:effectLst/>
                          <a:latin typeface="微軟正黑體" panose="020B0604030504040204" pitchFamily="34" charset="-120"/>
                          <a:ea typeface="微軟正黑體" panose="020B0604030504040204" pitchFamily="34" charset="-120"/>
                          <a:cs typeface="+mn-cs"/>
                        </a:rPr>
                        <a:t>學年</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17780" marR="17780" marT="0" marB="0" anchor="ctr">
                    <a:lnR w="12700" cap="flat" cmpd="sng" algn="ctr">
                      <a:solidFill>
                        <a:schemeClr val="tx1"/>
                      </a:solidFill>
                      <a:prstDash val="solid"/>
                      <a:round/>
                      <a:headEnd type="none" w="med" len="med"/>
                      <a:tailEnd type="none" w="med" len="med"/>
                    </a:lnR>
                  </a:tcPr>
                </a:tc>
                <a:tc rowSpan="2">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教師</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產業</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研習</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或</a:t>
                      </a:r>
                      <a:endParaRPr lang="en-US"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Bef>
                          <a:spcPts val="300"/>
                        </a:spcBef>
                        <a:spcAft>
                          <a:spcPts val="30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研究</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形式類型</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主要</a:t>
                      </a:r>
                      <a:r>
                        <a:rPr lang="zh-TW" sz="1800" kern="100">
                          <a:solidFill>
                            <a:schemeClr val="tx1"/>
                          </a:solidFill>
                          <a:effectLst/>
                          <a:latin typeface="微軟正黑體" panose="020B0604030504040204" pitchFamily="34" charset="-120"/>
                          <a:ea typeface="微軟正黑體" panose="020B0604030504040204" pitchFamily="34" charset="-120"/>
                          <a:cs typeface="+mn-cs"/>
                        </a:rPr>
                        <a:t>產業</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研習</a:t>
                      </a:r>
                      <a:r>
                        <a:rPr lang="en-US"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研究</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rowSpan="2">
                  <a:txBody>
                    <a:bodyPr/>
                    <a:lstStyle/>
                    <a:p>
                      <a:pPr marL="0" algn="ctr" defTabSz="914400" rtl="0" eaLnBrk="1" latinLnBrk="0" hangingPunct="1">
                        <a:spcBef>
                          <a:spcPts val="300"/>
                        </a:spcBef>
                        <a:spcAft>
                          <a:spcPts val="300"/>
                        </a:spcAft>
                      </a:pPr>
                      <a:r>
                        <a:rPr lang="zh-TW" altLang="zh-TW" sz="1800" kern="100" smtClean="0">
                          <a:solidFill>
                            <a:schemeClr val="tx1"/>
                          </a:solidFill>
                          <a:effectLst/>
                          <a:latin typeface="微軟正黑體" panose="020B0604030504040204" pitchFamily="34" charset="-120"/>
                          <a:ea typeface="微軟正黑體" panose="020B0604030504040204" pitchFamily="34" charset="-120"/>
                          <a:cs typeface="+mn-cs"/>
                        </a:rPr>
                        <a:t>產業研習</a:t>
                      </a:r>
                      <a:r>
                        <a:rPr lang="en-US" altLang="zh-TW"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800" kern="100" smtClean="0">
                          <a:solidFill>
                            <a:schemeClr val="tx1"/>
                          </a:solidFill>
                          <a:effectLst/>
                          <a:latin typeface="微軟正黑體" panose="020B0604030504040204" pitchFamily="34" charset="-120"/>
                          <a:ea typeface="微軟正黑體" panose="020B0604030504040204" pitchFamily="34" charset="-120"/>
                          <a:cs typeface="+mn-cs"/>
                        </a:rPr>
                        <a:t>研究</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內容是否與教授專業科目或技術科目相關</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2085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合作</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機構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類型</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合作</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機構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
        <p:nvSpPr>
          <p:cNvPr id="16" name="文字方塊 15"/>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9" name="標題 1"/>
          <p:cNvSpPr txBox="1">
            <a:spLocks/>
          </p:cNvSpPr>
          <p:nvPr/>
        </p:nvSpPr>
        <p:spPr>
          <a:xfrm>
            <a:off x="4126186" y="400050"/>
            <a:ext cx="8551589" cy="9791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1-18</a:t>
            </a:r>
            <a:r>
              <a:rPr lang="zh-TW" altLang="en-US" sz="3000" dirty="0">
                <a:solidFill>
                  <a:schemeClr val="tx1"/>
                </a:solidFill>
                <a:latin typeface="微軟正黑體" panose="020B0604030504040204" pitchFamily="34" charset="-120"/>
                <a:ea typeface="微軟正黑體" panose="020B0604030504040204" pitchFamily="34" charset="-120"/>
              </a:rPr>
              <a:t>教師產業研習或研究進行中資料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122279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FAB73BC-B049-4115-A692-8D63A059BFB8}" type="slidenum">
              <a:rPr lang="en-US" smtClean="0"/>
              <a:t>41</a:t>
            </a:fld>
            <a:endParaRPr lang="en-US" dirty="0"/>
          </a:p>
        </p:txBody>
      </p:sp>
      <p:sp>
        <p:nvSpPr>
          <p:cNvPr id="12" name="矩形 15"/>
          <p:cNvSpPr>
            <a:spLocks noChangeArrowheads="1"/>
          </p:cNvSpPr>
          <p:nvPr/>
        </p:nvSpPr>
        <p:spPr bwMode="auto">
          <a:xfrm>
            <a:off x="842047" y="3235924"/>
            <a:ext cx="11054677" cy="199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FontTx/>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主要</a:t>
            </a:r>
            <a:r>
              <a:rPr kumimoji="0" lang="zh-TW" altLang="en-US" sz="2400" b="1" dirty="0">
                <a:solidFill>
                  <a:srgbClr val="FF0000"/>
                </a:solidFill>
                <a:latin typeface="微軟正黑體" panose="020B0604030504040204" pitchFamily="34" charset="-120"/>
                <a:ea typeface="微軟正黑體" panose="020B0604030504040204" pitchFamily="34" charset="-120"/>
              </a:rPr>
              <a:t>產業</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研習</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研究</a:t>
            </a:r>
            <a:r>
              <a:rPr kumimoji="0" lang="zh-TW" altLang="en-US" sz="2400" b="1" dirty="0">
                <a:solidFill>
                  <a:srgbClr val="FF0000"/>
                </a:solidFill>
                <a:latin typeface="微軟正黑體" panose="020B0604030504040204" pitchFamily="34" charset="-120"/>
                <a:ea typeface="微軟正黑體" panose="020B0604030504040204" pitchFamily="34" charset="-120"/>
              </a:rPr>
              <a:t>合作機構</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名稱</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ts val="4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填寫教師所進行的產業研習或研究合作</a:t>
            </a:r>
            <a:r>
              <a:rPr lang="zh-TW" altLang="en-US" sz="2400" dirty="0" smtClean="0">
                <a:latin typeface="微軟正黑體" panose="020B0604030504040204" pitchFamily="34" charset="-120"/>
                <a:ea typeface="微軟正黑體" panose="020B0604030504040204" pitchFamily="34" charset="-120"/>
              </a:rPr>
              <a:t>機構之</a:t>
            </a:r>
            <a:r>
              <a:rPr lang="zh-TW" altLang="en-US" sz="2400" dirty="0">
                <a:latin typeface="微軟正黑體" panose="020B0604030504040204" pitchFamily="34" charset="-120"/>
                <a:ea typeface="微軟正黑體" panose="020B0604030504040204" pitchFamily="34" charset="-120"/>
              </a:rPr>
              <a:t>完整名稱。</a:t>
            </a:r>
            <a:r>
              <a:rPr lang="en-US" altLang="zh-TW" sz="1600" dirty="0">
                <a:latin typeface="微軟正黑體" panose="020B0604030504040204" pitchFamily="34" charset="-120"/>
                <a:ea typeface="微軟正黑體" panose="020B0604030504040204" pitchFamily="34" charset="-120"/>
              </a:rPr>
              <a:t>	</a:t>
            </a:r>
            <a:endParaRPr lang="en-US" altLang="zh-TW" sz="1600" dirty="0" smtClean="0">
              <a:latin typeface="微軟正黑體" panose="020B0604030504040204" pitchFamily="34" charset="-120"/>
              <a:ea typeface="微軟正黑體" panose="020B0604030504040204" pitchFamily="34" charset="-120"/>
            </a:endParaRPr>
          </a:p>
          <a:p>
            <a:pPr eaLnBrk="1" hangingPunct="1">
              <a:lnSpc>
                <a:spcPts val="4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新增表冊</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endParaRPr lang="en-US" altLang="zh-TW" sz="1400" dirty="0">
              <a:latin typeface="微軟正黑體" panose="020B0604030504040204" pitchFamily="34" charset="-120"/>
              <a:ea typeface="微軟正黑體" panose="020B0604030504040204" pitchFamily="34" charset="-120"/>
            </a:endParaRPr>
          </a:p>
        </p:txBody>
      </p:sp>
      <p:graphicFrame>
        <p:nvGraphicFramePr>
          <p:cNvPr id="14" name="表格 13"/>
          <p:cNvGraphicFramePr>
            <a:graphicFrameLocks noGrp="1"/>
          </p:cNvGraphicFramePr>
          <p:nvPr>
            <p:extLst>
              <p:ext uri="{D42A27DB-BD31-4B8C-83A1-F6EECF244321}">
                <p14:modId xmlns:p14="http://schemas.microsoft.com/office/powerpoint/2010/main" val="3791055793"/>
              </p:ext>
            </p:extLst>
          </p:nvPr>
        </p:nvGraphicFramePr>
        <p:xfrm>
          <a:off x="490800" y="1379220"/>
          <a:ext cx="11210401" cy="1620000"/>
        </p:xfrm>
        <a:graphic>
          <a:graphicData uri="http://schemas.openxmlformats.org/drawingml/2006/table">
            <a:tbl>
              <a:tblPr>
                <a:tableStyleId>{5940675A-B579-460E-94D1-54222C63F5DA}</a:tableStyleId>
              </a:tblPr>
              <a:tblGrid>
                <a:gridCol w="1854200">
                  <a:extLst>
                    <a:ext uri="{9D8B030D-6E8A-4147-A177-3AD203B41FA5}">
                      <a16:colId xmlns:a16="http://schemas.microsoft.com/office/drawing/2014/main" xmlns="" val="20000"/>
                    </a:ext>
                  </a:extLst>
                </a:gridCol>
                <a:gridCol w="751096">
                  <a:extLst>
                    <a:ext uri="{9D8B030D-6E8A-4147-A177-3AD203B41FA5}">
                      <a16:colId xmlns:a16="http://schemas.microsoft.com/office/drawing/2014/main" xmlns="" val="20001"/>
                    </a:ext>
                  </a:extLst>
                </a:gridCol>
                <a:gridCol w="751096">
                  <a:extLst>
                    <a:ext uri="{9D8B030D-6E8A-4147-A177-3AD203B41FA5}">
                      <a16:colId xmlns:a16="http://schemas.microsoft.com/office/drawing/2014/main" xmlns="" val="20002"/>
                    </a:ext>
                  </a:extLst>
                </a:gridCol>
                <a:gridCol w="2098588">
                  <a:extLst>
                    <a:ext uri="{9D8B030D-6E8A-4147-A177-3AD203B41FA5}">
                      <a16:colId xmlns:a16="http://schemas.microsoft.com/office/drawing/2014/main" xmlns="" val="20003"/>
                    </a:ext>
                  </a:extLst>
                </a:gridCol>
                <a:gridCol w="1390090">
                  <a:extLst>
                    <a:ext uri="{9D8B030D-6E8A-4147-A177-3AD203B41FA5}">
                      <a16:colId xmlns:a16="http://schemas.microsoft.com/office/drawing/2014/main" xmlns="" val="20004"/>
                    </a:ext>
                  </a:extLst>
                </a:gridCol>
                <a:gridCol w="1390090">
                  <a:extLst>
                    <a:ext uri="{9D8B030D-6E8A-4147-A177-3AD203B41FA5}">
                      <a16:colId xmlns:a16="http://schemas.microsoft.com/office/drawing/2014/main" xmlns="" val="20005"/>
                    </a:ext>
                  </a:extLst>
                </a:gridCol>
                <a:gridCol w="2975241">
                  <a:extLst>
                    <a:ext uri="{9D8B030D-6E8A-4147-A177-3AD203B41FA5}">
                      <a16:colId xmlns:a16="http://schemas.microsoft.com/office/drawing/2014/main" xmlns="" val="20006"/>
                    </a:ext>
                  </a:extLst>
                </a:gridCol>
              </a:tblGrid>
              <a:tr h="411480">
                <a:tc rowSpan="2">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學年</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17780" marR="17780" marT="0" marB="0" anchor="ctr">
                    <a:lnR w="12700" cap="flat" cmpd="sng" algn="ctr">
                      <a:solidFill>
                        <a:schemeClr val="tx1"/>
                      </a:solidFill>
                      <a:prstDash val="solid"/>
                      <a:round/>
                      <a:headEnd type="none" w="med" len="med"/>
                      <a:tailEnd type="none" w="med" len="med"/>
                    </a:lnR>
                  </a:tcPr>
                </a:tc>
                <a:tc rowSpan="2">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教師</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產業</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研習</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或</a:t>
                      </a:r>
                      <a:endParaRPr lang="en-US"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Bef>
                          <a:spcPts val="300"/>
                        </a:spcBef>
                        <a:spcAft>
                          <a:spcPts val="30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研究</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形式類型</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主要</a:t>
                      </a:r>
                      <a:r>
                        <a:rPr lang="zh-TW" sz="1800" kern="100">
                          <a:solidFill>
                            <a:schemeClr val="tx1"/>
                          </a:solidFill>
                          <a:effectLst/>
                          <a:latin typeface="微軟正黑體" panose="020B0604030504040204" pitchFamily="34" charset="-120"/>
                          <a:ea typeface="微軟正黑體" panose="020B0604030504040204" pitchFamily="34" charset="-120"/>
                          <a:cs typeface="+mn-cs"/>
                        </a:rPr>
                        <a:t>產業</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研習</a:t>
                      </a:r>
                      <a:r>
                        <a:rPr lang="en-US"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研究</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rowSpan="2">
                  <a:txBody>
                    <a:bodyPr/>
                    <a:lstStyle/>
                    <a:p>
                      <a:pPr marL="0" algn="ctr" defTabSz="914400" rtl="0" eaLnBrk="1" latinLnBrk="0" hangingPunct="1">
                        <a:spcBef>
                          <a:spcPts val="300"/>
                        </a:spcBef>
                        <a:spcAft>
                          <a:spcPts val="300"/>
                        </a:spcAft>
                      </a:pPr>
                      <a:r>
                        <a:rPr lang="zh-TW" altLang="zh-TW" sz="1800" kern="100" smtClean="0">
                          <a:solidFill>
                            <a:schemeClr val="tx1"/>
                          </a:solidFill>
                          <a:effectLst/>
                          <a:latin typeface="微軟正黑體" panose="020B0604030504040204" pitchFamily="34" charset="-120"/>
                          <a:ea typeface="微軟正黑體" panose="020B0604030504040204" pitchFamily="34" charset="-120"/>
                          <a:cs typeface="+mn-cs"/>
                        </a:rPr>
                        <a:t>產業研習</a:t>
                      </a:r>
                      <a:r>
                        <a:rPr lang="en-US" altLang="zh-TW"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800" kern="100" smtClean="0">
                          <a:solidFill>
                            <a:schemeClr val="tx1"/>
                          </a:solidFill>
                          <a:effectLst/>
                          <a:latin typeface="微軟正黑體" panose="020B0604030504040204" pitchFamily="34" charset="-120"/>
                          <a:ea typeface="微軟正黑體" panose="020B0604030504040204" pitchFamily="34" charset="-120"/>
                          <a:cs typeface="+mn-cs"/>
                        </a:rPr>
                        <a:t>研究</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內容是否與教授專業科目或技術科目相關</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2085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合作</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機構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類型</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合作</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機構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
        <p:nvSpPr>
          <p:cNvPr id="15" name="文字方塊 14"/>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9" name="標題 1"/>
          <p:cNvSpPr txBox="1">
            <a:spLocks/>
          </p:cNvSpPr>
          <p:nvPr/>
        </p:nvSpPr>
        <p:spPr>
          <a:xfrm>
            <a:off x="4126186" y="400050"/>
            <a:ext cx="8551589" cy="9791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1-18</a:t>
            </a:r>
            <a:r>
              <a:rPr lang="zh-TW" altLang="en-US" sz="3000" dirty="0">
                <a:solidFill>
                  <a:schemeClr val="tx1"/>
                </a:solidFill>
                <a:latin typeface="微軟正黑體" panose="020B0604030504040204" pitchFamily="34" charset="-120"/>
                <a:ea typeface="微軟正黑體" panose="020B0604030504040204" pitchFamily="34" charset="-120"/>
              </a:rPr>
              <a:t>教師產業研習或研究進行中資料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271502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FAB73BC-B049-4115-A692-8D63A059BFB8}" type="slidenum">
              <a:rPr lang="en-US" smtClean="0"/>
              <a:t>42</a:t>
            </a:fld>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2732625368"/>
              </p:ext>
            </p:extLst>
          </p:nvPr>
        </p:nvGraphicFramePr>
        <p:xfrm>
          <a:off x="490800" y="1379220"/>
          <a:ext cx="11210401" cy="1620000"/>
        </p:xfrm>
        <a:graphic>
          <a:graphicData uri="http://schemas.openxmlformats.org/drawingml/2006/table">
            <a:tbl>
              <a:tblPr>
                <a:tableStyleId>{5940675A-B579-460E-94D1-54222C63F5DA}</a:tableStyleId>
              </a:tblPr>
              <a:tblGrid>
                <a:gridCol w="1854200">
                  <a:extLst>
                    <a:ext uri="{9D8B030D-6E8A-4147-A177-3AD203B41FA5}">
                      <a16:colId xmlns:a16="http://schemas.microsoft.com/office/drawing/2014/main" xmlns="" val="20000"/>
                    </a:ext>
                  </a:extLst>
                </a:gridCol>
                <a:gridCol w="751096">
                  <a:extLst>
                    <a:ext uri="{9D8B030D-6E8A-4147-A177-3AD203B41FA5}">
                      <a16:colId xmlns:a16="http://schemas.microsoft.com/office/drawing/2014/main" xmlns="" val="20001"/>
                    </a:ext>
                  </a:extLst>
                </a:gridCol>
                <a:gridCol w="751096">
                  <a:extLst>
                    <a:ext uri="{9D8B030D-6E8A-4147-A177-3AD203B41FA5}">
                      <a16:colId xmlns:a16="http://schemas.microsoft.com/office/drawing/2014/main" xmlns="" val="20002"/>
                    </a:ext>
                  </a:extLst>
                </a:gridCol>
                <a:gridCol w="2098588">
                  <a:extLst>
                    <a:ext uri="{9D8B030D-6E8A-4147-A177-3AD203B41FA5}">
                      <a16:colId xmlns:a16="http://schemas.microsoft.com/office/drawing/2014/main" xmlns="" val="20003"/>
                    </a:ext>
                  </a:extLst>
                </a:gridCol>
                <a:gridCol w="1390090">
                  <a:extLst>
                    <a:ext uri="{9D8B030D-6E8A-4147-A177-3AD203B41FA5}">
                      <a16:colId xmlns:a16="http://schemas.microsoft.com/office/drawing/2014/main" xmlns="" val="20004"/>
                    </a:ext>
                  </a:extLst>
                </a:gridCol>
                <a:gridCol w="1390090">
                  <a:extLst>
                    <a:ext uri="{9D8B030D-6E8A-4147-A177-3AD203B41FA5}">
                      <a16:colId xmlns:a16="http://schemas.microsoft.com/office/drawing/2014/main" xmlns="" val="20005"/>
                    </a:ext>
                  </a:extLst>
                </a:gridCol>
                <a:gridCol w="2975241">
                  <a:extLst>
                    <a:ext uri="{9D8B030D-6E8A-4147-A177-3AD203B41FA5}">
                      <a16:colId xmlns:a16="http://schemas.microsoft.com/office/drawing/2014/main" xmlns="" val="20006"/>
                    </a:ext>
                  </a:extLst>
                </a:gridCol>
              </a:tblGrid>
              <a:tr h="411480">
                <a:tc rowSpan="2">
                  <a:txBody>
                    <a:bodyPr/>
                    <a:lstStyle/>
                    <a:p>
                      <a:pPr marL="0" algn="ctr" defTabSz="914400" rtl="0" eaLnBrk="1" latinLnBrk="0" hangingPunct="1">
                        <a:spcBef>
                          <a:spcPts val="300"/>
                        </a:spcBef>
                        <a:spcAft>
                          <a:spcPts val="300"/>
                        </a:spcAft>
                      </a:pPr>
                      <a:r>
                        <a:rPr lang="zh-TW" sz="1800" kern="100">
                          <a:solidFill>
                            <a:schemeClr val="tx1"/>
                          </a:solidFill>
                          <a:effectLst/>
                          <a:latin typeface="微軟正黑體" panose="020B0604030504040204" pitchFamily="34" charset="-120"/>
                          <a:ea typeface="微軟正黑體" panose="020B0604030504040204" pitchFamily="34" charset="-120"/>
                          <a:cs typeface="+mn-cs"/>
                        </a:rPr>
                        <a:t>學年</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tc>
                <a:tc rowSpan="2">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17780" marR="17780" marT="0" marB="0" anchor="ctr">
                    <a:lnR w="12700" cap="flat" cmpd="sng" algn="ctr">
                      <a:solidFill>
                        <a:schemeClr val="tx1"/>
                      </a:solidFill>
                      <a:prstDash val="solid"/>
                      <a:round/>
                      <a:headEnd type="none" w="med" len="med"/>
                      <a:tailEnd type="none" w="med" len="med"/>
                    </a:lnR>
                  </a:tcPr>
                </a:tc>
                <a:tc rowSpan="2">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教師</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algn="ctr" defTabSz="914400" rtl="0" eaLnBrk="1" latinLnBrk="0" hangingPunct="1">
                        <a:spcBef>
                          <a:spcPts val="300"/>
                        </a:spcBef>
                        <a:spcAft>
                          <a:spcPts val="30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產業</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研習</a:t>
                      </a: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或</a:t>
                      </a:r>
                      <a:endParaRPr lang="en-US"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Bef>
                          <a:spcPts val="300"/>
                        </a:spcBef>
                        <a:spcAft>
                          <a:spcPts val="30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研究</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形式類型</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主要</a:t>
                      </a:r>
                      <a:r>
                        <a:rPr lang="zh-TW" sz="1800" kern="100">
                          <a:solidFill>
                            <a:schemeClr val="tx1"/>
                          </a:solidFill>
                          <a:effectLst/>
                          <a:latin typeface="微軟正黑體" panose="020B0604030504040204" pitchFamily="34" charset="-120"/>
                          <a:ea typeface="微軟正黑體" panose="020B0604030504040204" pitchFamily="34" charset="-120"/>
                          <a:cs typeface="+mn-cs"/>
                        </a:rPr>
                        <a:t>產業</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研習</a:t>
                      </a:r>
                      <a:r>
                        <a:rPr lang="en-US"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kern="100" smtClean="0">
                          <a:solidFill>
                            <a:schemeClr val="tx1"/>
                          </a:solidFill>
                          <a:effectLst/>
                          <a:latin typeface="微軟正黑體" panose="020B0604030504040204" pitchFamily="34" charset="-120"/>
                          <a:ea typeface="微軟正黑體" panose="020B0604030504040204" pitchFamily="34" charset="-120"/>
                          <a:cs typeface="+mn-cs"/>
                        </a:rPr>
                        <a:t>研究</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rowSpan="2">
                  <a:txBody>
                    <a:bodyPr/>
                    <a:lstStyle/>
                    <a:p>
                      <a:pPr marL="0" algn="ctr" defTabSz="914400" rtl="0" eaLnBrk="1" latinLnBrk="0" hangingPunct="1">
                        <a:spcBef>
                          <a:spcPts val="300"/>
                        </a:spcBef>
                        <a:spcAft>
                          <a:spcPts val="300"/>
                        </a:spcAft>
                      </a:pPr>
                      <a:r>
                        <a:rPr lang="zh-TW" altLang="zh-TW" sz="1800" kern="100" smtClean="0">
                          <a:solidFill>
                            <a:schemeClr val="tx1"/>
                          </a:solidFill>
                          <a:effectLst/>
                          <a:latin typeface="微軟正黑體" panose="020B0604030504040204" pitchFamily="34" charset="-120"/>
                          <a:ea typeface="微軟正黑體" panose="020B0604030504040204" pitchFamily="34" charset="-120"/>
                          <a:cs typeface="+mn-cs"/>
                        </a:rPr>
                        <a:t>產業研習</a:t>
                      </a:r>
                      <a:r>
                        <a:rPr lang="en-US" altLang="zh-TW" sz="180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800" kern="100" smtClean="0">
                          <a:solidFill>
                            <a:schemeClr val="tx1"/>
                          </a:solidFill>
                          <a:effectLst/>
                          <a:latin typeface="微軟正黑體" panose="020B0604030504040204" pitchFamily="34" charset="-120"/>
                          <a:ea typeface="微軟正黑體" panose="020B0604030504040204" pitchFamily="34" charset="-120"/>
                          <a:cs typeface="+mn-cs"/>
                        </a:rPr>
                        <a:t>研究</a:t>
                      </a:r>
                      <a:r>
                        <a:rPr lang="zh-TW" altLang="zh-TW" sz="1800" kern="100" dirty="0" smtClean="0">
                          <a:solidFill>
                            <a:schemeClr val="tx1"/>
                          </a:solidFill>
                          <a:effectLst/>
                          <a:latin typeface="微軟正黑體" panose="020B0604030504040204" pitchFamily="34" charset="-120"/>
                          <a:ea typeface="微軟正黑體" panose="020B0604030504040204" pitchFamily="34" charset="-120"/>
                          <a:cs typeface="+mn-cs"/>
                        </a:rPr>
                        <a:t>內容是否與教授專業科目或技術科目相關</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12085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合作</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機構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類型</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合作</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機構</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
        <p:nvSpPr>
          <p:cNvPr id="12" name="矩形 15"/>
          <p:cNvSpPr>
            <a:spLocks noChangeArrowheads="1"/>
          </p:cNvSpPr>
          <p:nvPr/>
        </p:nvSpPr>
        <p:spPr bwMode="auto">
          <a:xfrm>
            <a:off x="842047" y="3235924"/>
            <a:ext cx="11054677"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FontTx/>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產業研習</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研究</a:t>
            </a:r>
            <a:r>
              <a:rPr kumimoji="0" lang="zh-TW" altLang="en-US" sz="2400" b="1" dirty="0">
                <a:solidFill>
                  <a:srgbClr val="FF0000"/>
                </a:solidFill>
                <a:latin typeface="微軟正黑體" panose="020B0604030504040204" pitchFamily="34" charset="-120"/>
                <a:ea typeface="微軟正黑體" panose="020B0604030504040204" pitchFamily="34" charset="-120"/>
              </a:rPr>
              <a:t>內容是否與教授專業科目或技術科目相關</a:t>
            </a:r>
          </a:p>
          <a:p>
            <a:pPr marL="342900" lvl="0" indent="-342900">
              <a:lnSpc>
                <a:spcPct val="200000"/>
              </a:lnSpc>
              <a:buFont typeface="Wingdings" panose="05000000000000000000" pitchFamily="2" charset="2"/>
              <a:buChar char="u"/>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依照教師所進行的產業研習或研究情況是否與教授專業科目或技術科目相關，勾</a:t>
            </a:r>
            <a:r>
              <a:rPr lang="zh-TW" altLang="en-US" sz="2400" dirty="0" smtClean="0">
                <a:latin typeface="微軟正黑體" panose="020B0604030504040204" pitchFamily="34" charset="-120"/>
                <a:ea typeface="微軟正黑體" panose="020B0604030504040204" pitchFamily="34" charset="-120"/>
              </a:rPr>
              <a:t>選</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是</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否</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lvl="0">
              <a:lnSpc>
                <a:spcPct val="200000"/>
              </a:lnSpc>
              <a:buNone/>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新增表冊</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endParaRPr lang="en-US" altLang="zh-TW" sz="14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3" name="標題 1"/>
          <p:cNvSpPr txBox="1">
            <a:spLocks/>
          </p:cNvSpPr>
          <p:nvPr/>
        </p:nvSpPr>
        <p:spPr>
          <a:xfrm>
            <a:off x="5124450" y="866291"/>
            <a:ext cx="7328040" cy="3409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6" name="標題 1"/>
          <p:cNvSpPr txBox="1">
            <a:spLocks/>
          </p:cNvSpPr>
          <p:nvPr/>
        </p:nvSpPr>
        <p:spPr>
          <a:xfrm>
            <a:off x="4126186" y="400050"/>
            <a:ext cx="8551589" cy="9791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1-18</a:t>
            </a:r>
            <a:r>
              <a:rPr lang="zh-TW" altLang="en-US" sz="3000" dirty="0">
                <a:solidFill>
                  <a:schemeClr val="tx1"/>
                </a:solidFill>
                <a:latin typeface="微軟正黑體" panose="020B0604030504040204" pitchFamily="34" charset="-120"/>
                <a:ea typeface="微軟正黑體" panose="020B0604030504040204" pitchFamily="34" charset="-120"/>
              </a:rPr>
              <a:t>教師產業研習或研究進行中資料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34005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4FAB73BC-B049-4115-A692-8D63A059BFB8}" type="slidenum">
              <a:rPr lang="en-US" smtClean="0"/>
              <a:t>43</a:t>
            </a:fld>
            <a:endParaRPr lang="en-US" dirty="0"/>
          </a:p>
        </p:txBody>
      </p:sp>
      <p:sp>
        <p:nvSpPr>
          <p:cNvPr id="17" name="文字方塊 16"/>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2" name="標題 1"/>
          <p:cNvSpPr txBox="1">
            <a:spLocks/>
          </p:cNvSpPr>
          <p:nvPr/>
        </p:nvSpPr>
        <p:spPr>
          <a:xfrm>
            <a:off x="3934169" y="-354385"/>
            <a:ext cx="6551614"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23"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4-4-1</a:t>
            </a:r>
            <a:r>
              <a:rPr lang="zh-TW" altLang="en-US" sz="3000" dirty="0">
                <a:solidFill>
                  <a:schemeClr val="tx1"/>
                </a:solidFill>
                <a:latin typeface="微軟正黑體" panose="020B0604030504040204" pitchFamily="34" charset="-120"/>
                <a:ea typeface="微軟正黑體" panose="020B0604030504040204" pitchFamily="34" charset="-120"/>
              </a:rPr>
              <a:t>休、退學人數暨原因資料表</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847287228"/>
              </p:ext>
            </p:extLst>
          </p:nvPr>
        </p:nvGraphicFramePr>
        <p:xfrm>
          <a:off x="528638" y="1010125"/>
          <a:ext cx="11210388" cy="2532791"/>
        </p:xfrm>
        <a:graphic>
          <a:graphicData uri="http://schemas.openxmlformats.org/drawingml/2006/table">
            <a:tbl>
              <a:tblPr firstRow="1" bandRow="1">
                <a:tableStyleId>{5940675A-B579-460E-94D1-54222C63F5DA}</a:tableStyleId>
              </a:tblPr>
              <a:tblGrid>
                <a:gridCol w="400371">
                  <a:extLst>
                    <a:ext uri="{9D8B030D-6E8A-4147-A177-3AD203B41FA5}">
                      <a16:colId xmlns:a16="http://schemas.microsoft.com/office/drawing/2014/main" xmlns="" val="20000"/>
                    </a:ext>
                  </a:extLst>
                </a:gridCol>
                <a:gridCol w="400371">
                  <a:extLst>
                    <a:ext uri="{9D8B030D-6E8A-4147-A177-3AD203B41FA5}">
                      <a16:colId xmlns:a16="http://schemas.microsoft.com/office/drawing/2014/main" xmlns="" val="20001"/>
                    </a:ext>
                  </a:extLst>
                </a:gridCol>
                <a:gridCol w="400371">
                  <a:extLst>
                    <a:ext uri="{9D8B030D-6E8A-4147-A177-3AD203B41FA5}">
                      <a16:colId xmlns:a16="http://schemas.microsoft.com/office/drawing/2014/main" xmlns="" val="20002"/>
                    </a:ext>
                  </a:extLst>
                </a:gridCol>
                <a:gridCol w="400371">
                  <a:extLst>
                    <a:ext uri="{9D8B030D-6E8A-4147-A177-3AD203B41FA5}">
                      <a16:colId xmlns:a16="http://schemas.microsoft.com/office/drawing/2014/main" xmlns="" val="20003"/>
                    </a:ext>
                  </a:extLst>
                </a:gridCol>
                <a:gridCol w="400371">
                  <a:extLst>
                    <a:ext uri="{9D8B030D-6E8A-4147-A177-3AD203B41FA5}">
                      <a16:colId xmlns:a16="http://schemas.microsoft.com/office/drawing/2014/main" xmlns="" val="20004"/>
                    </a:ext>
                  </a:extLst>
                </a:gridCol>
                <a:gridCol w="400371">
                  <a:extLst>
                    <a:ext uri="{9D8B030D-6E8A-4147-A177-3AD203B41FA5}">
                      <a16:colId xmlns:a16="http://schemas.microsoft.com/office/drawing/2014/main" xmlns="" val="20005"/>
                    </a:ext>
                  </a:extLst>
                </a:gridCol>
                <a:gridCol w="400371">
                  <a:extLst>
                    <a:ext uri="{9D8B030D-6E8A-4147-A177-3AD203B41FA5}">
                      <a16:colId xmlns:a16="http://schemas.microsoft.com/office/drawing/2014/main" xmlns="" val="20006"/>
                    </a:ext>
                  </a:extLst>
                </a:gridCol>
                <a:gridCol w="400371">
                  <a:extLst>
                    <a:ext uri="{9D8B030D-6E8A-4147-A177-3AD203B41FA5}">
                      <a16:colId xmlns:a16="http://schemas.microsoft.com/office/drawing/2014/main" xmlns="" val="20007"/>
                    </a:ext>
                  </a:extLst>
                </a:gridCol>
                <a:gridCol w="400371">
                  <a:extLst>
                    <a:ext uri="{9D8B030D-6E8A-4147-A177-3AD203B41FA5}">
                      <a16:colId xmlns:a16="http://schemas.microsoft.com/office/drawing/2014/main" xmlns="" val="20008"/>
                    </a:ext>
                  </a:extLst>
                </a:gridCol>
                <a:gridCol w="400371">
                  <a:extLst>
                    <a:ext uri="{9D8B030D-6E8A-4147-A177-3AD203B41FA5}">
                      <a16:colId xmlns:a16="http://schemas.microsoft.com/office/drawing/2014/main" xmlns="" val="20009"/>
                    </a:ext>
                  </a:extLst>
                </a:gridCol>
                <a:gridCol w="400371">
                  <a:extLst>
                    <a:ext uri="{9D8B030D-6E8A-4147-A177-3AD203B41FA5}">
                      <a16:colId xmlns:a16="http://schemas.microsoft.com/office/drawing/2014/main" xmlns="" val="20010"/>
                    </a:ext>
                  </a:extLst>
                </a:gridCol>
                <a:gridCol w="400371">
                  <a:extLst>
                    <a:ext uri="{9D8B030D-6E8A-4147-A177-3AD203B41FA5}">
                      <a16:colId xmlns:a16="http://schemas.microsoft.com/office/drawing/2014/main" xmlns="" val="20011"/>
                    </a:ext>
                  </a:extLst>
                </a:gridCol>
                <a:gridCol w="400371">
                  <a:extLst>
                    <a:ext uri="{9D8B030D-6E8A-4147-A177-3AD203B41FA5}">
                      <a16:colId xmlns:a16="http://schemas.microsoft.com/office/drawing/2014/main" xmlns="" val="20012"/>
                    </a:ext>
                  </a:extLst>
                </a:gridCol>
                <a:gridCol w="400371">
                  <a:extLst>
                    <a:ext uri="{9D8B030D-6E8A-4147-A177-3AD203B41FA5}">
                      <a16:colId xmlns:a16="http://schemas.microsoft.com/office/drawing/2014/main" xmlns="" val="20013"/>
                    </a:ext>
                  </a:extLst>
                </a:gridCol>
                <a:gridCol w="400371">
                  <a:extLst>
                    <a:ext uri="{9D8B030D-6E8A-4147-A177-3AD203B41FA5}">
                      <a16:colId xmlns:a16="http://schemas.microsoft.com/office/drawing/2014/main" xmlns="" val="20014"/>
                    </a:ext>
                  </a:extLst>
                </a:gridCol>
                <a:gridCol w="400371">
                  <a:extLst>
                    <a:ext uri="{9D8B030D-6E8A-4147-A177-3AD203B41FA5}">
                      <a16:colId xmlns:a16="http://schemas.microsoft.com/office/drawing/2014/main" xmlns="" val="20015"/>
                    </a:ext>
                  </a:extLst>
                </a:gridCol>
                <a:gridCol w="400371">
                  <a:extLst>
                    <a:ext uri="{9D8B030D-6E8A-4147-A177-3AD203B41FA5}">
                      <a16:colId xmlns:a16="http://schemas.microsoft.com/office/drawing/2014/main" xmlns="" val="20016"/>
                    </a:ext>
                  </a:extLst>
                </a:gridCol>
                <a:gridCol w="400371">
                  <a:extLst>
                    <a:ext uri="{9D8B030D-6E8A-4147-A177-3AD203B41FA5}">
                      <a16:colId xmlns:a16="http://schemas.microsoft.com/office/drawing/2014/main" xmlns="" val="20017"/>
                    </a:ext>
                  </a:extLst>
                </a:gridCol>
                <a:gridCol w="400371">
                  <a:extLst>
                    <a:ext uri="{9D8B030D-6E8A-4147-A177-3AD203B41FA5}">
                      <a16:colId xmlns:a16="http://schemas.microsoft.com/office/drawing/2014/main" xmlns="" val="20018"/>
                    </a:ext>
                  </a:extLst>
                </a:gridCol>
                <a:gridCol w="400371">
                  <a:extLst>
                    <a:ext uri="{9D8B030D-6E8A-4147-A177-3AD203B41FA5}">
                      <a16:colId xmlns:a16="http://schemas.microsoft.com/office/drawing/2014/main" xmlns="" val="20019"/>
                    </a:ext>
                  </a:extLst>
                </a:gridCol>
                <a:gridCol w="400371">
                  <a:extLst>
                    <a:ext uri="{9D8B030D-6E8A-4147-A177-3AD203B41FA5}">
                      <a16:colId xmlns:a16="http://schemas.microsoft.com/office/drawing/2014/main" xmlns="" val="20020"/>
                    </a:ext>
                  </a:extLst>
                </a:gridCol>
                <a:gridCol w="400371">
                  <a:extLst>
                    <a:ext uri="{9D8B030D-6E8A-4147-A177-3AD203B41FA5}">
                      <a16:colId xmlns:a16="http://schemas.microsoft.com/office/drawing/2014/main" xmlns="" val="20021"/>
                    </a:ext>
                  </a:extLst>
                </a:gridCol>
                <a:gridCol w="400371">
                  <a:extLst>
                    <a:ext uri="{9D8B030D-6E8A-4147-A177-3AD203B41FA5}">
                      <a16:colId xmlns:a16="http://schemas.microsoft.com/office/drawing/2014/main" xmlns="" val="20022"/>
                    </a:ext>
                  </a:extLst>
                </a:gridCol>
                <a:gridCol w="400371">
                  <a:extLst>
                    <a:ext uri="{9D8B030D-6E8A-4147-A177-3AD203B41FA5}">
                      <a16:colId xmlns:a16="http://schemas.microsoft.com/office/drawing/2014/main" xmlns="" val="20023"/>
                    </a:ext>
                  </a:extLst>
                </a:gridCol>
                <a:gridCol w="400371">
                  <a:extLst>
                    <a:ext uri="{9D8B030D-6E8A-4147-A177-3AD203B41FA5}">
                      <a16:colId xmlns:a16="http://schemas.microsoft.com/office/drawing/2014/main" xmlns="" val="20024"/>
                    </a:ext>
                  </a:extLst>
                </a:gridCol>
                <a:gridCol w="400371">
                  <a:extLst>
                    <a:ext uri="{9D8B030D-6E8A-4147-A177-3AD203B41FA5}">
                      <a16:colId xmlns:a16="http://schemas.microsoft.com/office/drawing/2014/main" xmlns="" val="20025"/>
                    </a:ext>
                  </a:extLst>
                </a:gridCol>
                <a:gridCol w="400371">
                  <a:extLst>
                    <a:ext uri="{9D8B030D-6E8A-4147-A177-3AD203B41FA5}">
                      <a16:colId xmlns:a16="http://schemas.microsoft.com/office/drawing/2014/main" xmlns="" val="20026"/>
                    </a:ext>
                  </a:extLst>
                </a:gridCol>
                <a:gridCol w="400371">
                  <a:extLst>
                    <a:ext uri="{9D8B030D-6E8A-4147-A177-3AD203B41FA5}">
                      <a16:colId xmlns:a16="http://schemas.microsoft.com/office/drawing/2014/main" xmlns="" val="20027"/>
                    </a:ext>
                  </a:extLst>
                </a:gridCol>
              </a:tblGrid>
              <a:tr h="612551">
                <a:tc gridSpan="9">
                  <a:txBody>
                    <a:bodyPr/>
                    <a:lstStyle/>
                    <a:p>
                      <a:pPr algn="ctr">
                        <a:spcAft>
                          <a:spcPts val="0"/>
                        </a:spcAft>
                      </a:pPr>
                      <a:r>
                        <a:rPr lang="zh-TW" altLang="zh-TW" sz="1800" b="0" kern="1200" dirty="0" smtClean="0">
                          <a:solidFill>
                            <a:schemeClr val="tx1"/>
                          </a:solidFill>
                          <a:effectLst/>
                          <a:latin typeface="微軟正黑體" panose="020B0604030504040204" pitchFamily="34" charset="-120"/>
                          <a:ea typeface="微軟正黑體" panose="020B0604030504040204" pitchFamily="34" charset="-120"/>
                          <a:cs typeface="+mn-cs"/>
                        </a:rPr>
                        <a:t>學期內新增辦理休學人數</a:t>
                      </a:r>
                      <a:endParaRPr lang="zh-TW" sz="18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59696" marR="59696"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9">
                  <a:txBody>
                    <a:bodyPr/>
                    <a:lstStyle/>
                    <a:p>
                      <a:pPr algn="ctr">
                        <a:spcAft>
                          <a:spcPts val="0"/>
                        </a:spcAft>
                      </a:pP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cs typeface="+mn-cs"/>
                        </a:rPr>
                        <a:t>至學期底總休學人數</a:t>
                      </a:r>
                      <a:endParaRPr lang="zh-TW" sz="18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59696" marR="59696"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0">
                  <a:txBody>
                    <a:bodyPr/>
                    <a:lstStyle/>
                    <a:p>
                      <a:pPr algn="ct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cs typeface="+mn-cs"/>
                        </a:rPr>
                        <a:t>學期內退學人數</a:t>
                      </a: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extLst>
                  <a:ext uri="{0D108BD9-81ED-4DB2-BD59-A6C34878D82A}">
                    <a16:rowId xmlns:a16="http://schemas.microsoft.com/office/drawing/2014/main" xmlns="" val="10000"/>
                  </a:ext>
                </a:extLst>
              </a:tr>
              <a:tr h="1286737">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病</a:t>
                      </a: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經濟困難</a:t>
                      </a: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sng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sngStrike" kern="100" dirty="0">
                          <a:solidFill>
                            <a:schemeClr val="tx1"/>
                          </a:solidFill>
                          <a:effectLst/>
                          <a:latin typeface="微軟正黑體" panose="020B0604030504040204" pitchFamily="34" charset="-120"/>
                          <a:ea typeface="微軟正黑體" panose="020B0604030504040204" pitchFamily="34" charset="-120"/>
                        </a:rPr>
                        <a:t>學業志趣</a:t>
                      </a:r>
                    </a:p>
                  </a:txBody>
                  <a:tcPr marL="59696" marR="59696" marT="0" marB="0" vert="eaVert" anchor="ctr">
                    <a:solidFill>
                      <a:srgbClr val="FFFF00"/>
                    </a:solidFill>
                  </a:tcP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rPr>
                        <a:t>因學業成績因素</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rPr>
                        <a:t>因志趣不合因素</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工作需求</a:t>
                      </a: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懷孕</a:t>
                      </a: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育嬰</a:t>
                      </a: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其他原因</a:t>
                      </a: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病</a:t>
                      </a: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經濟困難</a:t>
                      </a: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sng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sngStrike" kern="100" dirty="0">
                          <a:solidFill>
                            <a:schemeClr val="tx1"/>
                          </a:solidFill>
                          <a:effectLst/>
                          <a:latin typeface="微軟正黑體" panose="020B0604030504040204" pitchFamily="34" charset="-120"/>
                          <a:ea typeface="微軟正黑體" panose="020B0604030504040204" pitchFamily="34" charset="-120"/>
                        </a:rPr>
                        <a:t>學業志趣</a:t>
                      </a:r>
                    </a:p>
                  </a:txBody>
                  <a:tcPr marL="59696" marR="59696" marT="0" marB="0" vert="eaVert" anchor="ctr">
                    <a:solidFill>
                      <a:srgbClr val="FFFF00"/>
                    </a:solidFill>
                  </a:tcP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rPr>
                        <a:t>因學業成績因素</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rPr>
                        <a:t>因志趣不合因素</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工作需求</a:t>
                      </a: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懷孕</a:t>
                      </a: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育嬰</a:t>
                      </a:r>
                    </a:p>
                  </a:txBody>
                  <a:tcPr marL="59696" marR="59696" marT="0" marB="0" vert="eaVert" anchor="ct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其他原因</a:t>
                      </a:r>
                    </a:p>
                  </a:txBody>
                  <a:tcPr marL="59696" marR="59696" marT="0" marB="0" vert="eaVert" anchor="ct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因學業</a:t>
                      </a:r>
                    </a:p>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成績</a:t>
                      </a:r>
                    </a:p>
                  </a:txBody>
                  <a:tcPr marL="17781" marR="17781" marT="0" marB="0"/>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因操行</a:t>
                      </a:r>
                    </a:p>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成績</a:t>
                      </a:r>
                    </a:p>
                  </a:txBody>
                  <a:tcPr marL="17781" marR="17781" marT="0" marB="0"/>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因志趣</a:t>
                      </a:r>
                    </a:p>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不合</a:t>
                      </a:r>
                    </a:p>
                  </a:txBody>
                  <a:tcPr marL="17781" marR="17781" marT="0" marB="0"/>
                </a:tc>
                <a:tc>
                  <a:txBody>
                    <a:bodyPr/>
                    <a:lstStyle/>
                    <a:p>
                      <a:pPr algn="ctr">
                        <a:spcAft>
                          <a:spcPts val="0"/>
                        </a:spcAft>
                      </a:pP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rPr>
                        <a:t>因病</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tc>
                <a:tc>
                  <a:txBody>
                    <a:bodyPr/>
                    <a:lstStyle/>
                    <a:p>
                      <a:pPr algn="ctr">
                        <a:spcAft>
                          <a:spcPts val="0"/>
                        </a:spcAft>
                      </a:pP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rPr>
                        <a:t>因工作需求因素</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逾期</a:t>
                      </a:r>
                    </a:p>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未註冊</a:t>
                      </a:r>
                    </a:p>
                  </a:txBody>
                  <a:tcPr marL="17781" marR="17781" marT="0" marB="0"/>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休學逾期未復學</a:t>
                      </a:r>
                    </a:p>
                  </a:txBody>
                  <a:tcPr marL="17781" marR="17781" marT="0" marB="0"/>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因懷孕</a:t>
                      </a:r>
                    </a:p>
                  </a:txBody>
                  <a:tcPr marL="17781" marR="17781" marT="0" marB="0"/>
                </a:tc>
                <a:tc>
                  <a:txBody>
                    <a:bodyPr/>
                    <a:lstStyle/>
                    <a:p>
                      <a:pPr algn="ctr">
                        <a:spcAft>
                          <a:spcPts val="0"/>
                        </a:spcAft>
                      </a:pP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rPr>
                        <a:t>因育嬰</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tc>
                <a:tc>
                  <a:txBody>
                    <a:bodyPr/>
                    <a:lstStyle/>
                    <a:p>
                      <a:pPr algn="ctr">
                        <a:spcAft>
                          <a:spcPts val="0"/>
                        </a:spcAft>
                      </a:pP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rPr>
                        <a:t>因其他原因</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tc>
                <a:extLst>
                  <a:ext uri="{0D108BD9-81ED-4DB2-BD59-A6C34878D82A}">
                    <a16:rowId xmlns:a16="http://schemas.microsoft.com/office/drawing/2014/main" xmlns="" val="10001"/>
                  </a:ext>
                </a:extLst>
              </a:tr>
            </a:tbl>
          </a:graphicData>
        </a:graphic>
      </p:graphicFrame>
      <p:sp>
        <p:nvSpPr>
          <p:cNvPr id="19" name="矩形 15"/>
          <p:cNvSpPr>
            <a:spLocks noChangeArrowheads="1"/>
          </p:cNvSpPr>
          <p:nvPr/>
        </p:nvSpPr>
        <p:spPr bwMode="auto">
          <a:xfrm>
            <a:off x="824439" y="3544122"/>
            <a:ext cx="108055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刪改</a:t>
            </a:r>
            <a:r>
              <a:rPr kumimoji="0" lang="zh-TW" altLang="en-US" sz="2400" b="1" dirty="0">
                <a:latin typeface="微軟正黑體" panose="020B0604030504040204" pitchFamily="34" charset="-120"/>
                <a:ea typeface="微軟正黑體" panose="020B0604030504040204" pitchFamily="34" charset="-120"/>
              </a:rPr>
              <a:t>欄位</a:t>
            </a: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因學業志趣</a:t>
            </a:r>
          </a:p>
          <a:p>
            <a:pPr marL="342900" indent="-342900" eaLnBrk="1" hangingPunct="1">
              <a:lnSpc>
                <a:spcPct val="150000"/>
              </a:lnSpc>
              <a:spcBef>
                <a:spcPct val="0"/>
              </a:spcBef>
              <a:buFont typeface="Wingdings" panose="05000000000000000000" pitchFamily="2" charset="2"/>
              <a:buChar char="u"/>
              <a:defRPr/>
            </a:pPr>
            <a:r>
              <a:rPr lang="zh-TW" altLang="en-US" sz="2400" strike="sngStrike" dirty="0" smtClean="0">
                <a:latin typeface="微軟正黑體" panose="020B0604030504040204" pitchFamily="34" charset="-120"/>
                <a:ea typeface="微軟正黑體" panose="020B0604030504040204" pitchFamily="34" charset="-120"/>
              </a:rPr>
              <a:t>刪除</a:t>
            </a:r>
            <a:r>
              <a:rPr lang="zh-TW" altLang="en-US" sz="2400" strike="sngStrike" dirty="0">
                <a:latin typeface="微軟正黑體" panose="020B0604030504040204" pitchFamily="34" charset="-120"/>
                <a:ea typeface="微軟正黑體" panose="020B0604030504040204" pitchFamily="34" charset="-120"/>
              </a:rPr>
              <a:t>「因學業志趣」</a:t>
            </a:r>
            <a:r>
              <a:rPr lang="zh-TW" altLang="en-US" sz="2400" strike="sngStrike" dirty="0" smtClean="0">
                <a:latin typeface="微軟正黑體" panose="020B0604030504040204" pitchFamily="34" charset="-120"/>
                <a:ea typeface="微軟正黑體" panose="020B0604030504040204" pitchFamily="34" charset="-120"/>
              </a:rPr>
              <a:t>欄位。</a:t>
            </a:r>
            <a:endParaRPr lang="en-US" altLang="zh-TW" sz="1600" strike="sngStrike"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solidFill>
                  <a:srgbClr val="000000"/>
                </a:solidFill>
                <a:latin typeface="微軟正黑體" panose="020B0604030504040204" pitchFamily="34" charset="-120"/>
                <a:ea typeface="微軟正黑體" panose="020B0604030504040204" pitchFamily="34" charset="-120"/>
              </a:rPr>
              <a:t> 106</a:t>
            </a:r>
            <a:r>
              <a:rPr lang="zh-TW" altLang="en-US" sz="1600" dirty="0">
                <a:solidFill>
                  <a:srgbClr val="000000"/>
                </a:solidFill>
                <a:latin typeface="微軟正黑體" panose="020B0604030504040204" pitchFamily="34" charset="-120"/>
                <a:ea typeface="微軟正黑體" panose="020B0604030504040204" pitchFamily="34" charset="-120"/>
              </a:rPr>
              <a:t>年</a:t>
            </a:r>
            <a:r>
              <a:rPr lang="en-US" altLang="zh-TW" sz="1600" dirty="0">
                <a:solidFill>
                  <a:srgbClr val="000000"/>
                </a:solidFill>
                <a:latin typeface="微軟正黑體" panose="020B0604030504040204" pitchFamily="34" charset="-120"/>
                <a:ea typeface="微軟正黑體" panose="020B0604030504040204" pitchFamily="34" charset="-120"/>
              </a:rPr>
              <a:t>03</a:t>
            </a:r>
            <a:r>
              <a:rPr lang="zh-TW" altLang="en-US" sz="1600" dirty="0">
                <a:solidFill>
                  <a:srgbClr val="000000"/>
                </a:solidFill>
                <a:latin typeface="微軟正黑體" panose="020B0604030504040204" pitchFamily="34" charset="-120"/>
                <a:ea typeface="微軟正黑體" panose="020B0604030504040204" pitchFamily="34" charset="-120"/>
              </a:rPr>
              <a:t>月因應「教育部技職司」刪改欄位</a:t>
            </a:r>
            <a:r>
              <a:rPr lang="en-US" altLang="zh-TW" sz="1600" dirty="0" smtClean="0">
                <a:latin typeface="微軟正黑體" panose="020B0604030504040204" pitchFamily="34" charset="-120"/>
                <a:ea typeface="微軟正黑體" panose="020B0604030504040204" pitchFamily="34" charset="-120"/>
              </a:rPr>
              <a:t>】</a:t>
            </a:r>
            <a:r>
              <a:rPr lang="zh-TW" altLang="zh-TW" sz="1600" b="1" dirty="0" smtClean="0">
                <a:solidFill>
                  <a:srgbClr val="FF0000"/>
                </a:solidFill>
                <a:latin typeface="微軟正黑體" panose="020B0604030504040204" pitchFamily="34" charset="-120"/>
                <a:ea typeface="微軟正黑體" panose="020B0604030504040204" pitchFamily="34" charset="-120"/>
              </a:rPr>
              <a:t> </a:t>
            </a:r>
            <a:endParaRPr kumimoji="0" lang="zh-TW" altLang="en-US" sz="1600" b="1" strike="sngStrike"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00694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FAB73BC-B049-4115-A692-8D63A059BFB8}" type="slidenum">
              <a:rPr lang="en-US" smtClean="0"/>
              <a:t>44</a:t>
            </a:fld>
            <a:endParaRPr lang="en-US" dirty="0"/>
          </a:p>
        </p:txBody>
      </p:sp>
      <p:sp>
        <p:nvSpPr>
          <p:cNvPr id="27" name="文字方塊 26"/>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4-4-1</a:t>
            </a:r>
            <a:r>
              <a:rPr lang="zh-TW" altLang="en-US" sz="3000" dirty="0">
                <a:solidFill>
                  <a:schemeClr val="tx1"/>
                </a:solidFill>
                <a:latin typeface="微軟正黑體" panose="020B0604030504040204" pitchFamily="34" charset="-120"/>
                <a:ea typeface="微軟正黑體" panose="020B0604030504040204" pitchFamily="34" charset="-120"/>
              </a:rPr>
              <a:t>休、退學人數暨原因資料表</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3048365610"/>
              </p:ext>
            </p:extLst>
          </p:nvPr>
        </p:nvGraphicFramePr>
        <p:xfrm>
          <a:off x="528638" y="1010125"/>
          <a:ext cx="11210388" cy="2532791"/>
        </p:xfrm>
        <a:graphic>
          <a:graphicData uri="http://schemas.openxmlformats.org/drawingml/2006/table">
            <a:tbl>
              <a:tblPr firstRow="1" bandRow="1">
                <a:tableStyleId>{5940675A-B579-460E-94D1-54222C63F5DA}</a:tableStyleId>
              </a:tblPr>
              <a:tblGrid>
                <a:gridCol w="400371">
                  <a:extLst>
                    <a:ext uri="{9D8B030D-6E8A-4147-A177-3AD203B41FA5}">
                      <a16:colId xmlns:a16="http://schemas.microsoft.com/office/drawing/2014/main" xmlns="" val="20000"/>
                    </a:ext>
                  </a:extLst>
                </a:gridCol>
                <a:gridCol w="400371">
                  <a:extLst>
                    <a:ext uri="{9D8B030D-6E8A-4147-A177-3AD203B41FA5}">
                      <a16:colId xmlns:a16="http://schemas.microsoft.com/office/drawing/2014/main" xmlns="" val="20001"/>
                    </a:ext>
                  </a:extLst>
                </a:gridCol>
                <a:gridCol w="400371">
                  <a:extLst>
                    <a:ext uri="{9D8B030D-6E8A-4147-A177-3AD203B41FA5}">
                      <a16:colId xmlns:a16="http://schemas.microsoft.com/office/drawing/2014/main" xmlns="" val="20002"/>
                    </a:ext>
                  </a:extLst>
                </a:gridCol>
                <a:gridCol w="400371">
                  <a:extLst>
                    <a:ext uri="{9D8B030D-6E8A-4147-A177-3AD203B41FA5}">
                      <a16:colId xmlns:a16="http://schemas.microsoft.com/office/drawing/2014/main" xmlns="" val="20003"/>
                    </a:ext>
                  </a:extLst>
                </a:gridCol>
                <a:gridCol w="400371">
                  <a:extLst>
                    <a:ext uri="{9D8B030D-6E8A-4147-A177-3AD203B41FA5}">
                      <a16:colId xmlns:a16="http://schemas.microsoft.com/office/drawing/2014/main" xmlns="" val="20004"/>
                    </a:ext>
                  </a:extLst>
                </a:gridCol>
                <a:gridCol w="400371">
                  <a:extLst>
                    <a:ext uri="{9D8B030D-6E8A-4147-A177-3AD203B41FA5}">
                      <a16:colId xmlns:a16="http://schemas.microsoft.com/office/drawing/2014/main" xmlns="" val="20005"/>
                    </a:ext>
                  </a:extLst>
                </a:gridCol>
                <a:gridCol w="400371">
                  <a:extLst>
                    <a:ext uri="{9D8B030D-6E8A-4147-A177-3AD203B41FA5}">
                      <a16:colId xmlns:a16="http://schemas.microsoft.com/office/drawing/2014/main" xmlns="" val="20006"/>
                    </a:ext>
                  </a:extLst>
                </a:gridCol>
                <a:gridCol w="400371">
                  <a:extLst>
                    <a:ext uri="{9D8B030D-6E8A-4147-A177-3AD203B41FA5}">
                      <a16:colId xmlns:a16="http://schemas.microsoft.com/office/drawing/2014/main" xmlns="" val="20007"/>
                    </a:ext>
                  </a:extLst>
                </a:gridCol>
                <a:gridCol w="400371">
                  <a:extLst>
                    <a:ext uri="{9D8B030D-6E8A-4147-A177-3AD203B41FA5}">
                      <a16:colId xmlns:a16="http://schemas.microsoft.com/office/drawing/2014/main" xmlns="" val="20008"/>
                    </a:ext>
                  </a:extLst>
                </a:gridCol>
                <a:gridCol w="400371">
                  <a:extLst>
                    <a:ext uri="{9D8B030D-6E8A-4147-A177-3AD203B41FA5}">
                      <a16:colId xmlns:a16="http://schemas.microsoft.com/office/drawing/2014/main" xmlns="" val="20009"/>
                    </a:ext>
                  </a:extLst>
                </a:gridCol>
                <a:gridCol w="400371">
                  <a:extLst>
                    <a:ext uri="{9D8B030D-6E8A-4147-A177-3AD203B41FA5}">
                      <a16:colId xmlns:a16="http://schemas.microsoft.com/office/drawing/2014/main" xmlns="" val="20010"/>
                    </a:ext>
                  </a:extLst>
                </a:gridCol>
                <a:gridCol w="400371">
                  <a:extLst>
                    <a:ext uri="{9D8B030D-6E8A-4147-A177-3AD203B41FA5}">
                      <a16:colId xmlns:a16="http://schemas.microsoft.com/office/drawing/2014/main" xmlns="" val="20011"/>
                    </a:ext>
                  </a:extLst>
                </a:gridCol>
                <a:gridCol w="400371">
                  <a:extLst>
                    <a:ext uri="{9D8B030D-6E8A-4147-A177-3AD203B41FA5}">
                      <a16:colId xmlns:a16="http://schemas.microsoft.com/office/drawing/2014/main" xmlns="" val="20012"/>
                    </a:ext>
                  </a:extLst>
                </a:gridCol>
                <a:gridCol w="400371">
                  <a:extLst>
                    <a:ext uri="{9D8B030D-6E8A-4147-A177-3AD203B41FA5}">
                      <a16:colId xmlns:a16="http://schemas.microsoft.com/office/drawing/2014/main" xmlns="" val="20013"/>
                    </a:ext>
                  </a:extLst>
                </a:gridCol>
                <a:gridCol w="400371">
                  <a:extLst>
                    <a:ext uri="{9D8B030D-6E8A-4147-A177-3AD203B41FA5}">
                      <a16:colId xmlns:a16="http://schemas.microsoft.com/office/drawing/2014/main" xmlns="" val="20014"/>
                    </a:ext>
                  </a:extLst>
                </a:gridCol>
                <a:gridCol w="400371">
                  <a:extLst>
                    <a:ext uri="{9D8B030D-6E8A-4147-A177-3AD203B41FA5}">
                      <a16:colId xmlns:a16="http://schemas.microsoft.com/office/drawing/2014/main" xmlns="" val="20015"/>
                    </a:ext>
                  </a:extLst>
                </a:gridCol>
                <a:gridCol w="400371">
                  <a:extLst>
                    <a:ext uri="{9D8B030D-6E8A-4147-A177-3AD203B41FA5}">
                      <a16:colId xmlns:a16="http://schemas.microsoft.com/office/drawing/2014/main" xmlns="" val="20016"/>
                    </a:ext>
                  </a:extLst>
                </a:gridCol>
                <a:gridCol w="400371">
                  <a:extLst>
                    <a:ext uri="{9D8B030D-6E8A-4147-A177-3AD203B41FA5}">
                      <a16:colId xmlns:a16="http://schemas.microsoft.com/office/drawing/2014/main" xmlns="" val="20017"/>
                    </a:ext>
                  </a:extLst>
                </a:gridCol>
                <a:gridCol w="400371">
                  <a:extLst>
                    <a:ext uri="{9D8B030D-6E8A-4147-A177-3AD203B41FA5}">
                      <a16:colId xmlns:a16="http://schemas.microsoft.com/office/drawing/2014/main" xmlns="" val="20018"/>
                    </a:ext>
                  </a:extLst>
                </a:gridCol>
                <a:gridCol w="400371">
                  <a:extLst>
                    <a:ext uri="{9D8B030D-6E8A-4147-A177-3AD203B41FA5}">
                      <a16:colId xmlns:a16="http://schemas.microsoft.com/office/drawing/2014/main" xmlns="" val="20019"/>
                    </a:ext>
                  </a:extLst>
                </a:gridCol>
                <a:gridCol w="400371">
                  <a:extLst>
                    <a:ext uri="{9D8B030D-6E8A-4147-A177-3AD203B41FA5}">
                      <a16:colId xmlns:a16="http://schemas.microsoft.com/office/drawing/2014/main" xmlns="" val="20020"/>
                    </a:ext>
                  </a:extLst>
                </a:gridCol>
                <a:gridCol w="400371">
                  <a:extLst>
                    <a:ext uri="{9D8B030D-6E8A-4147-A177-3AD203B41FA5}">
                      <a16:colId xmlns:a16="http://schemas.microsoft.com/office/drawing/2014/main" xmlns="" val="20021"/>
                    </a:ext>
                  </a:extLst>
                </a:gridCol>
                <a:gridCol w="400371">
                  <a:extLst>
                    <a:ext uri="{9D8B030D-6E8A-4147-A177-3AD203B41FA5}">
                      <a16:colId xmlns:a16="http://schemas.microsoft.com/office/drawing/2014/main" xmlns="" val="20022"/>
                    </a:ext>
                  </a:extLst>
                </a:gridCol>
                <a:gridCol w="400371">
                  <a:extLst>
                    <a:ext uri="{9D8B030D-6E8A-4147-A177-3AD203B41FA5}">
                      <a16:colId xmlns:a16="http://schemas.microsoft.com/office/drawing/2014/main" xmlns="" val="20023"/>
                    </a:ext>
                  </a:extLst>
                </a:gridCol>
                <a:gridCol w="400371">
                  <a:extLst>
                    <a:ext uri="{9D8B030D-6E8A-4147-A177-3AD203B41FA5}">
                      <a16:colId xmlns:a16="http://schemas.microsoft.com/office/drawing/2014/main" xmlns="" val="20024"/>
                    </a:ext>
                  </a:extLst>
                </a:gridCol>
                <a:gridCol w="400371">
                  <a:extLst>
                    <a:ext uri="{9D8B030D-6E8A-4147-A177-3AD203B41FA5}">
                      <a16:colId xmlns:a16="http://schemas.microsoft.com/office/drawing/2014/main" xmlns="" val="20025"/>
                    </a:ext>
                  </a:extLst>
                </a:gridCol>
                <a:gridCol w="400371">
                  <a:extLst>
                    <a:ext uri="{9D8B030D-6E8A-4147-A177-3AD203B41FA5}">
                      <a16:colId xmlns:a16="http://schemas.microsoft.com/office/drawing/2014/main" xmlns="" val="20026"/>
                    </a:ext>
                  </a:extLst>
                </a:gridCol>
                <a:gridCol w="400371">
                  <a:extLst>
                    <a:ext uri="{9D8B030D-6E8A-4147-A177-3AD203B41FA5}">
                      <a16:colId xmlns:a16="http://schemas.microsoft.com/office/drawing/2014/main" xmlns="" val="20027"/>
                    </a:ext>
                  </a:extLst>
                </a:gridCol>
              </a:tblGrid>
              <a:tr h="612551">
                <a:tc gridSpan="9">
                  <a:txBody>
                    <a:bodyPr/>
                    <a:lstStyle/>
                    <a:p>
                      <a:pPr algn="ctr">
                        <a:spcAft>
                          <a:spcPts val="0"/>
                        </a:spcAft>
                      </a:pPr>
                      <a:r>
                        <a:rPr lang="zh-TW" altLang="zh-TW" sz="1800" b="0" kern="1200" dirty="0" smtClean="0">
                          <a:solidFill>
                            <a:schemeClr val="tx1"/>
                          </a:solidFill>
                          <a:effectLst/>
                          <a:latin typeface="微軟正黑體" panose="020B0604030504040204" pitchFamily="34" charset="-120"/>
                          <a:ea typeface="微軟正黑體" panose="020B0604030504040204" pitchFamily="34" charset="-120"/>
                          <a:cs typeface="+mn-cs"/>
                        </a:rPr>
                        <a:t>學期內新增辦理休學人數</a:t>
                      </a:r>
                      <a:endParaRPr lang="zh-TW" sz="18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59696" marR="59696"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9">
                  <a:txBody>
                    <a:bodyPr/>
                    <a:lstStyle/>
                    <a:p>
                      <a:pPr algn="ctr">
                        <a:spcAft>
                          <a:spcPts val="0"/>
                        </a:spcAft>
                      </a:pP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cs typeface="+mn-cs"/>
                        </a:rPr>
                        <a:t>至學期底總休學人數</a:t>
                      </a:r>
                      <a:endParaRPr lang="zh-TW" sz="18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59696" marR="59696"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0">
                  <a:txBody>
                    <a:bodyPr/>
                    <a:lstStyle/>
                    <a:p>
                      <a:pPr algn="ct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cs typeface="+mn-cs"/>
                        </a:rPr>
                        <a:t>學期內退學人數</a:t>
                      </a: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extLst>
                  <a:ext uri="{0D108BD9-81ED-4DB2-BD59-A6C34878D82A}">
                    <a16:rowId xmlns:a16="http://schemas.microsoft.com/office/drawing/2014/main" xmlns="" val="10000"/>
                  </a:ext>
                </a:extLst>
              </a:tr>
              <a:tr h="1286737">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病</a:t>
                      </a:r>
                    </a:p>
                  </a:txBody>
                  <a:tcPr marL="59696" marR="59696" marT="0" marB="0" vert="eaVert" anchor="ct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經濟困難</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sng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sngStrike" kern="100" dirty="0">
                          <a:solidFill>
                            <a:schemeClr val="tx1"/>
                          </a:solidFill>
                          <a:effectLst/>
                          <a:latin typeface="微軟正黑體" panose="020B0604030504040204" pitchFamily="34" charset="-120"/>
                          <a:ea typeface="微軟正黑體" panose="020B0604030504040204" pitchFamily="34" charset="-120"/>
                        </a:rPr>
                        <a:t>學業志趣</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800" b="0" strike="noStrike" kern="100" dirty="0" smtClean="0">
                          <a:solidFill>
                            <a:schemeClr val="tx1"/>
                          </a:solidFill>
                          <a:effectLst/>
                          <a:latin typeface="微軟正黑體" panose="020B0604030504040204" pitchFamily="34" charset="-120"/>
                          <a:ea typeface="微軟正黑體" panose="020B0604030504040204" pitchFamily="34" charset="-120"/>
                        </a:rPr>
                        <a:t>因學業成績因素</a:t>
                      </a:r>
                      <a:endParaRPr lang="zh-TW" sz="1800" b="0" strike="noStrike" kern="100" dirty="0">
                        <a:solidFill>
                          <a:schemeClr val="tx1"/>
                        </a:solidFill>
                        <a:effectLst/>
                        <a:latin typeface="微軟正黑體" panose="020B0604030504040204" pitchFamily="34" charset="-120"/>
                        <a:ea typeface="微軟正黑體" panose="020B0604030504040204" pitchFamily="34" charset="-120"/>
                      </a:endParaRPr>
                    </a:p>
                  </a:txBody>
                  <a:tcPr marL="59696" marR="59696" marT="0" marB="0" vert="eaVert" anchor="ctr">
                    <a:solidFill>
                      <a:srgbClr val="FFFF00"/>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800" b="0" strike="noStrike" kern="100" dirty="0" smtClean="0">
                          <a:solidFill>
                            <a:schemeClr val="tx1"/>
                          </a:solidFill>
                          <a:effectLst/>
                          <a:latin typeface="微軟正黑體" panose="020B0604030504040204" pitchFamily="34" charset="-120"/>
                          <a:ea typeface="微軟正黑體" panose="020B0604030504040204" pitchFamily="34" charset="-120"/>
                        </a:rPr>
                        <a:t>因志趣不合因素</a:t>
                      </a:r>
                      <a:endParaRPr lang="zh-TW" sz="1800" b="0" strike="noStrike" kern="100" dirty="0">
                        <a:solidFill>
                          <a:schemeClr val="tx1"/>
                        </a:solidFill>
                        <a:effectLst/>
                        <a:latin typeface="微軟正黑體" panose="020B0604030504040204" pitchFamily="34" charset="-120"/>
                        <a:ea typeface="微軟正黑體" panose="020B0604030504040204" pitchFamily="34" charset="-120"/>
                      </a:endParaRPr>
                    </a:p>
                  </a:txBody>
                  <a:tcPr marL="59696" marR="59696" marT="0" marB="0" vert="eaVert" anchor="ctr">
                    <a:solidFill>
                      <a:srgbClr val="FFFF00"/>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工作需求</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懷孕</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育嬰</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其他原因</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病</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經濟困難</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sng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sngStrike" kern="100" dirty="0">
                          <a:solidFill>
                            <a:schemeClr val="tx1"/>
                          </a:solidFill>
                          <a:effectLst/>
                          <a:latin typeface="微軟正黑體" panose="020B0604030504040204" pitchFamily="34" charset="-120"/>
                          <a:ea typeface="微軟正黑體" panose="020B0604030504040204" pitchFamily="34" charset="-120"/>
                        </a:rPr>
                        <a:t>學業志趣</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800" b="0" strike="noStrike" kern="100" dirty="0" smtClean="0">
                          <a:solidFill>
                            <a:schemeClr val="tx1"/>
                          </a:solidFill>
                          <a:effectLst/>
                          <a:latin typeface="微軟正黑體" panose="020B0604030504040204" pitchFamily="34" charset="-120"/>
                          <a:ea typeface="微軟正黑體" panose="020B0604030504040204" pitchFamily="34" charset="-120"/>
                        </a:rPr>
                        <a:t>因學業成績因素</a:t>
                      </a:r>
                      <a:endParaRPr lang="zh-TW" sz="1800" b="0" strike="noStrike" kern="100" dirty="0">
                        <a:solidFill>
                          <a:schemeClr val="tx1"/>
                        </a:solidFill>
                        <a:effectLst/>
                        <a:latin typeface="微軟正黑體" panose="020B0604030504040204" pitchFamily="34" charset="-120"/>
                        <a:ea typeface="微軟正黑體" panose="020B0604030504040204" pitchFamily="34" charset="-120"/>
                      </a:endParaRPr>
                    </a:p>
                  </a:txBody>
                  <a:tcPr marL="59696" marR="59696" marT="0" marB="0" vert="eaVert" anchor="ctr">
                    <a:solidFill>
                      <a:srgbClr val="FFFF00"/>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800" b="0" strike="noStrike" kern="100" dirty="0" smtClean="0">
                          <a:solidFill>
                            <a:schemeClr val="tx1"/>
                          </a:solidFill>
                          <a:effectLst/>
                          <a:latin typeface="微軟正黑體" panose="020B0604030504040204" pitchFamily="34" charset="-120"/>
                          <a:ea typeface="微軟正黑體" panose="020B0604030504040204" pitchFamily="34" charset="-120"/>
                        </a:rPr>
                        <a:t>因志趣不合因素</a:t>
                      </a:r>
                      <a:endParaRPr lang="zh-TW" sz="1800" b="0" strike="noStrike" kern="100" dirty="0">
                        <a:solidFill>
                          <a:schemeClr val="tx1"/>
                        </a:solidFill>
                        <a:effectLst/>
                        <a:latin typeface="微軟正黑體" panose="020B0604030504040204" pitchFamily="34" charset="-120"/>
                        <a:ea typeface="微軟正黑體" panose="020B0604030504040204" pitchFamily="34" charset="-120"/>
                      </a:endParaRPr>
                    </a:p>
                  </a:txBody>
                  <a:tcPr marL="59696" marR="59696" marT="0" marB="0" vert="eaVert" anchor="ctr">
                    <a:solidFill>
                      <a:srgbClr val="FFFF00"/>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工作需求</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懷孕</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育嬰</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其他原因</a:t>
                      </a:r>
                    </a:p>
                  </a:txBody>
                  <a:tcPr marL="59696" marR="59696" marT="0" marB="0" vert="eaVert" anchor="ctr">
                    <a:solidFill>
                      <a:schemeClr val="bg1"/>
                    </a:solidFill>
                  </a:tcPr>
                </a:tc>
                <a:tc>
                  <a:txBody>
                    <a:bodyPr/>
                    <a:lstStyle/>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因學業</a:t>
                      </a:r>
                    </a:p>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成績</a:t>
                      </a:r>
                    </a:p>
                  </a:txBody>
                  <a:tcPr marL="17781" marR="17781" marT="0" marB="0">
                    <a:solidFill>
                      <a:schemeClr val="bg1"/>
                    </a:solidFill>
                  </a:tcPr>
                </a:tc>
                <a:tc>
                  <a:txBody>
                    <a:bodyPr/>
                    <a:lstStyle/>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因操行</a:t>
                      </a:r>
                    </a:p>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成績</a:t>
                      </a:r>
                    </a:p>
                  </a:txBody>
                  <a:tcPr marL="17781" marR="17781" marT="0" marB="0">
                    <a:solidFill>
                      <a:schemeClr val="bg1"/>
                    </a:solidFill>
                  </a:tcPr>
                </a:tc>
                <a:tc>
                  <a:txBody>
                    <a:bodyPr/>
                    <a:lstStyle/>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因志趣</a:t>
                      </a:r>
                    </a:p>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不合</a:t>
                      </a:r>
                    </a:p>
                  </a:txBody>
                  <a:tcPr marL="17781" marR="17781" marT="0" marB="0">
                    <a:solidFill>
                      <a:schemeClr val="bg1"/>
                    </a:solidFill>
                  </a:tcPr>
                </a:tc>
                <a:tc>
                  <a:txBody>
                    <a:bodyPr/>
                    <a:lstStyle/>
                    <a:p>
                      <a:pPr algn="ctr">
                        <a:spcAft>
                          <a:spcPts val="0"/>
                        </a:spcAft>
                      </a:pPr>
                      <a:r>
                        <a:rPr lang="zh-TW" altLang="en-US" sz="1800" b="0" strike="noStrike" kern="100" dirty="0" smtClean="0">
                          <a:solidFill>
                            <a:schemeClr val="tx1"/>
                          </a:solidFill>
                          <a:effectLst/>
                          <a:latin typeface="微軟正黑體" panose="020B0604030504040204" pitchFamily="34" charset="-120"/>
                          <a:ea typeface="微軟正黑體" panose="020B0604030504040204" pitchFamily="34" charset="-120"/>
                        </a:rPr>
                        <a:t>因病</a:t>
                      </a:r>
                      <a:endParaRPr lang="zh-TW" sz="1800" b="0" strike="noStrike"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solidFill>
                      <a:srgbClr val="FFFF00"/>
                    </a:solidFill>
                  </a:tcPr>
                </a:tc>
                <a:tc>
                  <a:txBody>
                    <a:bodyPr/>
                    <a:lstStyle/>
                    <a:p>
                      <a:pPr algn="ctr">
                        <a:spcAft>
                          <a:spcPts val="0"/>
                        </a:spcAft>
                      </a:pPr>
                      <a:r>
                        <a:rPr lang="zh-TW" altLang="en-US" sz="1800" b="0" strike="noStrike" kern="100" dirty="0" smtClean="0">
                          <a:solidFill>
                            <a:schemeClr val="tx1"/>
                          </a:solidFill>
                          <a:effectLst/>
                          <a:latin typeface="微軟正黑體" panose="020B0604030504040204" pitchFamily="34" charset="-120"/>
                          <a:ea typeface="微軟正黑體" panose="020B0604030504040204" pitchFamily="34" charset="-120"/>
                        </a:rPr>
                        <a:t>因工作需求因素</a:t>
                      </a:r>
                      <a:endParaRPr lang="zh-TW" sz="1800" b="0" strike="noStrike"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solidFill>
                      <a:srgbClr val="FFFF00"/>
                    </a:solidFill>
                  </a:tcPr>
                </a:tc>
                <a:tc>
                  <a:txBody>
                    <a:bodyPr/>
                    <a:lstStyle/>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逾期</a:t>
                      </a:r>
                    </a:p>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未註冊</a:t>
                      </a:r>
                    </a:p>
                  </a:txBody>
                  <a:tcPr marL="17781" marR="17781" marT="0" marB="0">
                    <a:solidFill>
                      <a:schemeClr val="bg1"/>
                    </a:solidFill>
                  </a:tcPr>
                </a:tc>
                <a:tc>
                  <a:txBody>
                    <a:bodyPr/>
                    <a:lstStyle/>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休學逾期未復學</a:t>
                      </a:r>
                    </a:p>
                  </a:txBody>
                  <a:tcPr marL="17781" marR="17781" marT="0" marB="0">
                    <a:solidFill>
                      <a:schemeClr val="bg1"/>
                    </a:solid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因懷孕</a:t>
                      </a:r>
                    </a:p>
                  </a:txBody>
                  <a:tcPr marL="17781" marR="17781" marT="0" marB="0"/>
                </a:tc>
                <a:tc>
                  <a:txBody>
                    <a:bodyPr/>
                    <a:lstStyle/>
                    <a:p>
                      <a:pPr algn="ctr">
                        <a:spcAft>
                          <a:spcPts val="0"/>
                        </a:spcAft>
                      </a:pP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rPr>
                        <a:t>因育嬰</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tc>
                <a:tc>
                  <a:txBody>
                    <a:bodyPr/>
                    <a:lstStyle/>
                    <a:p>
                      <a:pPr algn="ctr">
                        <a:spcAft>
                          <a:spcPts val="0"/>
                        </a:spcAft>
                      </a:pP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rPr>
                        <a:t>因其他原因</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tc>
                <a:extLst>
                  <a:ext uri="{0D108BD9-81ED-4DB2-BD59-A6C34878D82A}">
                    <a16:rowId xmlns:a16="http://schemas.microsoft.com/office/drawing/2014/main" xmlns="" val="10001"/>
                  </a:ext>
                </a:extLst>
              </a:tr>
            </a:tbl>
          </a:graphicData>
        </a:graphic>
      </p:graphicFrame>
      <p:sp>
        <p:nvSpPr>
          <p:cNvPr id="11" name="矩形 15"/>
          <p:cNvSpPr>
            <a:spLocks noChangeArrowheads="1"/>
          </p:cNvSpPr>
          <p:nvPr/>
        </p:nvSpPr>
        <p:spPr bwMode="auto">
          <a:xfrm>
            <a:off x="824439" y="3544122"/>
            <a:ext cx="10805586"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新增欄位</a:t>
            </a: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因學業成績因素、因志趣不合</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因素、因</a:t>
            </a:r>
            <a:r>
              <a:rPr kumimoji="0" lang="zh-TW" altLang="en-US" sz="2400" b="1" dirty="0">
                <a:solidFill>
                  <a:srgbClr val="FF0000"/>
                </a:solidFill>
                <a:latin typeface="微軟正黑體" panose="020B0604030504040204" pitchFamily="34" charset="-120"/>
                <a:ea typeface="微軟正黑體" panose="020B0604030504040204" pitchFamily="34" charset="-120"/>
              </a:rPr>
              <a:t>病、因工作需求因素</a:t>
            </a:r>
          </a:p>
          <a:p>
            <a:pPr marL="342900" indent="-342900" eaLnBrk="1" hangingPunct="1">
              <a:lnSpc>
                <a:spcPct val="15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因學業成績因素」：係指因學業困難而休學者</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「因志趣不合因素」：係指因志趣不合而休學者</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「因病」：係指因為身心狀況不佳而退學者。</a:t>
            </a:r>
          </a:p>
          <a:p>
            <a:pPr marL="342900" indent="-34290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「因工作需求因素」：係指因工作而辦理退學者。</a:t>
            </a:r>
          </a:p>
          <a:p>
            <a:pPr eaLnBrk="1" hangingPunct="1">
              <a:lnSpc>
                <a:spcPct val="15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solidFill>
                  <a:srgbClr val="000000"/>
                </a:solidFill>
                <a:latin typeface="微軟正黑體" panose="020B0604030504040204" pitchFamily="34" charset="-120"/>
                <a:ea typeface="微軟正黑體" panose="020B0604030504040204" pitchFamily="34" charset="-120"/>
              </a:rPr>
              <a:t> 106</a:t>
            </a:r>
            <a:r>
              <a:rPr lang="zh-TW" altLang="en-US" sz="1600" dirty="0">
                <a:solidFill>
                  <a:srgbClr val="000000"/>
                </a:solidFill>
                <a:latin typeface="微軟正黑體" panose="020B0604030504040204" pitchFamily="34" charset="-120"/>
                <a:ea typeface="微軟正黑體" panose="020B0604030504040204" pitchFamily="34" charset="-120"/>
              </a:rPr>
              <a:t>年</a:t>
            </a:r>
            <a:r>
              <a:rPr lang="en-US" altLang="zh-TW" sz="1600" dirty="0">
                <a:solidFill>
                  <a:srgbClr val="000000"/>
                </a:solidFill>
                <a:latin typeface="微軟正黑體" panose="020B0604030504040204" pitchFamily="34" charset="-120"/>
                <a:ea typeface="微軟正黑體" panose="020B0604030504040204" pitchFamily="34" charset="-120"/>
              </a:rPr>
              <a:t>03</a:t>
            </a:r>
            <a:r>
              <a:rPr lang="zh-TW" altLang="en-US" sz="1600" dirty="0">
                <a:solidFill>
                  <a:srgbClr val="000000"/>
                </a:solidFill>
                <a:latin typeface="微軟正黑體" panose="020B0604030504040204" pitchFamily="34" charset="-120"/>
                <a:ea typeface="微軟正黑體" panose="020B0604030504040204" pitchFamily="34" charset="-120"/>
              </a:rPr>
              <a:t>月因應「教育部技職司</a:t>
            </a:r>
            <a:r>
              <a:rPr lang="zh-TW" altLang="en-US" sz="1600" dirty="0" smtClean="0">
                <a:solidFill>
                  <a:srgbClr val="000000"/>
                </a:solidFill>
                <a:latin typeface="微軟正黑體" panose="020B0604030504040204" pitchFamily="34" charset="-120"/>
                <a:ea typeface="微軟正黑體" panose="020B0604030504040204" pitchFamily="34" charset="-120"/>
              </a:rPr>
              <a:t>」新</a:t>
            </a:r>
            <a:r>
              <a:rPr lang="zh-TW" altLang="en-US" sz="1600" dirty="0">
                <a:solidFill>
                  <a:srgbClr val="000000"/>
                </a:solidFill>
                <a:latin typeface="微軟正黑體" panose="020B0604030504040204" pitchFamily="34" charset="-120"/>
                <a:ea typeface="微軟正黑體" panose="020B0604030504040204" pitchFamily="34" charset="-120"/>
              </a:rPr>
              <a:t>增</a:t>
            </a:r>
            <a:r>
              <a:rPr lang="zh-TW" altLang="en-US" sz="1600" dirty="0" smtClean="0">
                <a:solidFill>
                  <a:srgbClr val="000000"/>
                </a:solidFill>
                <a:latin typeface="微軟正黑體" panose="020B0604030504040204" pitchFamily="34" charset="-120"/>
                <a:ea typeface="微軟正黑體" panose="020B0604030504040204" pitchFamily="34" charset="-120"/>
              </a:rPr>
              <a:t>欄位</a:t>
            </a:r>
            <a:r>
              <a:rPr lang="en-US" altLang="zh-TW" sz="1600" dirty="0" smtClean="0">
                <a:latin typeface="微軟正黑體" panose="020B0604030504040204" pitchFamily="34" charset="-120"/>
                <a:ea typeface="微軟正黑體" panose="020B0604030504040204" pitchFamily="34" charset="-120"/>
              </a:rPr>
              <a:t>】</a:t>
            </a:r>
            <a:r>
              <a:rPr lang="zh-TW" altLang="zh-TW" sz="1600" b="1" dirty="0" smtClean="0">
                <a:solidFill>
                  <a:srgbClr val="FF0000"/>
                </a:solidFill>
                <a:latin typeface="微軟正黑體" panose="020B0604030504040204" pitchFamily="34" charset="-120"/>
                <a:ea typeface="微軟正黑體" panose="020B0604030504040204" pitchFamily="34" charset="-120"/>
              </a:rPr>
              <a:t> </a:t>
            </a:r>
            <a:endParaRPr kumimoji="0" lang="zh-TW" altLang="en-US" sz="1600" b="1" strike="sngStrike"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777079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FAB73BC-B049-4115-A692-8D63A059BFB8}" type="slidenum">
              <a:rPr lang="en-US" smtClean="0"/>
              <a:t>45</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4-4-1</a:t>
            </a:r>
            <a:r>
              <a:rPr lang="zh-TW" altLang="en-US" sz="3000" dirty="0">
                <a:solidFill>
                  <a:schemeClr val="tx1"/>
                </a:solidFill>
                <a:latin typeface="微軟正黑體" panose="020B0604030504040204" pitchFamily="34" charset="-120"/>
                <a:ea typeface="微軟正黑體" panose="020B0604030504040204" pitchFamily="34" charset="-120"/>
              </a:rPr>
              <a:t>休、退學人數暨原因資料表</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63473529"/>
              </p:ext>
            </p:extLst>
          </p:nvPr>
        </p:nvGraphicFramePr>
        <p:xfrm>
          <a:off x="528638" y="1010125"/>
          <a:ext cx="11210388" cy="2532791"/>
        </p:xfrm>
        <a:graphic>
          <a:graphicData uri="http://schemas.openxmlformats.org/drawingml/2006/table">
            <a:tbl>
              <a:tblPr firstRow="1" bandRow="1">
                <a:tableStyleId>{5940675A-B579-460E-94D1-54222C63F5DA}</a:tableStyleId>
              </a:tblPr>
              <a:tblGrid>
                <a:gridCol w="400371">
                  <a:extLst>
                    <a:ext uri="{9D8B030D-6E8A-4147-A177-3AD203B41FA5}">
                      <a16:colId xmlns:a16="http://schemas.microsoft.com/office/drawing/2014/main" xmlns="" val="20000"/>
                    </a:ext>
                  </a:extLst>
                </a:gridCol>
                <a:gridCol w="400371">
                  <a:extLst>
                    <a:ext uri="{9D8B030D-6E8A-4147-A177-3AD203B41FA5}">
                      <a16:colId xmlns:a16="http://schemas.microsoft.com/office/drawing/2014/main" xmlns="" val="20001"/>
                    </a:ext>
                  </a:extLst>
                </a:gridCol>
                <a:gridCol w="400371">
                  <a:extLst>
                    <a:ext uri="{9D8B030D-6E8A-4147-A177-3AD203B41FA5}">
                      <a16:colId xmlns:a16="http://schemas.microsoft.com/office/drawing/2014/main" xmlns="" val="20002"/>
                    </a:ext>
                  </a:extLst>
                </a:gridCol>
                <a:gridCol w="400371">
                  <a:extLst>
                    <a:ext uri="{9D8B030D-6E8A-4147-A177-3AD203B41FA5}">
                      <a16:colId xmlns:a16="http://schemas.microsoft.com/office/drawing/2014/main" xmlns="" val="20003"/>
                    </a:ext>
                  </a:extLst>
                </a:gridCol>
                <a:gridCol w="400371">
                  <a:extLst>
                    <a:ext uri="{9D8B030D-6E8A-4147-A177-3AD203B41FA5}">
                      <a16:colId xmlns:a16="http://schemas.microsoft.com/office/drawing/2014/main" xmlns="" val="20004"/>
                    </a:ext>
                  </a:extLst>
                </a:gridCol>
                <a:gridCol w="400371">
                  <a:extLst>
                    <a:ext uri="{9D8B030D-6E8A-4147-A177-3AD203B41FA5}">
                      <a16:colId xmlns:a16="http://schemas.microsoft.com/office/drawing/2014/main" xmlns="" val="20005"/>
                    </a:ext>
                  </a:extLst>
                </a:gridCol>
                <a:gridCol w="400371">
                  <a:extLst>
                    <a:ext uri="{9D8B030D-6E8A-4147-A177-3AD203B41FA5}">
                      <a16:colId xmlns:a16="http://schemas.microsoft.com/office/drawing/2014/main" xmlns="" val="20006"/>
                    </a:ext>
                  </a:extLst>
                </a:gridCol>
                <a:gridCol w="400371">
                  <a:extLst>
                    <a:ext uri="{9D8B030D-6E8A-4147-A177-3AD203B41FA5}">
                      <a16:colId xmlns:a16="http://schemas.microsoft.com/office/drawing/2014/main" xmlns="" val="20007"/>
                    </a:ext>
                  </a:extLst>
                </a:gridCol>
                <a:gridCol w="400371">
                  <a:extLst>
                    <a:ext uri="{9D8B030D-6E8A-4147-A177-3AD203B41FA5}">
                      <a16:colId xmlns:a16="http://schemas.microsoft.com/office/drawing/2014/main" xmlns="" val="20008"/>
                    </a:ext>
                  </a:extLst>
                </a:gridCol>
                <a:gridCol w="400371">
                  <a:extLst>
                    <a:ext uri="{9D8B030D-6E8A-4147-A177-3AD203B41FA5}">
                      <a16:colId xmlns:a16="http://schemas.microsoft.com/office/drawing/2014/main" xmlns="" val="20009"/>
                    </a:ext>
                  </a:extLst>
                </a:gridCol>
                <a:gridCol w="400371">
                  <a:extLst>
                    <a:ext uri="{9D8B030D-6E8A-4147-A177-3AD203B41FA5}">
                      <a16:colId xmlns:a16="http://schemas.microsoft.com/office/drawing/2014/main" xmlns="" val="20010"/>
                    </a:ext>
                  </a:extLst>
                </a:gridCol>
                <a:gridCol w="400371">
                  <a:extLst>
                    <a:ext uri="{9D8B030D-6E8A-4147-A177-3AD203B41FA5}">
                      <a16:colId xmlns:a16="http://schemas.microsoft.com/office/drawing/2014/main" xmlns="" val="20011"/>
                    </a:ext>
                  </a:extLst>
                </a:gridCol>
                <a:gridCol w="400371">
                  <a:extLst>
                    <a:ext uri="{9D8B030D-6E8A-4147-A177-3AD203B41FA5}">
                      <a16:colId xmlns:a16="http://schemas.microsoft.com/office/drawing/2014/main" xmlns="" val="20012"/>
                    </a:ext>
                  </a:extLst>
                </a:gridCol>
                <a:gridCol w="400371">
                  <a:extLst>
                    <a:ext uri="{9D8B030D-6E8A-4147-A177-3AD203B41FA5}">
                      <a16:colId xmlns:a16="http://schemas.microsoft.com/office/drawing/2014/main" xmlns="" val="20013"/>
                    </a:ext>
                  </a:extLst>
                </a:gridCol>
                <a:gridCol w="400371">
                  <a:extLst>
                    <a:ext uri="{9D8B030D-6E8A-4147-A177-3AD203B41FA5}">
                      <a16:colId xmlns:a16="http://schemas.microsoft.com/office/drawing/2014/main" xmlns="" val="20014"/>
                    </a:ext>
                  </a:extLst>
                </a:gridCol>
                <a:gridCol w="400371">
                  <a:extLst>
                    <a:ext uri="{9D8B030D-6E8A-4147-A177-3AD203B41FA5}">
                      <a16:colId xmlns:a16="http://schemas.microsoft.com/office/drawing/2014/main" xmlns="" val="20015"/>
                    </a:ext>
                  </a:extLst>
                </a:gridCol>
                <a:gridCol w="400371">
                  <a:extLst>
                    <a:ext uri="{9D8B030D-6E8A-4147-A177-3AD203B41FA5}">
                      <a16:colId xmlns:a16="http://schemas.microsoft.com/office/drawing/2014/main" xmlns="" val="20016"/>
                    </a:ext>
                  </a:extLst>
                </a:gridCol>
                <a:gridCol w="400371">
                  <a:extLst>
                    <a:ext uri="{9D8B030D-6E8A-4147-A177-3AD203B41FA5}">
                      <a16:colId xmlns:a16="http://schemas.microsoft.com/office/drawing/2014/main" xmlns="" val="20017"/>
                    </a:ext>
                  </a:extLst>
                </a:gridCol>
                <a:gridCol w="400371">
                  <a:extLst>
                    <a:ext uri="{9D8B030D-6E8A-4147-A177-3AD203B41FA5}">
                      <a16:colId xmlns:a16="http://schemas.microsoft.com/office/drawing/2014/main" xmlns="" val="20018"/>
                    </a:ext>
                  </a:extLst>
                </a:gridCol>
                <a:gridCol w="400371">
                  <a:extLst>
                    <a:ext uri="{9D8B030D-6E8A-4147-A177-3AD203B41FA5}">
                      <a16:colId xmlns:a16="http://schemas.microsoft.com/office/drawing/2014/main" xmlns="" val="20019"/>
                    </a:ext>
                  </a:extLst>
                </a:gridCol>
                <a:gridCol w="400371">
                  <a:extLst>
                    <a:ext uri="{9D8B030D-6E8A-4147-A177-3AD203B41FA5}">
                      <a16:colId xmlns:a16="http://schemas.microsoft.com/office/drawing/2014/main" xmlns="" val="20020"/>
                    </a:ext>
                  </a:extLst>
                </a:gridCol>
                <a:gridCol w="400371">
                  <a:extLst>
                    <a:ext uri="{9D8B030D-6E8A-4147-A177-3AD203B41FA5}">
                      <a16:colId xmlns:a16="http://schemas.microsoft.com/office/drawing/2014/main" xmlns="" val="20021"/>
                    </a:ext>
                  </a:extLst>
                </a:gridCol>
                <a:gridCol w="400371">
                  <a:extLst>
                    <a:ext uri="{9D8B030D-6E8A-4147-A177-3AD203B41FA5}">
                      <a16:colId xmlns:a16="http://schemas.microsoft.com/office/drawing/2014/main" xmlns="" val="20022"/>
                    </a:ext>
                  </a:extLst>
                </a:gridCol>
                <a:gridCol w="400371">
                  <a:extLst>
                    <a:ext uri="{9D8B030D-6E8A-4147-A177-3AD203B41FA5}">
                      <a16:colId xmlns:a16="http://schemas.microsoft.com/office/drawing/2014/main" xmlns="" val="20023"/>
                    </a:ext>
                  </a:extLst>
                </a:gridCol>
                <a:gridCol w="400371">
                  <a:extLst>
                    <a:ext uri="{9D8B030D-6E8A-4147-A177-3AD203B41FA5}">
                      <a16:colId xmlns:a16="http://schemas.microsoft.com/office/drawing/2014/main" xmlns="" val="20024"/>
                    </a:ext>
                  </a:extLst>
                </a:gridCol>
                <a:gridCol w="400371">
                  <a:extLst>
                    <a:ext uri="{9D8B030D-6E8A-4147-A177-3AD203B41FA5}">
                      <a16:colId xmlns:a16="http://schemas.microsoft.com/office/drawing/2014/main" xmlns="" val="20025"/>
                    </a:ext>
                  </a:extLst>
                </a:gridCol>
                <a:gridCol w="400371">
                  <a:extLst>
                    <a:ext uri="{9D8B030D-6E8A-4147-A177-3AD203B41FA5}">
                      <a16:colId xmlns:a16="http://schemas.microsoft.com/office/drawing/2014/main" xmlns="" val="20026"/>
                    </a:ext>
                  </a:extLst>
                </a:gridCol>
                <a:gridCol w="400371">
                  <a:extLst>
                    <a:ext uri="{9D8B030D-6E8A-4147-A177-3AD203B41FA5}">
                      <a16:colId xmlns:a16="http://schemas.microsoft.com/office/drawing/2014/main" xmlns="" val="20027"/>
                    </a:ext>
                  </a:extLst>
                </a:gridCol>
              </a:tblGrid>
              <a:tr h="612551">
                <a:tc gridSpan="9">
                  <a:txBody>
                    <a:bodyPr/>
                    <a:lstStyle/>
                    <a:p>
                      <a:pPr algn="ctr">
                        <a:spcAft>
                          <a:spcPts val="0"/>
                        </a:spcAft>
                      </a:pPr>
                      <a:r>
                        <a:rPr lang="zh-TW" altLang="zh-TW" sz="1800" b="0" kern="1200" dirty="0" smtClean="0">
                          <a:solidFill>
                            <a:schemeClr val="tx1"/>
                          </a:solidFill>
                          <a:effectLst/>
                          <a:latin typeface="微軟正黑體" panose="020B0604030504040204" pitchFamily="34" charset="-120"/>
                          <a:ea typeface="微軟正黑體" panose="020B0604030504040204" pitchFamily="34" charset="-120"/>
                          <a:cs typeface="+mn-cs"/>
                        </a:rPr>
                        <a:t>學期內新增辦理休學人數</a:t>
                      </a:r>
                      <a:endParaRPr lang="zh-TW" sz="18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59696" marR="59696"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9">
                  <a:txBody>
                    <a:bodyPr/>
                    <a:lstStyle/>
                    <a:p>
                      <a:pPr algn="ctr">
                        <a:spcAft>
                          <a:spcPts val="0"/>
                        </a:spcAft>
                      </a:pP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cs typeface="+mn-cs"/>
                        </a:rPr>
                        <a:t>至學期底總休學人數</a:t>
                      </a:r>
                      <a:endParaRPr lang="zh-TW" sz="1800" b="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59696" marR="59696"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0">
                  <a:txBody>
                    <a:bodyPr/>
                    <a:lstStyle/>
                    <a:p>
                      <a:pPr algn="ct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cs typeface="+mn-cs"/>
                        </a:rPr>
                        <a:t>學期內退學人數</a:t>
                      </a: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tc hMerge="1">
                  <a:txBody>
                    <a:bodyPr/>
                    <a:lstStyle/>
                    <a:p>
                      <a:endParaRPr lang="zh-TW" altLang="en-US" sz="1800" dirty="0"/>
                    </a:p>
                  </a:txBody>
                  <a:tcPr/>
                </a:tc>
                <a:extLst>
                  <a:ext uri="{0D108BD9-81ED-4DB2-BD59-A6C34878D82A}">
                    <a16:rowId xmlns:a16="http://schemas.microsoft.com/office/drawing/2014/main" xmlns="" val="10000"/>
                  </a:ext>
                </a:extLst>
              </a:tr>
              <a:tr h="1286737">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kern="100" dirty="0">
                          <a:solidFill>
                            <a:schemeClr val="tx1"/>
                          </a:solidFill>
                          <a:effectLst/>
                          <a:latin typeface="微軟正黑體" panose="020B0604030504040204" pitchFamily="34" charset="-120"/>
                          <a:ea typeface="微軟正黑體" panose="020B0604030504040204" pitchFamily="34" charset="-120"/>
                        </a:rPr>
                        <a:t>病</a:t>
                      </a:r>
                    </a:p>
                  </a:txBody>
                  <a:tcPr marL="59696" marR="59696" marT="0" marB="0" vert="eaVert" anchor="ct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經濟困難</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u="none" strike="sng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u="none" strike="sngStrike" kern="100" dirty="0">
                          <a:solidFill>
                            <a:schemeClr val="tx1"/>
                          </a:solidFill>
                          <a:effectLst/>
                          <a:latin typeface="微軟正黑體" panose="020B0604030504040204" pitchFamily="34" charset="-120"/>
                          <a:ea typeface="微軟正黑體" panose="020B0604030504040204" pitchFamily="34" charset="-120"/>
                        </a:rPr>
                        <a:t>學業志趣</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800" b="0" strike="noStrike" kern="100" dirty="0" smtClean="0">
                          <a:solidFill>
                            <a:schemeClr val="tx1"/>
                          </a:solidFill>
                          <a:effectLst/>
                          <a:latin typeface="微軟正黑體" panose="020B0604030504040204" pitchFamily="34" charset="-120"/>
                          <a:ea typeface="微軟正黑體" panose="020B0604030504040204" pitchFamily="34" charset="-120"/>
                        </a:rPr>
                        <a:t>因學業成績因素</a:t>
                      </a:r>
                      <a:endParaRPr lang="zh-TW" sz="1800" b="0" strike="noStrike" kern="100" dirty="0">
                        <a:solidFill>
                          <a:schemeClr val="tx1"/>
                        </a:solidFill>
                        <a:effectLst/>
                        <a:latin typeface="微軟正黑體" panose="020B0604030504040204" pitchFamily="34" charset="-120"/>
                        <a:ea typeface="微軟正黑體" panose="020B0604030504040204" pitchFamily="34" charset="-120"/>
                      </a:endParaRP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800" b="0" strike="noStrike" kern="100" dirty="0" smtClean="0">
                          <a:solidFill>
                            <a:schemeClr val="tx1"/>
                          </a:solidFill>
                          <a:effectLst/>
                          <a:latin typeface="微軟正黑體" panose="020B0604030504040204" pitchFamily="34" charset="-120"/>
                          <a:ea typeface="微軟正黑體" panose="020B0604030504040204" pitchFamily="34" charset="-120"/>
                        </a:rPr>
                        <a:t>因志趣不合因素</a:t>
                      </a:r>
                      <a:endParaRPr lang="zh-TW" sz="1800" b="0" strike="noStrike" kern="100" dirty="0">
                        <a:solidFill>
                          <a:schemeClr val="tx1"/>
                        </a:solidFill>
                        <a:effectLst/>
                        <a:latin typeface="微軟正黑體" panose="020B0604030504040204" pitchFamily="34" charset="-120"/>
                        <a:ea typeface="微軟正黑體" panose="020B0604030504040204" pitchFamily="34" charset="-120"/>
                      </a:endParaRP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工作需求</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懷孕</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育嬰</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其他原因</a:t>
                      </a:r>
                    </a:p>
                  </a:txBody>
                  <a:tcPr marL="59696" marR="59696" marT="0" marB="0" vert="eaVert" anchor="ctr">
                    <a:solidFill>
                      <a:srgbClr val="FFFF00"/>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病</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經濟困難</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sng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sngStrike" kern="100" dirty="0">
                          <a:solidFill>
                            <a:schemeClr val="tx1"/>
                          </a:solidFill>
                          <a:effectLst/>
                          <a:latin typeface="微軟正黑體" panose="020B0604030504040204" pitchFamily="34" charset="-120"/>
                          <a:ea typeface="微軟正黑體" panose="020B0604030504040204" pitchFamily="34" charset="-120"/>
                        </a:rPr>
                        <a:t>學業志趣</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800" b="0" strike="noStrike" kern="100" dirty="0" smtClean="0">
                          <a:solidFill>
                            <a:schemeClr val="tx1"/>
                          </a:solidFill>
                          <a:effectLst/>
                          <a:latin typeface="微軟正黑體" panose="020B0604030504040204" pitchFamily="34" charset="-120"/>
                          <a:ea typeface="微軟正黑體" panose="020B0604030504040204" pitchFamily="34" charset="-120"/>
                        </a:rPr>
                        <a:t>因學業成績因素</a:t>
                      </a:r>
                      <a:endParaRPr lang="zh-TW" sz="1800" b="0" strike="noStrike" kern="100" dirty="0">
                        <a:solidFill>
                          <a:schemeClr val="tx1"/>
                        </a:solidFill>
                        <a:effectLst/>
                        <a:latin typeface="微軟正黑體" panose="020B0604030504040204" pitchFamily="34" charset="-120"/>
                        <a:ea typeface="微軟正黑體" panose="020B0604030504040204" pitchFamily="34" charset="-120"/>
                      </a:endParaRP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800" b="0" strike="noStrike" kern="100" dirty="0" smtClean="0">
                          <a:solidFill>
                            <a:schemeClr val="tx1"/>
                          </a:solidFill>
                          <a:effectLst/>
                          <a:latin typeface="微軟正黑體" panose="020B0604030504040204" pitchFamily="34" charset="-120"/>
                          <a:ea typeface="微軟正黑體" panose="020B0604030504040204" pitchFamily="34" charset="-120"/>
                        </a:rPr>
                        <a:t>因志趣不合因素</a:t>
                      </a:r>
                      <a:endParaRPr lang="zh-TW" sz="1800" b="0" strike="noStrike" kern="100" dirty="0">
                        <a:solidFill>
                          <a:schemeClr val="tx1"/>
                        </a:solidFill>
                        <a:effectLst/>
                        <a:latin typeface="微軟正黑體" panose="020B0604030504040204" pitchFamily="34" charset="-120"/>
                        <a:ea typeface="微軟正黑體" panose="020B0604030504040204" pitchFamily="34" charset="-120"/>
                      </a:endParaRP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工作需求</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懷孕</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育嬰</a:t>
                      </a:r>
                    </a:p>
                  </a:txBody>
                  <a:tcPr marL="59696" marR="59696" marT="0" marB="0" vert="eaVert" anchor="ctr">
                    <a:solidFill>
                      <a:schemeClr val="bg1"/>
                    </a:solidFill>
                  </a:tcPr>
                </a:tc>
                <a:tc>
                  <a:txBody>
                    <a:bodyPr/>
                    <a:lstStyle/>
                    <a:p>
                      <a:pPr algn="l">
                        <a:spcAft>
                          <a:spcPts val="0"/>
                        </a:spcAft>
                      </a:pPr>
                      <a:r>
                        <a:rPr lang="en-US" alt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 </a:t>
                      </a:r>
                      <a:r>
                        <a:rPr lang="zh-TW" sz="1800" b="0" strike="noStrike" kern="100" dirty="0" smtClean="0">
                          <a:solidFill>
                            <a:schemeClr val="tx1"/>
                          </a:solidFill>
                          <a:effectLst/>
                          <a:latin typeface="微軟正黑體" panose="020B0604030504040204" pitchFamily="34" charset="-120"/>
                          <a:ea typeface="微軟正黑體" panose="020B0604030504040204" pitchFamily="34" charset="-120"/>
                        </a:rPr>
                        <a:t>因</a:t>
                      </a: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其他原因</a:t>
                      </a:r>
                    </a:p>
                  </a:txBody>
                  <a:tcPr marL="59696" marR="59696" marT="0" marB="0" vert="eaVert" anchor="ctr">
                    <a:solidFill>
                      <a:srgbClr val="FFFF00"/>
                    </a:solidFill>
                  </a:tcPr>
                </a:tc>
                <a:tc>
                  <a:txBody>
                    <a:bodyPr/>
                    <a:lstStyle/>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因學業</a:t>
                      </a:r>
                    </a:p>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成績</a:t>
                      </a:r>
                    </a:p>
                  </a:txBody>
                  <a:tcPr marL="17781" marR="17781" marT="0" marB="0">
                    <a:solidFill>
                      <a:schemeClr val="bg1"/>
                    </a:solidFill>
                  </a:tcPr>
                </a:tc>
                <a:tc>
                  <a:txBody>
                    <a:bodyPr/>
                    <a:lstStyle/>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因操行</a:t>
                      </a:r>
                    </a:p>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成績</a:t>
                      </a:r>
                    </a:p>
                  </a:txBody>
                  <a:tcPr marL="17781" marR="17781" marT="0" marB="0">
                    <a:solidFill>
                      <a:schemeClr val="bg1"/>
                    </a:solidFill>
                  </a:tcPr>
                </a:tc>
                <a:tc>
                  <a:txBody>
                    <a:bodyPr/>
                    <a:lstStyle/>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因志趣</a:t>
                      </a:r>
                    </a:p>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不合</a:t>
                      </a:r>
                    </a:p>
                  </a:txBody>
                  <a:tcPr marL="17781" marR="17781" marT="0" marB="0">
                    <a:solidFill>
                      <a:schemeClr val="bg1"/>
                    </a:solidFill>
                  </a:tcPr>
                </a:tc>
                <a:tc>
                  <a:txBody>
                    <a:bodyPr/>
                    <a:lstStyle/>
                    <a:p>
                      <a:pPr algn="ctr">
                        <a:spcAft>
                          <a:spcPts val="0"/>
                        </a:spcAft>
                      </a:pPr>
                      <a:r>
                        <a:rPr lang="zh-TW" altLang="en-US" sz="1800" b="0" strike="noStrike" kern="100" dirty="0" smtClean="0">
                          <a:solidFill>
                            <a:schemeClr val="tx1"/>
                          </a:solidFill>
                          <a:effectLst/>
                          <a:latin typeface="微軟正黑體" panose="020B0604030504040204" pitchFamily="34" charset="-120"/>
                          <a:ea typeface="微軟正黑體" panose="020B0604030504040204" pitchFamily="34" charset="-120"/>
                        </a:rPr>
                        <a:t>因病</a:t>
                      </a:r>
                      <a:endParaRPr lang="zh-TW" sz="1800" b="0" strike="noStrike"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solidFill>
                      <a:schemeClr val="bg1"/>
                    </a:solidFill>
                  </a:tcPr>
                </a:tc>
                <a:tc>
                  <a:txBody>
                    <a:bodyPr/>
                    <a:lstStyle/>
                    <a:p>
                      <a:pPr algn="ctr">
                        <a:spcAft>
                          <a:spcPts val="0"/>
                        </a:spcAft>
                      </a:pPr>
                      <a:r>
                        <a:rPr lang="zh-TW" altLang="en-US" sz="1800" b="0" strike="noStrike" kern="100" dirty="0" smtClean="0">
                          <a:solidFill>
                            <a:schemeClr val="tx1"/>
                          </a:solidFill>
                          <a:effectLst/>
                          <a:latin typeface="微軟正黑體" panose="020B0604030504040204" pitchFamily="34" charset="-120"/>
                          <a:ea typeface="微軟正黑體" panose="020B0604030504040204" pitchFamily="34" charset="-120"/>
                        </a:rPr>
                        <a:t>因工作需求因素</a:t>
                      </a:r>
                      <a:endParaRPr lang="zh-TW" sz="1800" b="0" strike="noStrike"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solidFill>
                      <a:schemeClr val="bg1"/>
                    </a:solidFill>
                  </a:tcPr>
                </a:tc>
                <a:tc>
                  <a:txBody>
                    <a:bodyPr/>
                    <a:lstStyle/>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逾期</a:t>
                      </a:r>
                    </a:p>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未註冊</a:t>
                      </a:r>
                    </a:p>
                  </a:txBody>
                  <a:tcPr marL="17781" marR="17781" marT="0" marB="0">
                    <a:solidFill>
                      <a:schemeClr val="bg1"/>
                    </a:solidFill>
                  </a:tcPr>
                </a:tc>
                <a:tc>
                  <a:txBody>
                    <a:bodyPr/>
                    <a:lstStyle/>
                    <a:p>
                      <a:pPr algn="ctr">
                        <a:spcAft>
                          <a:spcPts val="0"/>
                        </a:spcAft>
                      </a:pPr>
                      <a:r>
                        <a:rPr lang="zh-TW" sz="1800" b="0" strike="noStrike" kern="100" dirty="0">
                          <a:solidFill>
                            <a:schemeClr val="tx1"/>
                          </a:solidFill>
                          <a:effectLst/>
                          <a:latin typeface="微軟正黑體" panose="020B0604030504040204" pitchFamily="34" charset="-120"/>
                          <a:ea typeface="微軟正黑體" panose="020B0604030504040204" pitchFamily="34" charset="-120"/>
                        </a:rPr>
                        <a:t>休學逾期未復學</a:t>
                      </a:r>
                    </a:p>
                  </a:txBody>
                  <a:tcPr marL="17781" marR="17781" marT="0" marB="0">
                    <a:solidFill>
                      <a:schemeClr val="bg1"/>
                    </a:solid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因懷孕</a:t>
                      </a:r>
                    </a:p>
                  </a:txBody>
                  <a:tcPr marL="17781" marR="17781" marT="0" marB="0"/>
                </a:tc>
                <a:tc>
                  <a:txBody>
                    <a:bodyPr/>
                    <a:lstStyle/>
                    <a:p>
                      <a:pPr algn="ctr">
                        <a:spcAft>
                          <a:spcPts val="0"/>
                        </a:spcAft>
                      </a:pP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rPr>
                        <a:t>因育嬰</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tc>
                <a:tc>
                  <a:txBody>
                    <a:bodyPr/>
                    <a:lstStyle/>
                    <a:p>
                      <a:pPr algn="ctr">
                        <a:spcAft>
                          <a:spcPts val="0"/>
                        </a:spcAft>
                      </a:pP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rPr>
                        <a:t>因其他原因</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solidFill>
                      <a:srgbClr val="FFFF00"/>
                    </a:solidFill>
                  </a:tcPr>
                </a:tc>
                <a:extLst>
                  <a:ext uri="{0D108BD9-81ED-4DB2-BD59-A6C34878D82A}">
                    <a16:rowId xmlns:a16="http://schemas.microsoft.com/office/drawing/2014/main" xmlns="" val="10001"/>
                  </a:ext>
                </a:extLst>
              </a:tr>
            </a:tbl>
          </a:graphicData>
        </a:graphic>
      </p:graphicFrame>
      <p:sp>
        <p:nvSpPr>
          <p:cNvPr id="9" name="矩形 15"/>
          <p:cNvSpPr>
            <a:spLocks noChangeArrowheads="1"/>
          </p:cNvSpPr>
          <p:nvPr/>
        </p:nvSpPr>
        <p:spPr bwMode="auto">
          <a:xfrm>
            <a:off x="824439" y="3544122"/>
            <a:ext cx="108055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修訂</a:t>
            </a:r>
            <a:r>
              <a:rPr kumimoji="0" lang="zh-TW" altLang="en-US" sz="2400" b="1" dirty="0" smtClean="0">
                <a:latin typeface="微軟正黑體" panose="020B0604030504040204" pitchFamily="34" charset="-120"/>
                <a:ea typeface="微軟正黑體" panose="020B0604030504040204" pitchFamily="34" charset="-120"/>
              </a:rPr>
              <a:t>定義</a:t>
            </a: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因其他</a:t>
            </a:r>
            <a:r>
              <a:rPr kumimoji="0" lang="zh-TW" altLang="en-US" sz="2400" b="1" dirty="0">
                <a:solidFill>
                  <a:srgbClr val="FF0000"/>
                </a:solidFill>
                <a:latin typeface="微軟正黑體" panose="020B0604030504040204" pitchFamily="34" charset="-120"/>
                <a:ea typeface="微軟正黑體" panose="020B0604030504040204" pitchFamily="34" charset="-120"/>
              </a:rPr>
              <a:t>原因</a:t>
            </a:r>
          </a:p>
          <a:p>
            <a:pPr marL="342900" indent="-34290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非屬上述原因者歸之， </a:t>
            </a:r>
            <a:r>
              <a:rPr lang="zh-TW" altLang="en-US" sz="2400" b="1" u="sng" dirty="0" smtClean="0">
                <a:solidFill>
                  <a:srgbClr val="FF0000"/>
                </a:solidFill>
                <a:latin typeface="微軟正黑體" panose="020B0604030504040204" pitchFamily="34" charset="-120"/>
                <a:ea typeface="微軟正黑體" panose="020B0604030504040204" pitchFamily="34" charset="-120"/>
              </a:rPr>
              <a:t>另</a:t>
            </a:r>
            <a:r>
              <a:rPr lang="zh-TW" altLang="en-US" sz="2400" b="1" u="sng" dirty="0">
                <a:solidFill>
                  <a:srgbClr val="FF0000"/>
                </a:solidFill>
                <a:latin typeface="微軟正黑體" panose="020B0604030504040204" pitchFamily="34" charset="-120"/>
                <a:ea typeface="微軟正黑體" panose="020B0604030504040204" pitchFamily="34" charset="-120"/>
              </a:rPr>
              <a:t>請簡述原因，並以</a:t>
            </a:r>
            <a:r>
              <a:rPr lang="en-US" altLang="zh-TW" sz="2400" b="1" u="sng" dirty="0">
                <a:solidFill>
                  <a:srgbClr val="FF0000"/>
                </a:solidFill>
                <a:latin typeface="微軟正黑體" panose="020B0604030504040204" pitchFamily="34" charset="-120"/>
                <a:ea typeface="微軟正黑體" panose="020B0604030504040204" pitchFamily="34" charset="-120"/>
              </a:rPr>
              <a:t>20</a:t>
            </a:r>
            <a:r>
              <a:rPr lang="zh-TW" altLang="en-US" sz="2400" b="1" u="sng" dirty="0">
                <a:solidFill>
                  <a:srgbClr val="FF0000"/>
                </a:solidFill>
                <a:latin typeface="微軟正黑體" panose="020B0604030504040204" pitchFamily="34" charset="-120"/>
                <a:ea typeface="微軟正黑體" panose="020B0604030504040204" pitchFamily="34" charset="-120"/>
              </a:rPr>
              <a:t>字為限。</a:t>
            </a:r>
          </a:p>
          <a:p>
            <a:pPr eaLnBrk="1" hangingPunct="1">
              <a:lnSpc>
                <a:spcPct val="150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smtClean="0">
                <a:solidFill>
                  <a:srgbClr val="000000"/>
                </a:solidFill>
                <a:latin typeface="微軟正黑體" panose="020B0604030504040204" pitchFamily="34" charset="-120"/>
                <a:ea typeface="微軟正黑體" panose="020B0604030504040204" pitchFamily="34" charset="-120"/>
              </a:rPr>
              <a:t> </a:t>
            </a:r>
            <a:r>
              <a:rPr lang="en-US" altLang="zh-TW" sz="1600" dirty="0">
                <a:solidFill>
                  <a:srgbClr val="000000"/>
                </a:solidFill>
                <a:latin typeface="微軟正黑體" panose="020B0604030504040204" pitchFamily="34" charset="-120"/>
                <a:ea typeface="微軟正黑體" panose="020B0604030504040204" pitchFamily="34" charset="-120"/>
              </a:rPr>
              <a:t>106</a:t>
            </a:r>
            <a:r>
              <a:rPr lang="zh-TW" altLang="en-US" sz="1600" dirty="0">
                <a:solidFill>
                  <a:srgbClr val="000000"/>
                </a:solidFill>
                <a:latin typeface="微軟正黑體" panose="020B0604030504040204" pitchFamily="34" charset="-120"/>
                <a:ea typeface="微軟正黑體" panose="020B0604030504040204" pitchFamily="34" charset="-120"/>
              </a:rPr>
              <a:t>年</a:t>
            </a:r>
            <a:r>
              <a:rPr lang="en-US" altLang="zh-TW" sz="1600" dirty="0">
                <a:solidFill>
                  <a:srgbClr val="000000"/>
                </a:solidFill>
                <a:latin typeface="微軟正黑體" panose="020B0604030504040204" pitchFamily="34" charset="-120"/>
                <a:ea typeface="微軟正黑體" panose="020B0604030504040204" pitchFamily="34" charset="-120"/>
              </a:rPr>
              <a:t>03</a:t>
            </a:r>
            <a:r>
              <a:rPr lang="zh-TW" altLang="en-US" sz="1600" dirty="0">
                <a:solidFill>
                  <a:srgbClr val="000000"/>
                </a:solidFill>
                <a:latin typeface="微軟正黑體" panose="020B0604030504040204" pitchFamily="34" charset="-120"/>
                <a:ea typeface="微軟正黑體" panose="020B0604030504040204" pitchFamily="34" charset="-120"/>
              </a:rPr>
              <a:t>月因應「教育部技職司」修訂定義</a:t>
            </a:r>
            <a:r>
              <a:rPr lang="en-US" altLang="zh-TW" sz="1600" dirty="0" smtClean="0">
                <a:latin typeface="微軟正黑體" panose="020B0604030504040204" pitchFamily="34" charset="-120"/>
                <a:ea typeface="微軟正黑體" panose="020B0604030504040204" pitchFamily="34" charset="-120"/>
              </a:rPr>
              <a:t>】</a:t>
            </a:r>
            <a:r>
              <a:rPr lang="zh-TW" altLang="zh-TW" sz="1600" b="1" dirty="0" smtClean="0">
                <a:solidFill>
                  <a:srgbClr val="FF0000"/>
                </a:solidFill>
                <a:latin typeface="微軟正黑體" panose="020B0604030504040204" pitchFamily="34" charset="-120"/>
                <a:ea typeface="微軟正黑體" panose="020B0604030504040204" pitchFamily="34" charset="-120"/>
              </a:rPr>
              <a:t> </a:t>
            </a:r>
            <a:endParaRPr kumimoji="0" lang="zh-TW" altLang="en-US" sz="1600" b="1" strike="sngStrike"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792481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3674464" y="693578"/>
            <a:ext cx="5459703" cy="48912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633934665"/>
              </p:ext>
            </p:extLst>
          </p:nvPr>
        </p:nvGraphicFramePr>
        <p:xfrm>
          <a:off x="490800" y="1089025"/>
          <a:ext cx="11210401" cy="1861200"/>
        </p:xfrm>
        <a:graphic>
          <a:graphicData uri="http://schemas.openxmlformats.org/drawingml/2006/table">
            <a:tbl>
              <a:tblPr>
                <a:tableStyleId>{5940675A-B579-460E-94D1-54222C63F5DA}</a:tableStyleId>
              </a:tblPr>
              <a:tblGrid>
                <a:gridCol w="756975">
                  <a:extLst>
                    <a:ext uri="{9D8B030D-6E8A-4147-A177-3AD203B41FA5}">
                      <a16:colId xmlns:a16="http://schemas.microsoft.com/office/drawing/2014/main" xmlns="" val="20000"/>
                    </a:ext>
                  </a:extLst>
                </a:gridCol>
                <a:gridCol w="571500">
                  <a:extLst>
                    <a:ext uri="{9D8B030D-6E8A-4147-A177-3AD203B41FA5}">
                      <a16:colId xmlns:a16="http://schemas.microsoft.com/office/drawing/2014/main" xmlns="" val="20001"/>
                    </a:ext>
                  </a:extLst>
                </a:gridCol>
                <a:gridCol w="657225">
                  <a:extLst>
                    <a:ext uri="{9D8B030D-6E8A-4147-A177-3AD203B41FA5}">
                      <a16:colId xmlns:a16="http://schemas.microsoft.com/office/drawing/2014/main" xmlns="" val="20002"/>
                    </a:ext>
                  </a:extLst>
                </a:gridCol>
                <a:gridCol w="1714500">
                  <a:extLst>
                    <a:ext uri="{9D8B030D-6E8A-4147-A177-3AD203B41FA5}">
                      <a16:colId xmlns:a16="http://schemas.microsoft.com/office/drawing/2014/main" xmlns="" val="20003"/>
                    </a:ext>
                  </a:extLst>
                </a:gridCol>
                <a:gridCol w="1257300">
                  <a:extLst>
                    <a:ext uri="{9D8B030D-6E8A-4147-A177-3AD203B41FA5}">
                      <a16:colId xmlns:a16="http://schemas.microsoft.com/office/drawing/2014/main" xmlns="" val="20004"/>
                    </a:ext>
                  </a:extLst>
                </a:gridCol>
                <a:gridCol w="619125">
                  <a:extLst>
                    <a:ext uri="{9D8B030D-6E8A-4147-A177-3AD203B41FA5}">
                      <a16:colId xmlns:a16="http://schemas.microsoft.com/office/drawing/2014/main" xmlns="" val="20005"/>
                    </a:ext>
                  </a:extLst>
                </a:gridCol>
                <a:gridCol w="552450">
                  <a:extLst>
                    <a:ext uri="{9D8B030D-6E8A-4147-A177-3AD203B41FA5}">
                      <a16:colId xmlns:a16="http://schemas.microsoft.com/office/drawing/2014/main" xmlns="" val="20006"/>
                    </a:ext>
                  </a:extLst>
                </a:gridCol>
                <a:gridCol w="1066800">
                  <a:extLst>
                    <a:ext uri="{9D8B030D-6E8A-4147-A177-3AD203B41FA5}">
                      <a16:colId xmlns:a16="http://schemas.microsoft.com/office/drawing/2014/main" xmlns="" val="20007"/>
                    </a:ext>
                  </a:extLst>
                </a:gridCol>
                <a:gridCol w="1219200">
                  <a:extLst>
                    <a:ext uri="{9D8B030D-6E8A-4147-A177-3AD203B41FA5}">
                      <a16:colId xmlns:a16="http://schemas.microsoft.com/office/drawing/2014/main" xmlns="" val="20008"/>
                    </a:ext>
                  </a:extLst>
                </a:gridCol>
                <a:gridCol w="581025">
                  <a:extLst>
                    <a:ext uri="{9D8B030D-6E8A-4147-A177-3AD203B41FA5}">
                      <a16:colId xmlns:a16="http://schemas.microsoft.com/office/drawing/2014/main" xmlns="" val="20009"/>
                    </a:ext>
                  </a:extLst>
                </a:gridCol>
                <a:gridCol w="1076325">
                  <a:extLst>
                    <a:ext uri="{9D8B030D-6E8A-4147-A177-3AD203B41FA5}">
                      <a16:colId xmlns:a16="http://schemas.microsoft.com/office/drawing/2014/main" xmlns="" val="20010"/>
                    </a:ext>
                  </a:extLst>
                </a:gridCol>
                <a:gridCol w="619125">
                  <a:extLst>
                    <a:ext uri="{9D8B030D-6E8A-4147-A177-3AD203B41FA5}">
                      <a16:colId xmlns:a16="http://schemas.microsoft.com/office/drawing/2014/main" xmlns="" val="20011"/>
                    </a:ext>
                  </a:extLst>
                </a:gridCol>
                <a:gridCol w="518851">
                  <a:extLst>
                    <a:ext uri="{9D8B030D-6E8A-4147-A177-3AD203B41FA5}">
                      <a16:colId xmlns:a16="http://schemas.microsoft.com/office/drawing/2014/main" xmlns="" val="20012"/>
                    </a:ext>
                  </a:extLst>
                </a:gridCol>
              </a:tblGrid>
              <a:tr h="1861200">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學年</a:t>
                      </a:r>
                      <a:r>
                        <a:rPr lang="zh-TW" sz="1800" kern="100" dirty="0" smtClean="0">
                          <a:solidFill>
                            <a:schemeClr val="tx1"/>
                          </a:solidFill>
                          <a:effectLst/>
                          <a:latin typeface="微軟正黑體" panose="020B0604030504040204" pitchFamily="34" charset="-120"/>
                          <a:ea typeface="微軟正黑體" panose="020B0604030504040204" pitchFamily="34" charset="-120"/>
                        </a:rPr>
                        <a:t>度</a:t>
                      </a:r>
                      <a:r>
                        <a:rPr lang="en-US" sz="1800" kern="100" dirty="0" smtClean="0">
                          <a:solidFill>
                            <a:schemeClr val="tx1"/>
                          </a:solidFill>
                          <a:effectLst/>
                          <a:latin typeface="微軟正黑體" panose="020B0604030504040204" pitchFamily="34" charset="-120"/>
                          <a:ea typeface="微軟正黑體" panose="020B0604030504040204" pitchFamily="34" charset="-120"/>
                        </a:rPr>
                        <a:t>/</a:t>
                      </a:r>
                    </a:p>
                    <a:p>
                      <a:pPr algn="ctr">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rPr>
                        <a:t>學期</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系所</a:t>
                      </a:r>
                    </a:p>
                  </a:txBody>
                  <a:tcPr marL="17780" marR="177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學制</a:t>
                      </a: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身分類別</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是否</a:t>
                      </a:r>
                      <a:r>
                        <a:rPr lang="zh-TW" sz="1800" kern="100" dirty="0" smtClean="0">
                          <a:solidFill>
                            <a:schemeClr val="tx1"/>
                          </a:solidFill>
                          <a:effectLst/>
                          <a:latin typeface="微軟正黑體" panose="020B0604030504040204" pitchFamily="34" charset="-120"/>
                          <a:ea typeface="微軟正黑體" panose="020B0604030504040204" pitchFamily="34" charset="-120"/>
                        </a:rPr>
                        <a:t>具原住民</a:t>
                      </a:r>
                      <a:r>
                        <a:rPr lang="zh-TW" sz="1800" kern="100" dirty="0">
                          <a:solidFill>
                            <a:schemeClr val="tx1"/>
                          </a:solidFill>
                          <a:effectLst/>
                          <a:latin typeface="微軟正黑體" panose="020B0604030504040204" pitchFamily="34" charset="-120"/>
                          <a:ea typeface="微軟正黑體" panose="020B0604030504040204" pitchFamily="34" charset="-120"/>
                        </a:rPr>
                        <a:t>身分</a:t>
                      </a:r>
                    </a:p>
                  </a:txBody>
                  <a:tcPr marL="17780" marR="177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證照名稱</a:t>
                      </a:r>
                    </a:p>
                  </a:txBody>
                  <a:tcPr marL="17780" marR="177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a:solidFill>
                            <a:schemeClr val="tx1"/>
                          </a:solidFill>
                          <a:effectLst/>
                          <a:latin typeface="微軟正黑體" panose="020B0604030504040204" pitchFamily="34" charset="-120"/>
                          <a:ea typeface="微軟正黑體" panose="020B0604030504040204" pitchFamily="34" charset="-120"/>
                        </a:rPr>
                        <a:t>地區</a:t>
                      </a:r>
                    </a:p>
                  </a:txBody>
                  <a:tcPr marL="17780" marR="177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smtClean="0">
                          <a:solidFill>
                            <a:schemeClr val="tx1"/>
                          </a:solidFill>
                          <a:effectLst/>
                          <a:latin typeface="微軟正黑體" panose="020B0604030504040204" pitchFamily="34" charset="-120"/>
                          <a:ea typeface="微軟正黑體" panose="020B0604030504040204" pitchFamily="34" charset="-120"/>
                        </a:rPr>
                        <a:t>級數</a:t>
                      </a:r>
                      <a:r>
                        <a:rPr lang="en-US" sz="1800" kern="100" smtClean="0">
                          <a:solidFill>
                            <a:schemeClr val="tx1"/>
                          </a:solidFill>
                          <a:effectLst/>
                          <a:latin typeface="微軟正黑體" panose="020B0604030504040204" pitchFamily="34" charset="-120"/>
                          <a:ea typeface="微軟正黑體" panose="020B0604030504040204" pitchFamily="34" charset="-120"/>
                        </a:rPr>
                        <a:t>/</a:t>
                      </a:r>
                      <a:r>
                        <a:rPr lang="zh-TW" sz="1800" kern="100" smtClean="0">
                          <a:solidFill>
                            <a:schemeClr val="tx1"/>
                          </a:solidFill>
                          <a:effectLst/>
                          <a:latin typeface="微軟正黑體" panose="020B0604030504040204" pitchFamily="34" charset="-120"/>
                          <a:ea typeface="微軟正黑體" panose="020B0604030504040204" pitchFamily="34" charset="-120"/>
                        </a:rPr>
                        <a:t>分數</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證照類別</a:t>
                      </a:r>
                    </a:p>
                  </a:txBody>
                  <a:tcPr marL="17780" marR="177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發照</a:t>
                      </a:r>
                    </a:p>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單位</a:t>
                      </a:r>
                    </a:p>
                  </a:txBody>
                  <a:tcPr marL="17780" marR="177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a:solidFill>
                            <a:schemeClr val="tx1"/>
                          </a:solidFill>
                          <a:effectLst/>
                          <a:latin typeface="微軟正黑體" panose="020B0604030504040204" pitchFamily="34" charset="-120"/>
                          <a:ea typeface="微軟正黑體" panose="020B0604030504040204" pitchFamily="34" charset="-120"/>
                        </a:rPr>
                        <a:t>證照</a:t>
                      </a:r>
                      <a:r>
                        <a:rPr lang="zh-TW" sz="1800" kern="100" smtClean="0">
                          <a:solidFill>
                            <a:schemeClr val="tx1"/>
                          </a:solidFill>
                          <a:effectLst/>
                          <a:latin typeface="微軟正黑體" panose="020B0604030504040204" pitchFamily="34" charset="-120"/>
                          <a:ea typeface="微軟正黑體" panose="020B0604030504040204" pitchFamily="34" charset="-120"/>
                        </a:rPr>
                        <a:t>生效</a:t>
                      </a:r>
                      <a:r>
                        <a:rPr lang="en-US" sz="1800" kern="100" smtClean="0">
                          <a:solidFill>
                            <a:schemeClr val="tx1"/>
                          </a:solidFill>
                          <a:effectLst/>
                          <a:latin typeface="微軟正黑體" panose="020B0604030504040204" pitchFamily="34" charset="-120"/>
                          <a:ea typeface="微軟正黑體" panose="020B0604030504040204" pitchFamily="34" charset="-120"/>
                        </a:rPr>
                        <a:t>/</a:t>
                      </a:r>
                      <a:r>
                        <a:rPr lang="zh-TW" sz="1800" kern="100" smtClean="0">
                          <a:solidFill>
                            <a:schemeClr val="tx1"/>
                          </a:solidFill>
                          <a:effectLst/>
                          <a:latin typeface="微軟正黑體" panose="020B0604030504040204" pitchFamily="34" charset="-120"/>
                          <a:ea typeface="微軟正黑體" panose="020B0604030504040204" pitchFamily="34" charset="-120"/>
                        </a:rPr>
                        <a:t>取得</a:t>
                      </a:r>
                      <a:r>
                        <a:rPr lang="zh-TW" sz="1800" kern="100" dirty="0">
                          <a:solidFill>
                            <a:schemeClr val="tx1"/>
                          </a:solidFill>
                          <a:effectLst/>
                          <a:latin typeface="微軟正黑體" panose="020B0604030504040204" pitchFamily="34" charset="-120"/>
                          <a:ea typeface="微軟正黑體" panose="020B0604030504040204" pitchFamily="34" charset="-120"/>
                        </a:rPr>
                        <a:t>日期</a:t>
                      </a:r>
                    </a:p>
                  </a:txBody>
                  <a:tcPr marL="17780" marR="177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a:solidFill>
                            <a:schemeClr val="tx1"/>
                          </a:solidFill>
                          <a:effectLst/>
                          <a:latin typeface="微軟正黑體" panose="020B0604030504040204" pitchFamily="34" charset="-120"/>
                          <a:ea typeface="微軟正黑體" panose="020B0604030504040204" pitchFamily="34" charset="-120"/>
                        </a:rPr>
                        <a:t>張數</a:t>
                      </a:r>
                    </a:p>
                  </a:txBody>
                  <a:tcPr marL="17780" marR="177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人數</a:t>
                      </a: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bl>
          </a:graphicData>
        </a:graphic>
      </p:graphicFrame>
      <p:sp>
        <p:nvSpPr>
          <p:cNvPr id="5" name="投影片編號版面配置區 4"/>
          <p:cNvSpPr>
            <a:spLocks noGrp="1"/>
          </p:cNvSpPr>
          <p:nvPr>
            <p:ph type="sldNum" sz="quarter" idx="12"/>
          </p:nvPr>
        </p:nvSpPr>
        <p:spPr/>
        <p:txBody>
          <a:bodyPr/>
          <a:lstStyle/>
          <a:p>
            <a:fld id="{4FAB73BC-B049-4115-A692-8D63A059BFB8}" type="slidenum">
              <a:rPr lang="en-US" smtClean="0"/>
              <a:t>46</a:t>
            </a:fld>
            <a:endParaRPr lang="en-US" dirty="0"/>
          </a:p>
        </p:txBody>
      </p:sp>
      <p:sp>
        <p:nvSpPr>
          <p:cNvPr id="12" name="標題 1"/>
          <p:cNvSpPr txBox="1">
            <a:spLocks/>
          </p:cNvSpPr>
          <p:nvPr/>
        </p:nvSpPr>
        <p:spPr>
          <a:xfrm>
            <a:off x="8374337" y="400050"/>
            <a:ext cx="1914526"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刪除</a:t>
            </a:r>
            <a:r>
              <a:rPr lang="en-US" altLang="zh-TW" sz="3000" dirty="0" smtClean="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3" name="矩形 15"/>
          <p:cNvSpPr>
            <a:spLocks noChangeArrowheads="1"/>
          </p:cNvSpPr>
          <p:nvPr/>
        </p:nvSpPr>
        <p:spPr bwMode="auto">
          <a:xfrm>
            <a:off x="900639" y="3266778"/>
            <a:ext cx="1080558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ts val="4000"/>
              </a:lnSpc>
              <a:spcBef>
                <a:spcPct val="0"/>
              </a:spcBef>
              <a:buNone/>
              <a:defRPr/>
            </a:pPr>
            <a:r>
              <a:rPr kumimoji="0" lang="en-US" altLang="zh-TW" sz="2400"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刪除表冊</a:t>
            </a:r>
            <a:r>
              <a:rPr kumimoji="0" lang="en-US" altLang="zh-TW" sz="2400"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latin typeface="微軟正黑體" panose="020B0604030504040204" pitchFamily="34" charset="-120"/>
              <a:ea typeface="微軟正黑體" panose="020B0604030504040204" pitchFamily="34" charset="-120"/>
            </a:endParaRPr>
          </a:p>
          <a:p>
            <a:pPr marL="342900" indent="-342900" eaLnBrk="1" hangingPunct="1">
              <a:lnSpc>
                <a:spcPts val="4000"/>
              </a:lnSpc>
              <a:spcBef>
                <a:spcPct val="0"/>
              </a:spcBef>
              <a:buFont typeface="Wingdings" panose="05000000000000000000" pitchFamily="2" charset="2"/>
              <a:buChar char="u"/>
              <a:defRPr/>
            </a:pPr>
            <a:r>
              <a:rPr kumimoji="0" lang="zh-TW" altLang="en-US" sz="2400" b="1" dirty="0" smtClean="0">
                <a:latin typeface="微軟正黑體" panose="020B0604030504040204" pitchFamily="34" charset="-120"/>
                <a:ea typeface="微軟正黑體" panose="020B0604030504040204" pitchFamily="34" charset="-120"/>
              </a:rPr>
              <a:t> </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表</a:t>
            </a:r>
            <a:r>
              <a:rPr kumimoji="0" lang="en-US" altLang="zh-TW" sz="2400" b="1" dirty="0">
                <a:solidFill>
                  <a:srgbClr val="FF0000"/>
                </a:solidFill>
                <a:latin typeface="微軟正黑體" panose="020B0604030504040204" pitchFamily="34" charset="-120"/>
                <a:ea typeface="微軟正黑體" panose="020B0604030504040204" pitchFamily="34" charset="-120"/>
              </a:rPr>
              <a:t>4-8</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於「</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105</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學年度」起停止收集。</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ts val="4000"/>
              </a:lnSpc>
              <a:spcBef>
                <a:spcPct val="0"/>
              </a:spcBef>
              <a:buFont typeface="Wingdings" panose="05000000000000000000" pitchFamily="2" charset="2"/>
              <a:buChar char="u"/>
              <a:defRPr/>
            </a:pPr>
            <a:r>
              <a:rPr kumimoji="0" lang="zh-TW" altLang="en-US" sz="2400" dirty="0" smtClean="0">
                <a:latin typeface="微軟正黑體" panose="020B0604030504040204" pitchFamily="34" charset="-120"/>
                <a:ea typeface="微軟正黑體" panose="020B0604030504040204" pitchFamily="34" charset="-120"/>
              </a:rPr>
              <a:t> 改由下列表冊收集：</a:t>
            </a:r>
            <a:endParaRPr kumimoji="0" lang="zh-TW" altLang="en-US" sz="2400" dirty="0">
              <a:latin typeface="微軟正黑體" panose="020B0604030504040204" pitchFamily="34" charset="-120"/>
              <a:ea typeface="微軟正黑體" panose="020B0604030504040204" pitchFamily="34" charset="-120"/>
            </a:endParaRPr>
          </a:p>
          <a:p>
            <a:pPr lvl="1" eaLnBrk="1" hangingPunct="1">
              <a:lnSpc>
                <a:spcPts val="4000"/>
              </a:lnSpc>
              <a:spcBef>
                <a:spcPct val="0"/>
              </a:spcBef>
              <a:buNone/>
              <a:defRPr/>
            </a:pPr>
            <a:r>
              <a:rPr kumimoji="0" lang="zh-TW" altLang="en-US" sz="2400" dirty="0" smtClean="0">
                <a:latin typeface="微軟正黑體" panose="020B0604030504040204" pitchFamily="34" charset="-120"/>
                <a:ea typeface="微軟正黑體" panose="020B0604030504040204" pitchFamily="34" charset="-120"/>
              </a:rPr>
              <a:t>表</a:t>
            </a:r>
            <a:r>
              <a:rPr kumimoji="0" lang="en-US" altLang="zh-TW" sz="2400" dirty="0" smtClean="0">
                <a:latin typeface="微軟正黑體" panose="020B0604030504040204" pitchFamily="34" charset="-120"/>
                <a:ea typeface="微軟正黑體" panose="020B0604030504040204" pitchFamily="34" charset="-120"/>
              </a:rPr>
              <a:t>4-8-2</a:t>
            </a:r>
            <a:r>
              <a:rPr kumimoji="0" lang="zh-TW" altLang="en-US" sz="2400" dirty="0" smtClean="0">
                <a:latin typeface="微軟正黑體" panose="020B0604030504040204" pitchFamily="34" charset="-120"/>
                <a:ea typeface="微軟正黑體" panose="020B0604030504040204" pitchFamily="34" charset="-120"/>
              </a:rPr>
              <a:t>學生技術證照人次資料表</a:t>
            </a:r>
          </a:p>
          <a:p>
            <a:pPr lvl="1" eaLnBrk="1" hangingPunct="1">
              <a:lnSpc>
                <a:spcPts val="4000"/>
              </a:lnSpc>
              <a:spcBef>
                <a:spcPct val="0"/>
              </a:spcBef>
              <a:buNone/>
              <a:defRPr/>
            </a:pPr>
            <a:r>
              <a:rPr kumimoji="0" lang="zh-TW" altLang="en-US" sz="2400" dirty="0" smtClean="0">
                <a:latin typeface="微軟正黑體" panose="020B0604030504040204" pitchFamily="34" charset="-120"/>
                <a:ea typeface="微軟正黑體" panose="020B0604030504040204" pitchFamily="34" charset="-120"/>
              </a:rPr>
              <a:t>表</a:t>
            </a:r>
            <a:r>
              <a:rPr kumimoji="0" lang="en-US" altLang="zh-TW" sz="2400" dirty="0" smtClean="0">
                <a:latin typeface="微軟正黑體" panose="020B0604030504040204" pitchFamily="34" charset="-120"/>
                <a:ea typeface="微軟正黑體" panose="020B0604030504040204" pitchFamily="34" charset="-120"/>
              </a:rPr>
              <a:t>4-8-3</a:t>
            </a:r>
            <a:r>
              <a:rPr kumimoji="0" lang="zh-TW" altLang="en-US" sz="2400" dirty="0" smtClean="0">
                <a:latin typeface="微軟正黑體" panose="020B0604030504040204" pitchFamily="34" charset="-120"/>
                <a:ea typeface="微軟正黑體" panose="020B0604030504040204" pitchFamily="34" charset="-120"/>
              </a:rPr>
              <a:t>學生外語證照資料表　</a:t>
            </a:r>
            <a:r>
              <a:rPr lang="en-US" altLang="zh-TW" sz="1600" dirty="0" smtClean="0">
                <a:latin typeface="微軟正黑體" panose="020B0604030504040204" pitchFamily="34" charset="-120"/>
                <a:ea typeface="微軟正黑體" panose="020B0604030504040204" pitchFamily="34" charset="-120"/>
              </a:rPr>
              <a:t>	</a:t>
            </a:r>
          </a:p>
          <a:p>
            <a:pPr lvl="1" eaLnBrk="1" hangingPunct="1">
              <a:lnSpc>
                <a:spcPts val="4000"/>
              </a:lnSpc>
              <a:spcBef>
                <a:spcPct val="0"/>
              </a:spcBef>
              <a:buNone/>
              <a:defRPr/>
            </a:pPr>
            <a:r>
              <a:rPr lang="en-US" altLang="zh-TW" sz="1600" dirty="0" smtClean="0">
                <a:solidFill>
                  <a:srgbClr val="000000"/>
                </a:solidFill>
                <a:latin typeface="微軟正黑體" panose="020B0604030504040204" pitchFamily="34" charset="-120"/>
                <a:ea typeface="微軟正黑體" panose="020B0604030504040204" pitchFamily="34" charset="-120"/>
              </a:rPr>
              <a:t>【</a:t>
            </a:r>
            <a:r>
              <a:rPr lang="en-US" altLang="zh-TW" sz="1600" dirty="0">
                <a:solidFill>
                  <a:srgbClr val="000000"/>
                </a:solidFill>
                <a:latin typeface="微軟正黑體" panose="020B0604030504040204" pitchFamily="34" charset="-120"/>
                <a:ea typeface="微軟正黑體" panose="020B0604030504040204" pitchFamily="34" charset="-120"/>
              </a:rPr>
              <a:t>106</a:t>
            </a:r>
            <a:r>
              <a:rPr lang="zh-TW" altLang="en-US" sz="1600" dirty="0">
                <a:solidFill>
                  <a:srgbClr val="000000"/>
                </a:solidFill>
                <a:latin typeface="微軟正黑體" panose="020B0604030504040204" pitchFamily="34" charset="-120"/>
                <a:ea typeface="微軟正黑體" panose="020B0604030504040204" pitchFamily="34" charset="-120"/>
              </a:rPr>
              <a:t>年</a:t>
            </a:r>
            <a:r>
              <a:rPr lang="en-US" altLang="zh-TW" sz="1600" dirty="0">
                <a:solidFill>
                  <a:srgbClr val="000000"/>
                </a:solidFill>
                <a:latin typeface="微軟正黑體" panose="020B0604030504040204" pitchFamily="34" charset="-120"/>
                <a:ea typeface="微軟正黑體" panose="020B0604030504040204" pitchFamily="34" charset="-120"/>
              </a:rPr>
              <a:t>10</a:t>
            </a:r>
            <a:r>
              <a:rPr lang="zh-TW" altLang="en-US" sz="1600" dirty="0">
                <a:solidFill>
                  <a:srgbClr val="000000"/>
                </a:solidFill>
                <a:latin typeface="微軟正黑體" panose="020B0604030504040204" pitchFamily="34" charset="-120"/>
                <a:ea typeface="微軟正黑體" panose="020B0604030504040204" pitchFamily="34" charset="-120"/>
              </a:rPr>
              <a:t>月</a:t>
            </a:r>
            <a:r>
              <a:rPr lang="zh-TW" altLang="en-US" sz="1600" dirty="0" smtClean="0">
                <a:solidFill>
                  <a:srgbClr val="000000"/>
                </a:solidFill>
                <a:latin typeface="微軟正黑體" panose="020B0604030504040204" pitchFamily="34" charset="-120"/>
                <a:ea typeface="微軟正黑體" panose="020B0604030504040204" pitchFamily="34" charset="-120"/>
              </a:rPr>
              <a:t>因應「教育部</a:t>
            </a:r>
            <a:r>
              <a:rPr lang="zh-TW" altLang="en-US" sz="1600" dirty="0">
                <a:solidFill>
                  <a:srgbClr val="000000"/>
                </a:solidFill>
                <a:latin typeface="微軟正黑體" panose="020B0604030504040204" pitchFamily="34" charset="-120"/>
                <a:ea typeface="微軟正黑體" panose="020B0604030504040204" pitchFamily="34" charset="-120"/>
              </a:rPr>
              <a:t>技職</a:t>
            </a:r>
            <a:r>
              <a:rPr lang="zh-TW" altLang="en-US" sz="1600" dirty="0" smtClean="0">
                <a:solidFill>
                  <a:srgbClr val="000000"/>
                </a:solidFill>
                <a:latin typeface="微軟正黑體" panose="020B0604030504040204" pitchFamily="34" charset="-120"/>
                <a:ea typeface="微軟正黑體" panose="020B0604030504040204" pitchFamily="34" charset="-120"/>
              </a:rPr>
              <a:t>司」刪除表</a:t>
            </a:r>
            <a:r>
              <a:rPr lang="zh-TW" altLang="en-US" sz="1600" dirty="0">
                <a:solidFill>
                  <a:srgbClr val="000000"/>
                </a:solidFill>
                <a:latin typeface="微軟正黑體" panose="020B0604030504040204" pitchFamily="34" charset="-120"/>
                <a:ea typeface="微軟正黑體" panose="020B0604030504040204" pitchFamily="34" charset="-120"/>
              </a:rPr>
              <a:t>冊</a:t>
            </a:r>
            <a:r>
              <a:rPr lang="en-US" altLang="zh-TW" sz="1600" dirty="0" smtClean="0">
                <a:solidFill>
                  <a:srgbClr val="000000"/>
                </a:solidFill>
                <a:latin typeface="微軟正黑體" panose="020B0604030504040204" pitchFamily="34" charset="-120"/>
                <a:ea typeface="微軟正黑體" panose="020B0604030504040204" pitchFamily="34" charset="-120"/>
              </a:rPr>
              <a:t>】</a:t>
            </a:r>
            <a:endParaRPr kumimoji="0" lang="zh-TW" altLang="en-US" sz="1600" b="1" strike="sngStrike" dirty="0">
              <a:solidFill>
                <a:srgbClr val="FF0000"/>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8</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4-8</a:t>
            </a:r>
            <a:r>
              <a:rPr lang="zh-TW" altLang="en-US" sz="3000" dirty="0">
                <a:solidFill>
                  <a:schemeClr val="tx1"/>
                </a:solidFill>
                <a:latin typeface="微軟正黑體" panose="020B0604030504040204" pitchFamily="34" charset="-120"/>
                <a:ea typeface="微軟正黑體" panose="020B0604030504040204" pitchFamily="34" charset="-120"/>
              </a:rPr>
              <a:t>學生技術證照資料表</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08133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849604" y="3248344"/>
            <a:ext cx="10760393" cy="214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9pPr>
          </a:lstStyle>
          <a:p>
            <a:pPr>
              <a:lnSpc>
                <a:spcPts val="4000"/>
              </a:lnSpc>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地區</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lnSpc>
                <a:spcPts val="4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請依</a:t>
            </a:r>
            <a:r>
              <a:rPr lang="zh-TW" altLang="zh-TW" sz="2400" dirty="0" smtClean="0">
                <a:latin typeface="微軟正黑體" panose="020B0604030504040204" pitchFamily="34" charset="-120"/>
                <a:ea typeface="微軟正黑體" panose="020B0604030504040204" pitchFamily="34" charset="-120"/>
              </a:rPr>
              <a:t>照此證照所屬國別勾選</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國內</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 【</a:t>
            </a:r>
            <a:r>
              <a:rPr lang="zh-TW" altLang="zh-TW" sz="2400" dirty="0" smtClean="0">
                <a:latin typeface="微軟正黑體" panose="020B0604030504040204" pitchFamily="34" charset="-120"/>
                <a:ea typeface="微軟正黑體" panose="020B0604030504040204" pitchFamily="34" charset="-120"/>
              </a:rPr>
              <a:t>國外</a:t>
            </a:r>
            <a:r>
              <a:rPr lang="en-US" altLang="zh-TW"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indent="317500">
              <a:lnSpc>
                <a:spcPts val="4000"/>
              </a:lnSpc>
              <a:tabLst>
                <a:tab pos="355600" algn="l"/>
              </a:tabLst>
              <a:defRPr/>
            </a:pPr>
            <a:r>
              <a:rPr lang="zh-TW" altLang="zh-TW" sz="2400" dirty="0" smtClean="0">
                <a:latin typeface="微軟正黑體" panose="020B0604030504040204" pitchFamily="34" charset="-120"/>
                <a:ea typeface="微軟正黑體" panose="020B0604030504040204" pitchFamily="34" charset="-120"/>
              </a:rPr>
              <a:t>大陸地區的證照請歸類於</a:t>
            </a:r>
            <a:r>
              <a:rPr lang="en-US" altLang="zh-TW" sz="2400" dirty="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大陸地區</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含港澳</a:t>
            </a:r>
            <a:r>
              <a:rPr lang="en-US" altLang="zh-TW" sz="2400" dirty="0">
                <a:latin typeface="微軟正黑體" panose="020B0604030504040204" pitchFamily="34" charset="-120"/>
                <a:ea typeface="微軟正黑體" panose="020B0604030504040204" pitchFamily="34" charset="-120"/>
              </a:rPr>
              <a:t>) 】 </a:t>
            </a:r>
            <a:r>
              <a:rPr lang="zh-TW" altLang="zh-TW" sz="2400" dirty="0" smtClean="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a:lnSpc>
                <a:spcPts val="4000"/>
              </a:lnSpc>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新增表冊</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455477300"/>
              </p:ext>
            </p:extLst>
          </p:nvPr>
        </p:nvGraphicFramePr>
        <p:xfrm>
          <a:off x="490800" y="1101725"/>
          <a:ext cx="11210400" cy="1861200"/>
        </p:xfrm>
        <a:graphic>
          <a:graphicData uri="http://schemas.openxmlformats.org/drawingml/2006/table">
            <a:tbl>
              <a:tblPr>
                <a:tableStyleId>{5C22544A-7EE6-4342-B048-85BDC9FD1C3A}</a:tableStyleId>
              </a:tblPr>
              <a:tblGrid>
                <a:gridCol w="757957">
                  <a:extLst>
                    <a:ext uri="{9D8B030D-6E8A-4147-A177-3AD203B41FA5}">
                      <a16:colId xmlns:a16="http://schemas.microsoft.com/office/drawing/2014/main" xmlns="" val="20000"/>
                    </a:ext>
                  </a:extLst>
                </a:gridCol>
                <a:gridCol w="508956">
                  <a:extLst>
                    <a:ext uri="{9D8B030D-6E8A-4147-A177-3AD203B41FA5}">
                      <a16:colId xmlns:a16="http://schemas.microsoft.com/office/drawing/2014/main" xmlns="" val="20001"/>
                    </a:ext>
                  </a:extLst>
                </a:gridCol>
                <a:gridCol w="527806">
                  <a:extLst>
                    <a:ext uri="{9D8B030D-6E8A-4147-A177-3AD203B41FA5}">
                      <a16:colId xmlns:a16="http://schemas.microsoft.com/office/drawing/2014/main" xmlns="" val="20002"/>
                    </a:ext>
                  </a:extLst>
                </a:gridCol>
                <a:gridCol w="2053771">
                  <a:extLst>
                    <a:ext uri="{9D8B030D-6E8A-4147-A177-3AD203B41FA5}">
                      <a16:colId xmlns:a16="http://schemas.microsoft.com/office/drawing/2014/main" xmlns="" val="20003"/>
                    </a:ext>
                  </a:extLst>
                </a:gridCol>
                <a:gridCol w="1511100">
                  <a:extLst>
                    <a:ext uri="{9D8B030D-6E8A-4147-A177-3AD203B41FA5}">
                      <a16:colId xmlns:a16="http://schemas.microsoft.com/office/drawing/2014/main" xmlns="" val="20004"/>
                    </a:ext>
                  </a:extLst>
                </a:gridCol>
                <a:gridCol w="903345">
                  <a:extLst>
                    <a:ext uri="{9D8B030D-6E8A-4147-A177-3AD203B41FA5}">
                      <a16:colId xmlns:a16="http://schemas.microsoft.com/office/drawing/2014/main" xmlns="" val="20005"/>
                    </a:ext>
                  </a:extLst>
                </a:gridCol>
                <a:gridCol w="1207222">
                  <a:extLst>
                    <a:ext uri="{9D8B030D-6E8A-4147-A177-3AD203B41FA5}">
                      <a16:colId xmlns:a16="http://schemas.microsoft.com/office/drawing/2014/main" xmlns="" val="20006"/>
                    </a:ext>
                  </a:extLst>
                </a:gridCol>
                <a:gridCol w="1024527">
                  <a:extLst>
                    <a:ext uri="{9D8B030D-6E8A-4147-A177-3AD203B41FA5}">
                      <a16:colId xmlns:a16="http://schemas.microsoft.com/office/drawing/2014/main" xmlns="" val="20007"/>
                    </a:ext>
                  </a:extLst>
                </a:gridCol>
                <a:gridCol w="988588">
                  <a:extLst>
                    <a:ext uri="{9D8B030D-6E8A-4147-A177-3AD203B41FA5}">
                      <a16:colId xmlns:a16="http://schemas.microsoft.com/office/drawing/2014/main" xmlns="" val="20008"/>
                    </a:ext>
                  </a:extLst>
                </a:gridCol>
                <a:gridCol w="1727128">
                  <a:extLst>
                    <a:ext uri="{9D8B030D-6E8A-4147-A177-3AD203B41FA5}">
                      <a16:colId xmlns:a16="http://schemas.microsoft.com/office/drawing/2014/main" xmlns="" val="20009"/>
                    </a:ext>
                  </a:extLst>
                </a:gridCol>
              </a:tblGrid>
              <a:tr h="1119885">
                <a:tc rowSpan="2">
                  <a:txBody>
                    <a:bodyPr/>
                    <a:lstStyle/>
                    <a:p>
                      <a:pPr algn="ct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cs typeface="+mn-cs"/>
                        </a:rPr>
                        <a:t>學年</a:t>
                      </a:r>
                      <a:r>
                        <a:rPr lang="zh-TW" sz="1800" b="0" kern="10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b="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學制</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身分類別</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是否具有原住民身分</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地區</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證照類別</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張數</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證照類別是否與就讀</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科</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cs typeface="+mn-cs"/>
                        </a:rPr>
                        <a:t>系</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相關</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7413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在學</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學生</a:t>
                      </a:r>
                    </a:p>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當</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學年度畢業生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是</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否</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cs typeface="+mn-cs"/>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是</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cs typeface="+mn-cs"/>
                        </a:rPr>
                        <a:t>否</a:t>
                      </a:r>
                      <a:endParaRPr lang="zh-TW"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3" name="投影片編號版面配置區 2"/>
          <p:cNvSpPr>
            <a:spLocks noGrp="1"/>
          </p:cNvSpPr>
          <p:nvPr>
            <p:ph type="sldNum" sz="quarter" idx="12"/>
          </p:nvPr>
        </p:nvSpPr>
        <p:spPr/>
        <p:txBody>
          <a:bodyPr/>
          <a:lstStyle/>
          <a:p>
            <a:fld id="{4FAB73BC-B049-4115-A692-8D63A059BFB8}" type="slidenum">
              <a:rPr lang="en-US" smtClean="0"/>
              <a:t>47</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4"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4-8-2 </a:t>
            </a:r>
            <a:r>
              <a:rPr lang="zh-TW" altLang="en-US" sz="3000" dirty="0">
                <a:solidFill>
                  <a:schemeClr val="tx1"/>
                </a:solidFill>
                <a:latin typeface="微軟正黑體" panose="020B0604030504040204" pitchFamily="34" charset="-120"/>
                <a:ea typeface="微軟正黑體" panose="020B0604030504040204" pitchFamily="34" charset="-120"/>
              </a:rPr>
              <a:t>學生技術證照人次資料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104908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849604" y="3134044"/>
            <a:ext cx="10760393" cy="363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9pPr>
          </a:lstStyle>
          <a:p>
            <a:pPr>
              <a:lnSpc>
                <a:spcPct val="150000"/>
              </a:lnSpc>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證照類別</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lnSpc>
                <a:spcPts val="3800"/>
              </a:lnSpc>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a:t>
            </a:r>
            <a:r>
              <a:rPr lang="zh-TW" altLang="en-US" sz="2400" dirty="0" smtClean="0">
                <a:latin typeface="微軟正黑體" panose="020B0604030504040204" pitchFamily="34" charset="-120"/>
                <a:ea typeface="微軟正黑體" panose="020B0604030504040204" pitchFamily="34" charset="-120"/>
              </a:rPr>
              <a:t>由下拉式選項選擇</a:t>
            </a:r>
            <a:r>
              <a:rPr lang="zh-TW" altLang="en-US" sz="2400" dirty="0">
                <a:latin typeface="微軟正黑體" panose="020B0604030504040204" pitchFamily="34" charset="-120"/>
                <a:ea typeface="微軟正黑體" panose="020B0604030504040204" pitchFamily="34" charset="-120"/>
              </a:rPr>
              <a:t>所屬之證照</a:t>
            </a:r>
            <a:r>
              <a:rPr lang="zh-TW" altLang="en-US" sz="2400" dirty="0" smtClean="0">
                <a:latin typeface="微軟正黑體" panose="020B0604030504040204" pitchFamily="34" charset="-120"/>
                <a:ea typeface="微軟正黑體" panose="020B0604030504040204" pitchFamily="34" charset="-120"/>
              </a:rPr>
              <a:t>類別：</a:t>
            </a:r>
            <a:endParaRPr lang="en-US" altLang="zh-TW" sz="2400" dirty="0" smtClean="0">
              <a:latin typeface="微軟正黑體" panose="020B0604030504040204" pitchFamily="34" charset="-120"/>
              <a:ea typeface="微軟正黑體" panose="020B0604030504040204" pitchFamily="34" charset="-120"/>
            </a:endParaRPr>
          </a:p>
          <a:p>
            <a:pPr marL="342900" indent="-342900">
              <a:lnSpc>
                <a:spcPts val="3800"/>
              </a:lnSpc>
              <a:buFont typeface="Wingdings" panose="05000000000000000000" pitchFamily="2" charset="2"/>
              <a:buChar char="u"/>
              <a:defRPr/>
            </a:pPr>
            <a:endParaRPr lang="en-US" altLang="zh-TW" sz="2400" dirty="0" smtClean="0">
              <a:latin typeface="微軟正黑體" panose="020B0604030504040204" pitchFamily="34" charset="-120"/>
              <a:ea typeface="微軟正黑體" panose="020B0604030504040204" pitchFamily="34" charset="-120"/>
            </a:endParaRPr>
          </a:p>
          <a:p>
            <a:pPr marL="342900" indent="-342900">
              <a:lnSpc>
                <a:spcPts val="3800"/>
              </a:lnSpc>
              <a:buFont typeface="Wingdings" panose="05000000000000000000" pitchFamily="2" charset="2"/>
              <a:buChar char="u"/>
              <a:defRPr/>
            </a:pPr>
            <a:endParaRPr lang="en-US" altLang="zh-TW" sz="2400" dirty="0">
              <a:latin typeface="微軟正黑體" panose="020B0604030504040204" pitchFamily="34" charset="-120"/>
              <a:ea typeface="微軟正黑體" panose="020B0604030504040204" pitchFamily="34" charset="-120"/>
            </a:endParaRPr>
          </a:p>
          <a:p>
            <a:pPr marL="342900" indent="-342900">
              <a:lnSpc>
                <a:spcPts val="3800"/>
              </a:lnSpc>
              <a:buFont typeface="Wingdings" panose="05000000000000000000" pitchFamily="2" charset="2"/>
              <a:buChar char="u"/>
              <a:defRPr/>
            </a:pPr>
            <a:endParaRPr lang="en-US" altLang="zh-TW" sz="2400" dirty="0" smtClean="0">
              <a:latin typeface="微軟正黑體" panose="020B0604030504040204" pitchFamily="34" charset="-120"/>
              <a:ea typeface="微軟正黑體" panose="020B0604030504040204" pitchFamily="34" charset="-120"/>
            </a:endParaRPr>
          </a:p>
          <a:p>
            <a:pPr marL="342900" indent="-342900">
              <a:lnSpc>
                <a:spcPts val="3800"/>
              </a:lnSpc>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本表不含學生外語證照。</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a:lnSpc>
                <a:spcPct val="150000"/>
              </a:lnSpc>
              <a:defRPr/>
            </a:pPr>
            <a:endParaRPr lang="en-US" altLang="zh-TW" sz="2400" dirty="0" smtClean="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19238694"/>
              </p:ext>
            </p:extLst>
          </p:nvPr>
        </p:nvGraphicFramePr>
        <p:xfrm>
          <a:off x="490800" y="1101725"/>
          <a:ext cx="11210400" cy="1861200"/>
        </p:xfrm>
        <a:graphic>
          <a:graphicData uri="http://schemas.openxmlformats.org/drawingml/2006/table">
            <a:tbl>
              <a:tblPr>
                <a:tableStyleId>{5C22544A-7EE6-4342-B048-85BDC9FD1C3A}</a:tableStyleId>
              </a:tblPr>
              <a:tblGrid>
                <a:gridCol w="757957">
                  <a:extLst>
                    <a:ext uri="{9D8B030D-6E8A-4147-A177-3AD203B41FA5}">
                      <a16:colId xmlns:a16="http://schemas.microsoft.com/office/drawing/2014/main" xmlns="" val="20000"/>
                    </a:ext>
                  </a:extLst>
                </a:gridCol>
                <a:gridCol w="508956">
                  <a:extLst>
                    <a:ext uri="{9D8B030D-6E8A-4147-A177-3AD203B41FA5}">
                      <a16:colId xmlns:a16="http://schemas.microsoft.com/office/drawing/2014/main" xmlns="" val="20001"/>
                    </a:ext>
                  </a:extLst>
                </a:gridCol>
                <a:gridCol w="527806">
                  <a:extLst>
                    <a:ext uri="{9D8B030D-6E8A-4147-A177-3AD203B41FA5}">
                      <a16:colId xmlns:a16="http://schemas.microsoft.com/office/drawing/2014/main" xmlns="" val="20002"/>
                    </a:ext>
                  </a:extLst>
                </a:gridCol>
                <a:gridCol w="2053771">
                  <a:extLst>
                    <a:ext uri="{9D8B030D-6E8A-4147-A177-3AD203B41FA5}">
                      <a16:colId xmlns:a16="http://schemas.microsoft.com/office/drawing/2014/main" xmlns="" val="20003"/>
                    </a:ext>
                  </a:extLst>
                </a:gridCol>
                <a:gridCol w="1511100">
                  <a:extLst>
                    <a:ext uri="{9D8B030D-6E8A-4147-A177-3AD203B41FA5}">
                      <a16:colId xmlns:a16="http://schemas.microsoft.com/office/drawing/2014/main" xmlns="" val="20004"/>
                    </a:ext>
                  </a:extLst>
                </a:gridCol>
                <a:gridCol w="903345">
                  <a:extLst>
                    <a:ext uri="{9D8B030D-6E8A-4147-A177-3AD203B41FA5}">
                      <a16:colId xmlns:a16="http://schemas.microsoft.com/office/drawing/2014/main" xmlns="" val="20005"/>
                    </a:ext>
                  </a:extLst>
                </a:gridCol>
                <a:gridCol w="1207222">
                  <a:extLst>
                    <a:ext uri="{9D8B030D-6E8A-4147-A177-3AD203B41FA5}">
                      <a16:colId xmlns:a16="http://schemas.microsoft.com/office/drawing/2014/main" xmlns="" val="20006"/>
                    </a:ext>
                  </a:extLst>
                </a:gridCol>
                <a:gridCol w="1024527">
                  <a:extLst>
                    <a:ext uri="{9D8B030D-6E8A-4147-A177-3AD203B41FA5}">
                      <a16:colId xmlns:a16="http://schemas.microsoft.com/office/drawing/2014/main" xmlns="" val="20007"/>
                    </a:ext>
                  </a:extLst>
                </a:gridCol>
                <a:gridCol w="988588">
                  <a:extLst>
                    <a:ext uri="{9D8B030D-6E8A-4147-A177-3AD203B41FA5}">
                      <a16:colId xmlns:a16="http://schemas.microsoft.com/office/drawing/2014/main" xmlns="" val="20008"/>
                    </a:ext>
                  </a:extLst>
                </a:gridCol>
                <a:gridCol w="1727128">
                  <a:extLst>
                    <a:ext uri="{9D8B030D-6E8A-4147-A177-3AD203B41FA5}">
                      <a16:colId xmlns:a16="http://schemas.microsoft.com/office/drawing/2014/main" xmlns="" val="20009"/>
                    </a:ext>
                  </a:extLst>
                </a:gridCol>
              </a:tblGrid>
              <a:tr h="1119885">
                <a:tc rowSpan="2">
                  <a:txBody>
                    <a:bodyPr/>
                    <a:lstStyle/>
                    <a:p>
                      <a:pPr algn="ct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cs typeface="+mn-cs"/>
                        </a:rPr>
                        <a:t>學年</a:t>
                      </a:r>
                      <a:r>
                        <a:rPr lang="zh-TW" sz="1800" b="0" kern="10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b="0" kern="10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學制</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身分類別</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是否具有原住民身分</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地區</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證照類別</a:t>
                      </a: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張數</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證照類別是否與就讀</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科</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cs typeface="+mn-cs"/>
                        </a:rPr>
                        <a:t>系</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相關</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7413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在學</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學生</a:t>
                      </a:r>
                    </a:p>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當</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學年度畢業生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是</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否</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cs typeface="+mn-cs"/>
                        </a:rPr>
                        <a:t>女</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□是</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cs typeface="+mn-cs"/>
                        </a:rPr>
                        <a:t>否</a:t>
                      </a:r>
                      <a:endParaRPr lang="zh-TW"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3" name="投影片編號版面配置區 2"/>
          <p:cNvSpPr>
            <a:spLocks noGrp="1"/>
          </p:cNvSpPr>
          <p:nvPr>
            <p:ph type="sldNum" sz="quarter" idx="12"/>
          </p:nvPr>
        </p:nvSpPr>
        <p:spPr/>
        <p:txBody>
          <a:bodyPr/>
          <a:lstStyle/>
          <a:p>
            <a:fld id="{4FAB73BC-B049-4115-A692-8D63A059BFB8}" type="slidenum">
              <a:rPr lang="en-US" smtClean="0"/>
              <a:t>48</a:t>
            </a:fld>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1666817766"/>
              </p:ext>
            </p:extLst>
          </p:nvPr>
        </p:nvGraphicFramePr>
        <p:xfrm>
          <a:off x="1257300" y="4301906"/>
          <a:ext cx="10372725" cy="1302000"/>
        </p:xfrm>
        <a:graphic>
          <a:graphicData uri="http://schemas.openxmlformats.org/drawingml/2006/table">
            <a:tbl>
              <a:tblPr firstRow="1" bandRow="1">
                <a:tableStyleId>{5940675A-B579-460E-94D1-54222C63F5DA}</a:tableStyleId>
              </a:tblPr>
              <a:tblGrid>
                <a:gridCol w="4855368">
                  <a:extLst>
                    <a:ext uri="{9D8B030D-6E8A-4147-A177-3AD203B41FA5}">
                      <a16:colId xmlns:a16="http://schemas.microsoft.com/office/drawing/2014/main" xmlns="" val="20000"/>
                    </a:ext>
                  </a:extLst>
                </a:gridCol>
                <a:gridCol w="2659857">
                  <a:extLst>
                    <a:ext uri="{9D8B030D-6E8A-4147-A177-3AD203B41FA5}">
                      <a16:colId xmlns:a16="http://schemas.microsoft.com/office/drawing/2014/main" xmlns="" val="20001"/>
                    </a:ext>
                  </a:extLst>
                </a:gridCol>
                <a:gridCol w="2857500">
                  <a:extLst>
                    <a:ext uri="{9D8B030D-6E8A-4147-A177-3AD203B41FA5}">
                      <a16:colId xmlns:a16="http://schemas.microsoft.com/office/drawing/2014/main" xmlns="" val="20002"/>
                    </a:ext>
                  </a:extLst>
                </a:gridCol>
              </a:tblGrid>
              <a:tr h="355698">
                <a:tc>
                  <a:txBody>
                    <a:bodyPr/>
                    <a:lstStyle/>
                    <a:p>
                      <a:pPr algn="l">
                        <a:lnSpc>
                          <a:spcPts val="2000"/>
                        </a:lnSpc>
                      </a:pPr>
                      <a:r>
                        <a:rPr lang="zh-TW" altLang="en-US" sz="2000" b="0" dirty="0" smtClean="0">
                          <a:latin typeface="微軟正黑體" panose="020B0604030504040204" pitchFamily="34" charset="-120"/>
                          <a:ea typeface="微軟正黑體" panose="020B0604030504040204" pitchFamily="34" charset="-120"/>
                        </a:rPr>
                        <a:t>國家考試</a:t>
                      </a:r>
                      <a:r>
                        <a:rPr lang="en-US" altLang="zh-TW" sz="2000" b="0" dirty="0" smtClean="0">
                          <a:latin typeface="微軟正黑體" panose="020B0604030504040204" pitchFamily="34" charset="-120"/>
                          <a:ea typeface="微軟正黑體" panose="020B0604030504040204" pitchFamily="34" charset="-120"/>
                        </a:rPr>
                        <a:t>-</a:t>
                      </a:r>
                      <a:r>
                        <a:rPr lang="zh-TW" altLang="en-US" sz="2000" b="0" dirty="0" smtClean="0">
                          <a:latin typeface="微軟正黑體" panose="020B0604030504040204" pitchFamily="34" charset="-120"/>
                          <a:ea typeface="微軟正黑體" panose="020B0604030504040204" pitchFamily="34" charset="-120"/>
                        </a:rPr>
                        <a:t>專門職業及技術人員</a:t>
                      </a:r>
                      <a:r>
                        <a:rPr lang="en-US" altLang="zh-TW" sz="2000" b="0" dirty="0" smtClean="0">
                          <a:latin typeface="微軟正黑體" panose="020B0604030504040204" pitchFamily="34" charset="-120"/>
                          <a:ea typeface="微軟正黑體" panose="020B0604030504040204" pitchFamily="34" charset="-120"/>
                        </a:rPr>
                        <a:t>-</a:t>
                      </a:r>
                      <a:r>
                        <a:rPr lang="zh-TW" altLang="en-US" sz="2000" b="0" dirty="0" smtClean="0">
                          <a:latin typeface="微軟正黑體" panose="020B0604030504040204" pitchFamily="34" charset="-120"/>
                          <a:ea typeface="微軟正黑體" panose="020B0604030504040204" pitchFamily="34" charset="-120"/>
                        </a:rPr>
                        <a:t>公職</a:t>
                      </a:r>
                      <a:endParaRPr lang="zh-TW" altLang="en-US" sz="2000" b="0" dirty="0">
                        <a:latin typeface="微軟正黑體" panose="020B0604030504040204" pitchFamily="34" charset="-120"/>
                        <a:ea typeface="微軟正黑體" panose="020B0604030504040204" pitchFamily="34" charset="-120"/>
                      </a:endParaRPr>
                    </a:p>
                  </a:txBody>
                  <a:tcPr marT="90000" marB="90000" anchor="ct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2000" b="0" dirty="0" smtClean="0">
                          <a:latin typeface="微軟正黑體" panose="020B0604030504040204" pitchFamily="34" charset="-120"/>
                          <a:ea typeface="微軟正黑體" panose="020B0604030504040204" pitchFamily="34" charset="-120"/>
                        </a:rPr>
                        <a:t>技術士證照</a:t>
                      </a:r>
                      <a:r>
                        <a:rPr lang="en-US" altLang="zh-TW" sz="2000" b="0" dirty="0" smtClean="0">
                          <a:latin typeface="微軟正黑體" panose="020B0604030504040204" pitchFamily="34" charset="-120"/>
                          <a:ea typeface="微軟正黑體" panose="020B0604030504040204" pitchFamily="34" charset="-120"/>
                        </a:rPr>
                        <a:t>-</a:t>
                      </a:r>
                      <a:r>
                        <a:rPr lang="zh-TW" altLang="en-US" sz="2000" b="0" dirty="0" smtClean="0">
                          <a:latin typeface="微軟正黑體" panose="020B0604030504040204" pitchFamily="34" charset="-120"/>
                          <a:ea typeface="微軟正黑體" panose="020B0604030504040204" pitchFamily="34" charset="-120"/>
                        </a:rPr>
                        <a:t>甲級</a:t>
                      </a:r>
                    </a:p>
                  </a:txBody>
                  <a:tcPr marT="90000" marB="90000" anchor="ct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2000" dirty="0" smtClean="0">
                          <a:latin typeface="微軟正黑體" panose="020B0604030504040204" pitchFamily="34" charset="-120"/>
                          <a:ea typeface="微軟正黑體" panose="020B0604030504040204" pitchFamily="34" charset="-120"/>
                        </a:rPr>
                        <a:t>技術士證照</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其他</a:t>
                      </a:r>
                    </a:p>
                  </a:txBody>
                  <a:tcPr marT="90000" marB="90000" anchor="ctr"/>
                </a:tc>
                <a:extLst>
                  <a:ext uri="{0D108BD9-81ED-4DB2-BD59-A6C34878D82A}">
                    <a16:rowId xmlns:a16="http://schemas.microsoft.com/office/drawing/2014/main" xmlns="" val="10000"/>
                  </a:ext>
                </a:extLst>
              </a:tr>
              <a:tr h="356031">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2000" b="0" dirty="0" smtClean="0">
                          <a:latin typeface="微軟正黑體" panose="020B0604030504040204" pitchFamily="34" charset="-120"/>
                          <a:ea typeface="微軟正黑體" panose="020B0604030504040204" pitchFamily="34" charset="-120"/>
                        </a:rPr>
                        <a:t>國家考試</a:t>
                      </a:r>
                      <a:r>
                        <a:rPr lang="en-US" altLang="zh-TW" sz="2000" b="0" dirty="0" smtClean="0">
                          <a:latin typeface="微軟正黑體" panose="020B0604030504040204" pitchFamily="34" charset="-120"/>
                          <a:ea typeface="微軟正黑體" panose="020B0604030504040204" pitchFamily="34" charset="-120"/>
                        </a:rPr>
                        <a:t>-</a:t>
                      </a:r>
                      <a:r>
                        <a:rPr lang="zh-TW" altLang="en-US" sz="2000" b="0" dirty="0" smtClean="0">
                          <a:latin typeface="微軟正黑體" panose="020B0604030504040204" pitchFamily="34" charset="-120"/>
                          <a:ea typeface="微軟正黑體" panose="020B0604030504040204" pitchFamily="34" charset="-120"/>
                        </a:rPr>
                        <a:t>專門職業及技術人員</a:t>
                      </a:r>
                      <a:r>
                        <a:rPr lang="en-US" altLang="zh-TW" sz="2000" b="0" dirty="0" smtClean="0">
                          <a:latin typeface="微軟正黑體" panose="020B0604030504040204" pitchFamily="34" charset="-120"/>
                          <a:ea typeface="微軟正黑體" panose="020B0604030504040204" pitchFamily="34" charset="-120"/>
                        </a:rPr>
                        <a:t>-</a:t>
                      </a:r>
                      <a:r>
                        <a:rPr lang="zh-TW" altLang="en-US" sz="2000" b="0" dirty="0" smtClean="0">
                          <a:latin typeface="微軟正黑體" panose="020B0604030504040204" pitchFamily="34" charset="-120"/>
                          <a:ea typeface="微軟正黑體" panose="020B0604030504040204" pitchFamily="34" charset="-120"/>
                        </a:rPr>
                        <a:t>非公職</a:t>
                      </a:r>
                    </a:p>
                  </a:txBody>
                  <a:tcPr marT="90000" marB="90000" anchor="ct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2000" dirty="0" smtClean="0">
                          <a:latin typeface="微軟正黑體" panose="020B0604030504040204" pitchFamily="34" charset="-120"/>
                          <a:ea typeface="微軟正黑體" panose="020B0604030504040204" pitchFamily="34" charset="-120"/>
                        </a:rPr>
                        <a:t>技術士證照</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乙級</a:t>
                      </a:r>
                      <a:endParaRPr lang="zh-TW" altLang="en-US" sz="2000" b="0" dirty="0">
                        <a:latin typeface="微軟正黑體" panose="020B0604030504040204" pitchFamily="34" charset="-120"/>
                        <a:ea typeface="微軟正黑體" panose="020B0604030504040204" pitchFamily="34" charset="-120"/>
                      </a:endParaRPr>
                    </a:p>
                  </a:txBody>
                  <a:tcPr marT="90000" marB="90000" anchor="ctr"/>
                </a:tc>
                <a:tc>
                  <a:txBody>
                    <a:bodyPr/>
                    <a:lstStyle/>
                    <a:p>
                      <a:pPr algn="l">
                        <a:lnSpc>
                          <a:spcPts val="2000"/>
                        </a:lnSpc>
                      </a:pPr>
                      <a:r>
                        <a:rPr lang="zh-TW" altLang="en-US" sz="2000" b="0" dirty="0" smtClean="0">
                          <a:latin typeface="微軟正黑體" panose="020B0604030504040204" pitchFamily="34" charset="-120"/>
                          <a:ea typeface="微軟正黑體" panose="020B0604030504040204" pitchFamily="34" charset="-120"/>
                        </a:rPr>
                        <a:t>技術士證照</a:t>
                      </a:r>
                      <a:r>
                        <a:rPr lang="en-US" altLang="zh-TW" sz="2000" b="0" dirty="0" smtClean="0">
                          <a:latin typeface="微軟正黑體" panose="020B0604030504040204" pitchFamily="34" charset="-120"/>
                          <a:ea typeface="微軟正黑體" panose="020B0604030504040204" pitchFamily="34" charset="-120"/>
                        </a:rPr>
                        <a:t>-</a:t>
                      </a:r>
                      <a:r>
                        <a:rPr lang="zh-TW" altLang="en-US" sz="2000" b="0" dirty="0" smtClean="0">
                          <a:latin typeface="微軟正黑體" panose="020B0604030504040204" pitchFamily="34" charset="-120"/>
                          <a:ea typeface="微軟正黑體" panose="020B0604030504040204" pitchFamily="34" charset="-120"/>
                        </a:rPr>
                        <a:t>單一級</a:t>
                      </a:r>
                      <a:endParaRPr lang="zh-TW" altLang="en-US" sz="2000" b="0" dirty="0">
                        <a:latin typeface="微軟正黑體" panose="020B0604030504040204" pitchFamily="34" charset="-120"/>
                        <a:ea typeface="微軟正黑體" panose="020B0604030504040204" pitchFamily="34" charset="-120"/>
                      </a:endParaRPr>
                    </a:p>
                  </a:txBody>
                  <a:tcPr marT="90000" marB="90000" anchor="ctr"/>
                </a:tc>
                <a:extLst>
                  <a:ext uri="{0D108BD9-81ED-4DB2-BD59-A6C34878D82A}">
                    <a16:rowId xmlns:a16="http://schemas.microsoft.com/office/drawing/2014/main" xmlns="" val="10001"/>
                  </a:ext>
                </a:extLst>
              </a:tr>
              <a:tr h="407869">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2000" b="0" dirty="0" smtClean="0">
                          <a:latin typeface="微軟正黑體" panose="020B0604030504040204" pitchFamily="34" charset="-120"/>
                          <a:ea typeface="微軟正黑體" panose="020B0604030504040204" pitchFamily="34" charset="-120"/>
                        </a:rPr>
                        <a:t>行政院各部會行總處署所核發之證照</a:t>
                      </a:r>
                      <a:endParaRPr lang="zh-TW" altLang="en-US" sz="2000" b="0" dirty="0">
                        <a:latin typeface="微軟正黑體" panose="020B0604030504040204" pitchFamily="34" charset="-120"/>
                        <a:ea typeface="微軟正黑體" panose="020B0604030504040204" pitchFamily="34" charset="-120"/>
                      </a:endParaRPr>
                    </a:p>
                  </a:txBody>
                  <a:tcPr marT="90000" marB="90000" anchor="ct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2000" b="0" dirty="0" smtClean="0">
                          <a:latin typeface="微軟正黑體" panose="020B0604030504040204" pitchFamily="34" charset="-120"/>
                          <a:ea typeface="微軟正黑體" panose="020B0604030504040204" pitchFamily="34" charset="-120"/>
                        </a:rPr>
                        <a:t>技術士證照</a:t>
                      </a:r>
                      <a:r>
                        <a:rPr lang="en-US" altLang="zh-TW" sz="2000" b="0" dirty="0" smtClean="0">
                          <a:latin typeface="微軟正黑體" panose="020B0604030504040204" pitchFamily="34" charset="-120"/>
                          <a:ea typeface="微軟正黑體" panose="020B0604030504040204" pitchFamily="34" charset="-120"/>
                        </a:rPr>
                        <a:t>-</a:t>
                      </a:r>
                      <a:r>
                        <a:rPr lang="zh-TW" altLang="zh-TW" sz="2000" b="0" dirty="0" smtClean="0">
                          <a:latin typeface="微軟正黑體" panose="020B0604030504040204" pitchFamily="34" charset="-120"/>
                          <a:ea typeface="微軟正黑體" panose="020B0604030504040204" pitchFamily="34" charset="-120"/>
                        </a:rPr>
                        <a:t>丙級</a:t>
                      </a:r>
                      <a:endParaRPr lang="zh-TW" altLang="en-US" sz="2000" b="0" dirty="0" smtClean="0">
                        <a:latin typeface="微軟正黑體" panose="020B0604030504040204" pitchFamily="34" charset="-120"/>
                        <a:ea typeface="微軟正黑體" panose="020B0604030504040204" pitchFamily="34" charset="-120"/>
                      </a:endParaRPr>
                    </a:p>
                  </a:txBody>
                  <a:tcPr marT="90000" marB="90000" anchor="ctr"/>
                </a:tc>
                <a:tc>
                  <a:txBody>
                    <a:bodyPr/>
                    <a:lstStyle/>
                    <a:p>
                      <a:pPr algn="l">
                        <a:lnSpc>
                          <a:spcPts val="2000"/>
                        </a:lnSpc>
                      </a:pPr>
                      <a:r>
                        <a:rPr lang="zh-TW" altLang="zh-TW" sz="2000" b="0" dirty="0" smtClean="0">
                          <a:latin typeface="微軟正黑體" panose="020B0604030504040204" pitchFamily="34" charset="-120"/>
                          <a:ea typeface="微軟正黑體" panose="020B0604030504040204" pitchFamily="34" charset="-120"/>
                        </a:rPr>
                        <a:t>其他證照</a:t>
                      </a:r>
                      <a:endParaRPr lang="zh-TW" altLang="en-US" sz="2000" b="0" dirty="0">
                        <a:latin typeface="微軟正黑體" panose="020B0604030504040204" pitchFamily="34" charset="-120"/>
                        <a:ea typeface="微軟正黑體" panose="020B0604030504040204" pitchFamily="34" charset="-120"/>
                      </a:endParaRPr>
                    </a:p>
                  </a:txBody>
                  <a:tcPr marT="90000" marB="90000" anchor="ctr"/>
                </a:tc>
                <a:extLst>
                  <a:ext uri="{0D108BD9-81ED-4DB2-BD59-A6C34878D82A}">
                    <a16:rowId xmlns:a16="http://schemas.microsoft.com/office/drawing/2014/main" xmlns="" val="10002"/>
                  </a:ext>
                </a:extLst>
              </a:tr>
            </a:tbl>
          </a:graphicData>
        </a:graphic>
      </p:graphicFrame>
      <p:sp>
        <p:nvSpPr>
          <p:cNvPr id="13" name="文字方塊 12"/>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4-8-2 </a:t>
            </a:r>
            <a:r>
              <a:rPr lang="zh-TW" altLang="en-US" sz="3000" dirty="0">
                <a:solidFill>
                  <a:schemeClr val="tx1"/>
                </a:solidFill>
                <a:latin typeface="微軟正黑體" panose="020B0604030504040204" pitchFamily="34" charset="-120"/>
                <a:ea typeface="微軟正黑體" panose="020B0604030504040204" pitchFamily="34" charset="-120"/>
              </a:rPr>
              <a:t>學生技術證照人次資料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829576" y="6259935"/>
            <a:ext cx="5928226" cy="425758"/>
          </a:xfrm>
          <a:prstGeom prst="rect">
            <a:avLst/>
          </a:prstGeom>
        </p:spPr>
        <p:txBody>
          <a:bodyPr wrap="none">
            <a:spAutoFit/>
          </a:bodyPr>
          <a:lstStyle/>
          <a:p>
            <a:pPr>
              <a:lnSpc>
                <a:spcPts val="2600"/>
              </a:lnSpc>
              <a:defRPr/>
            </a:pPr>
            <a:r>
              <a:rPr lang="en-US" altLang="zh-TW" sz="2800"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【106</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03</a:t>
            </a:r>
            <a:r>
              <a:rPr lang="zh-TW" altLang="en-US" dirty="0">
                <a:latin typeface="微軟正黑體" panose="020B0604030504040204" pitchFamily="34" charset="-120"/>
                <a:ea typeface="微軟正黑體" panose="020B0604030504040204" pitchFamily="34" charset="-120"/>
              </a:rPr>
              <a:t>月</a:t>
            </a:r>
            <a:r>
              <a:rPr lang="zh-TW" altLang="en-US" dirty="0" smtClean="0">
                <a:latin typeface="微軟正黑體" panose="020B0604030504040204" pitchFamily="34" charset="-120"/>
                <a:ea typeface="微軟正黑體" panose="020B0604030504040204" pitchFamily="34" charset="-120"/>
              </a:rPr>
              <a:t>因應「教育部</a:t>
            </a:r>
            <a:r>
              <a:rPr lang="zh-TW" altLang="en-US" dirty="0">
                <a:latin typeface="微軟正黑體" panose="020B0604030504040204" pitchFamily="34" charset="-120"/>
                <a:ea typeface="微軟正黑體" panose="020B0604030504040204" pitchFamily="34" charset="-120"/>
              </a:rPr>
              <a:t>技職</a:t>
            </a:r>
            <a:r>
              <a:rPr lang="zh-TW" altLang="en-US" dirty="0" smtClean="0">
                <a:latin typeface="微軟正黑體" panose="020B0604030504040204" pitchFamily="34" charset="-120"/>
                <a:ea typeface="微軟正黑體" panose="020B0604030504040204" pitchFamily="34" charset="-120"/>
              </a:rPr>
              <a:t>司」需求</a:t>
            </a:r>
            <a:r>
              <a:rPr lang="zh-TW" altLang="en-US" dirty="0">
                <a:latin typeface="微軟正黑體" panose="020B0604030504040204" pitchFamily="34" charset="-120"/>
                <a:ea typeface="微軟正黑體" panose="020B0604030504040204" pitchFamily="34" charset="-120"/>
              </a:rPr>
              <a:t>新增表冊</a:t>
            </a:r>
            <a:r>
              <a:rPr lang="en-US" altLang="zh-TW"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112519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275" y="1093136"/>
            <a:ext cx="11114087" cy="954107"/>
          </a:xfrm>
          <a:prstGeom prst="rect">
            <a:avLst/>
          </a:prstGeom>
        </p:spPr>
        <p:txBody>
          <a:bodyPr wrap="square">
            <a:spAutoFit/>
          </a:bodyPr>
          <a:lstStyle/>
          <a:p>
            <a:pPr marL="457200" indent="-457200">
              <a:buFont typeface="Wingdings" panose="05000000000000000000" pitchFamily="2" charset="2"/>
              <a:buChar char="u"/>
            </a:pPr>
            <a:r>
              <a:rPr lang="zh-TW" altLang="en-US" sz="2800" b="1" kern="100" dirty="0" smtClean="0">
                <a:latin typeface="微軟正黑體" panose="020B0604030504040204" pitchFamily="34" charset="-120"/>
                <a:ea typeface="微軟正黑體" panose="020B0604030504040204" pitchFamily="34" charset="-120"/>
              </a:rPr>
              <a:t>提供</a:t>
            </a:r>
            <a:r>
              <a:rPr lang="zh-TW" altLang="en-US" sz="2800" b="1" kern="100" dirty="0">
                <a:latin typeface="微軟正黑體" panose="020B0604030504040204" pitchFamily="34" charset="-120"/>
                <a:ea typeface="微軟正黑體" panose="020B0604030504040204" pitchFamily="34" charset="-120"/>
              </a:rPr>
              <a:t>各校填報資料壓縮</a:t>
            </a:r>
            <a:r>
              <a:rPr lang="zh-TW" altLang="en-US" sz="2800" b="1" kern="100" dirty="0" smtClean="0">
                <a:latin typeface="微軟正黑體" panose="020B0604030504040204" pitchFamily="34" charset="-120"/>
                <a:ea typeface="微軟正黑體" panose="020B0604030504040204" pitchFamily="34" charset="-120"/>
              </a:rPr>
              <a:t>檔：</a:t>
            </a:r>
            <a:endParaRPr lang="zh-TW" altLang="en-US" sz="2800" b="1" kern="100" dirty="0">
              <a:latin typeface="微軟正黑體" panose="020B0604030504040204" pitchFamily="34" charset="-120"/>
              <a:ea typeface="微軟正黑體" panose="020B0604030504040204" pitchFamily="34" charset="-120"/>
            </a:endParaRPr>
          </a:p>
          <a:p>
            <a:pPr lvl="1"/>
            <a:r>
              <a:rPr lang="en-US" altLang="zh-TW" sz="2800" u="sng" kern="100" dirty="0" smtClean="0">
                <a:latin typeface="微軟正黑體" panose="020B0604030504040204" pitchFamily="34" charset="-120"/>
                <a:ea typeface="微軟正黑體" panose="020B0604030504040204" pitchFamily="34" charset="-120"/>
              </a:rPr>
              <a:t>05/15</a:t>
            </a:r>
            <a:endParaRPr lang="en-US" altLang="zh-TW" sz="2800" kern="100" dirty="0" smtClean="0">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202406" y="0"/>
            <a:ext cx="11787187" cy="1356360"/>
          </a:xfrm>
        </p:spPr>
        <p:txBody>
          <a:bodyPr>
            <a:normAutofit/>
          </a:bodyPr>
          <a:lstStyle/>
          <a:p>
            <a:r>
              <a:rPr lang="en-US" altLang="zh-TW" sz="4800" b="1" dirty="0">
                <a:solidFill>
                  <a:schemeClr val="tx1">
                    <a:lumMod val="75000"/>
                    <a:lumOff val="25000"/>
                  </a:schemeClr>
                </a:solidFill>
                <a:latin typeface="微軟正黑體" panose="020B0604030504040204" pitchFamily="34" charset="-120"/>
              </a:rPr>
              <a:t>1</a:t>
            </a:r>
            <a:r>
              <a:rPr lang="zh-TW" altLang="en-US" sz="4800" b="1" dirty="0" smtClean="0">
                <a:solidFill>
                  <a:schemeClr val="tx1">
                    <a:lumMod val="75000"/>
                    <a:lumOff val="25000"/>
                  </a:schemeClr>
                </a:solidFill>
                <a:latin typeface="微軟正黑體" panose="020B0604030504040204" pitchFamily="34" charset="-120"/>
              </a:rPr>
              <a:t>、作業</a:t>
            </a:r>
            <a:r>
              <a:rPr lang="zh-TW" altLang="en-US" sz="4800" b="1" dirty="0">
                <a:solidFill>
                  <a:schemeClr val="tx1">
                    <a:lumMod val="75000"/>
                    <a:lumOff val="25000"/>
                  </a:schemeClr>
                </a:solidFill>
                <a:latin typeface="微軟正黑體" panose="020B0604030504040204" pitchFamily="34" charset="-120"/>
              </a:rPr>
              <a:t>時程</a:t>
            </a:r>
            <a:r>
              <a:rPr lang="en-US" altLang="zh-TW" sz="4800" b="1" dirty="0" smtClean="0">
                <a:solidFill>
                  <a:schemeClr val="tx1">
                    <a:lumMod val="75000"/>
                    <a:lumOff val="25000"/>
                  </a:schemeClr>
                </a:solidFill>
                <a:latin typeface="微軟正黑體" panose="020B0604030504040204" pitchFamily="34" charset="-120"/>
              </a:rPr>
              <a:t>-</a:t>
            </a:r>
            <a:r>
              <a:rPr lang="zh-TW" altLang="en-US" sz="4800" b="1" dirty="0" smtClean="0">
                <a:solidFill>
                  <a:schemeClr val="tx1">
                    <a:lumMod val="75000"/>
                    <a:lumOff val="25000"/>
                  </a:schemeClr>
                </a:solidFill>
                <a:latin typeface="微軟正黑體" panose="020B0604030504040204" pitchFamily="34" charset="-120"/>
              </a:rPr>
              <a:t>本期填報</a:t>
            </a:r>
            <a:endParaRPr lang="zh-TW" altLang="en-US" sz="4800" dirty="0">
              <a:latin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4FAB73BC-B049-4115-A692-8D63A059BFB8}" type="slidenum">
              <a:rPr lang="en-US" smtClean="0"/>
              <a:t>4</a:t>
            </a:fld>
            <a:endParaRPr lang="en-US" dirty="0"/>
          </a:p>
        </p:txBody>
      </p:sp>
      <p:graphicFrame>
        <p:nvGraphicFramePr>
          <p:cNvPr id="12" name="表格 11"/>
          <p:cNvGraphicFramePr>
            <a:graphicFrameLocks noGrp="1"/>
          </p:cNvGraphicFramePr>
          <p:nvPr>
            <p:extLst>
              <p:ext uri="{D42A27DB-BD31-4B8C-83A1-F6EECF244321}">
                <p14:modId xmlns:p14="http://schemas.microsoft.com/office/powerpoint/2010/main" val="2094161850"/>
              </p:ext>
            </p:extLst>
          </p:nvPr>
        </p:nvGraphicFramePr>
        <p:xfrm>
          <a:off x="3460752" y="2482064"/>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5</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9977614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849604" y="3248344"/>
            <a:ext cx="10760393" cy="154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9pPr>
          </a:lstStyle>
          <a:p>
            <a:pPr>
              <a:lnSpc>
                <a:spcPts val="4000"/>
              </a:lnSpc>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證照</a:t>
            </a:r>
            <a:r>
              <a:rPr kumimoji="0" lang="zh-TW" altLang="en-US" sz="2400" b="1" dirty="0">
                <a:solidFill>
                  <a:srgbClr val="FF0000"/>
                </a:solidFill>
                <a:latin typeface="微軟正黑體" panose="020B0604030504040204" pitchFamily="34" charset="-120"/>
                <a:ea typeface="微軟正黑體" panose="020B0604030504040204" pitchFamily="34" charset="-120"/>
              </a:rPr>
              <a:t>類別是否與就讀科系</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相關</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lnSpc>
                <a:spcPts val="4000"/>
              </a:lnSpc>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證照類別是否與就讀科系</a:t>
            </a:r>
            <a:r>
              <a:rPr lang="zh-TW" altLang="en-US" sz="2400" dirty="0" smtClean="0">
                <a:latin typeface="微軟正黑體" panose="020B0604030504040204" pitchFamily="34" charset="-120"/>
                <a:ea typeface="微軟正黑體" panose="020B0604030504040204" pitchFamily="34" charset="-120"/>
              </a:rPr>
              <a:t>相關，若相關勾</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是</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，不相關勾</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否</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nSpc>
                <a:spcPts val="3300"/>
              </a:lnSpc>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新增表冊</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744596727"/>
              </p:ext>
            </p:extLst>
          </p:nvPr>
        </p:nvGraphicFramePr>
        <p:xfrm>
          <a:off x="490800" y="1101725"/>
          <a:ext cx="11210400" cy="1861200"/>
        </p:xfrm>
        <a:graphic>
          <a:graphicData uri="http://schemas.openxmlformats.org/drawingml/2006/table">
            <a:tbl>
              <a:tblPr>
                <a:tableStyleId>{5C22544A-7EE6-4342-B048-85BDC9FD1C3A}</a:tableStyleId>
              </a:tblPr>
              <a:tblGrid>
                <a:gridCol w="757957">
                  <a:extLst>
                    <a:ext uri="{9D8B030D-6E8A-4147-A177-3AD203B41FA5}">
                      <a16:colId xmlns:a16="http://schemas.microsoft.com/office/drawing/2014/main" xmlns="" val="20000"/>
                    </a:ext>
                  </a:extLst>
                </a:gridCol>
                <a:gridCol w="508956">
                  <a:extLst>
                    <a:ext uri="{9D8B030D-6E8A-4147-A177-3AD203B41FA5}">
                      <a16:colId xmlns:a16="http://schemas.microsoft.com/office/drawing/2014/main" xmlns="" val="20001"/>
                    </a:ext>
                  </a:extLst>
                </a:gridCol>
                <a:gridCol w="527806">
                  <a:extLst>
                    <a:ext uri="{9D8B030D-6E8A-4147-A177-3AD203B41FA5}">
                      <a16:colId xmlns:a16="http://schemas.microsoft.com/office/drawing/2014/main" xmlns="" val="20002"/>
                    </a:ext>
                  </a:extLst>
                </a:gridCol>
                <a:gridCol w="2053771">
                  <a:extLst>
                    <a:ext uri="{9D8B030D-6E8A-4147-A177-3AD203B41FA5}">
                      <a16:colId xmlns:a16="http://schemas.microsoft.com/office/drawing/2014/main" xmlns="" val="20003"/>
                    </a:ext>
                  </a:extLst>
                </a:gridCol>
                <a:gridCol w="1511100">
                  <a:extLst>
                    <a:ext uri="{9D8B030D-6E8A-4147-A177-3AD203B41FA5}">
                      <a16:colId xmlns:a16="http://schemas.microsoft.com/office/drawing/2014/main" xmlns="" val="20004"/>
                    </a:ext>
                  </a:extLst>
                </a:gridCol>
                <a:gridCol w="903345">
                  <a:extLst>
                    <a:ext uri="{9D8B030D-6E8A-4147-A177-3AD203B41FA5}">
                      <a16:colId xmlns:a16="http://schemas.microsoft.com/office/drawing/2014/main" xmlns="" val="20005"/>
                    </a:ext>
                  </a:extLst>
                </a:gridCol>
                <a:gridCol w="1207222">
                  <a:extLst>
                    <a:ext uri="{9D8B030D-6E8A-4147-A177-3AD203B41FA5}">
                      <a16:colId xmlns:a16="http://schemas.microsoft.com/office/drawing/2014/main" xmlns="" val="20006"/>
                    </a:ext>
                  </a:extLst>
                </a:gridCol>
                <a:gridCol w="1024527">
                  <a:extLst>
                    <a:ext uri="{9D8B030D-6E8A-4147-A177-3AD203B41FA5}">
                      <a16:colId xmlns:a16="http://schemas.microsoft.com/office/drawing/2014/main" xmlns="" val="20007"/>
                    </a:ext>
                  </a:extLst>
                </a:gridCol>
                <a:gridCol w="988588">
                  <a:extLst>
                    <a:ext uri="{9D8B030D-6E8A-4147-A177-3AD203B41FA5}">
                      <a16:colId xmlns:a16="http://schemas.microsoft.com/office/drawing/2014/main" xmlns="" val="20008"/>
                    </a:ext>
                  </a:extLst>
                </a:gridCol>
                <a:gridCol w="1727128">
                  <a:extLst>
                    <a:ext uri="{9D8B030D-6E8A-4147-A177-3AD203B41FA5}">
                      <a16:colId xmlns:a16="http://schemas.microsoft.com/office/drawing/2014/main" xmlns="" val="20009"/>
                    </a:ext>
                  </a:extLst>
                </a:gridCol>
              </a:tblGrid>
              <a:tr h="1119885">
                <a:tc row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學年</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學制</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身分類別</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是否具有原住民身分</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地區</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證照類別</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張數</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證照類別是否與就讀</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科</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cs typeface="+mn-cs"/>
                        </a:rPr>
                        <a:t>系</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相關</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7413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在學</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學生</a:t>
                      </a:r>
                    </a:p>
                    <a:p>
                      <a:pPr algn="just">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當</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學年度畢業生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是</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否</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cs typeface="+mn-cs"/>
                        </a:rPr>
                        <a:t>女</a:t>
                      </a: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□是</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cs typeface="+mn-cs"/>
                        </a:rPr>
                        <a:t>否</a:t>
                      </a:r>
                      <a:endParaRPr lang="zh-TW"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bl>
          </a:graphicData>
        </a:graphic>
      </p:graphicFrame>
      <p:sp>
        <p:nvSpPr>
          <p:cNvPr id="3" name="投影片編號版面配置區 2"/>
          <p:cNvSpPr>
            <a:spLocks noGrp="1"/>
          </p:cNvSpPr>
          <p:nvPr>
            <p:ph type="sldNum" sz="quarter" idx="12"/>
          </p:nvPr>
        </p:nvSpPr>
        <p:spPr/>
        <p:txBody>
          <a:bodyPr/>
          <a:lstStyle/>
          <a:p>
            <a:fld id="{4FAB73BC-B049-4115-A692-8D63A059BFB8}" type="slidenum">
              <a:rPr lang="en-US" smtClean="0"/>
              <a:t>49</a:t>
            </a:fld>
            <a:endParaRPr lang="en-US" dirty="0"/>
          </a:p>
        </p:txBody>
      </p:sp>
      <p:sp>
        <p:nvSpPr>
          <p:cNvPr id="13" name="文字方塊 12"/>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4"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4-8-2 </a:t>
            </a:r>
            <a:r>
              <a:rPr lang="zh-TW" altLang="en-US" sz="3000" dirty="0">
                <a:solidFill>
                  <a:schemeClr val="tx1"/>
                </a:solidFill>
                <a:latin typeface="微軟正黑體" panose="020B0604030504040204" pitchFamily="34" charset="-120"/>
                <a:ea typeface="微軟正黑體" panose="020B0604030504040204" pitchFamily="34" charset="-120"/>
              </a:rPr>
              <a:t>學生技術證照人次資料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149326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849604" y="3248344"/>
            <a:ext cx="10999496" cy="28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9pPr>
          </a:lstStyle>
          <a:p>
            <a:pPr>
              <a:lnSpc>
                <a:spcPts val="4000"/>
              </a:lnSpc>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語系</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lnSpc>
                <a:spcPts val="36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請由下拉式選項選擇</a:t>
            </a:r>
            <a:r>
              <a:rPr lang="zh-TW" altLang="en-US" sz="2400" dirty="0">
                <a:latin typeface="微軟正黑體" panose="020B0604030504040204" pitchFamily="34" charset="-120"/>
                <a:ea typeface="微軟正黑體" panose="020B0604030504040204" pitchFamily="34" charset="-120"/>
              </a:rPr>
              <a:t>所屬之</a:t>
            </a:r>
            <a:r>
              <a:rPr lang="zh-TW" altLang="en-US" sz="2400" dirty="0" smtClean="0">
                <a:latin typeface="微軟正黑體" panose="020B0604030504040204" pitchFamily="34" charset="-120"/>
                <a:ea typeface="微軟正黑體" panose="020B0604030504040204" pitchFamily="34" charset="-120"/>
              </a:rPr>
              <a:t>語系</a:t>
            </a:r>
            <a:r>
              <a:rPr lang="zh-TW" altLang="en-US" sz="2400" dirty="0">
                <a:latin typeface="微軟正黑體" panose="020B0604030504040204" pitchFamily="34" charset="-120"/>
                <a:ea typeface="微軟正黑體" panose="020B0604030504040204" pitchFamily="34" charset="-120"/>
              </a:rPr>
              <a:t>：英文、日文、西班牙語、法語、德語、韓語。</a:t>
            </a:r>
          </a:p>
          <a:p>
            <a:pPr marL="342900" indent="-342900">
              <a:lnSpc>
                <a:spcPts val="36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若非</a:t>
            </a:r>
            <a:r>
              <a:rPr lang="zh-TW" altLang="en-US" sz="2400" dirty="0">
                <a:latin typeface="微軟正黑體" panose="020B0604030504040204" pitchFamily="34" charset="-120"/>
                <a:ea typeface="微軟正黑體" panose="020B0604030504040204" pitchFamily="34" charset="-120"/>
              </a:rPr>
              <a:t>下拉式選項語系，請提供相關證照資料至</a:t>
            </a:r>
            <a:r>
              <a:rPr lang="en-US" altLang="zh-TW" sz="2400" dirty="0" smtClean="0">
                <a:latin typeface="微軟正黑體" panose="020B0604030504040204" pitchFamily="34" charset="-120"/>
                <a:ea typeface="微軟正黑體" panose="020B0604030504040204" pitchFamily="34" charset="-120"/>
              </a:rPr>
              <a:t>tvedb3@yuntech.edu.tw</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以利協助新增。 </a:t>
            </a:r>
            <a:endParaRPr lang="en-US" altLang="zh-TW" sz="2400" dirty="0" smtClean="0">
              <a:latin typeface="微軟正黑體" panose="020B0604030504040204" pitchFamily="34" charset="-120"/>
              <a:ea typeface="微軟正黑體" panose="020B0604030504040204" pitchFamily="34" charset="-120"/>
            </a:endParaRPr>
          </a:p>
          <a:p>
            <a:pPr marL="342900" indent="-342900">
              <a:lnSpc>
                <a:spcPts val="3600"/>
              </a:lnSpc>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檢核規則：選擇特定語系僅出現項下之特定檢測名稱。</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a:lnSpc>
                <a:spcPts val="3000"/>
              </a:lnSpc>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月因應「教育部技職司」需求新增表冊</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4FAB73BC-B049-4115-A692-8D63A059BFB8}" type="slidenum">
              <a:rPr lang="en-US" smtClean="0"/>
              <a:t>50</a:t>
            </a:fld>
            <a:endParaRPr lang="en-US" dirty="0"/>
          </a:p>
        </p:txBody>
      </p:sp>
      <p:graphicFrame>
        <p:nvGraphicFramePr>
          <p:cNvPr id="9" name="表格 8"/>
          <p:cNvGraphicFramePr>
            <a:graphicFrameLocks noGrp="1"/>
          </p:cNvGraphicFramePr>
          <p:nvPr>
            <p:extLst>
              <p:ext uri="{D42A27DB-BD31-4B8C-83A1-F6EECF244321}">
                <p14:modId xmlns:p14="http://schemas.microsoft.com/office/powerpoint/2010/main" val="670522832"/>
              </p:ext>
            </p:extLst>
          </p:nvPr>
        </p:nvGraphicFramePr>
        <p:xfrm>
          <a:off x="490800" y="1069975"/>
          <a:ext cx="11210400" cy="1901825"/>
        </p:xfrm>
        <a:graphic>
          <a:graphicData uri="http://schemas.openxmlformats.org/drawingml/2006/table">
            <a:tbl>
              <a:tblPr firstRow="1" firstCol="1" lastRow="1" lastCol="1" bandRow="1" bandCol="1">
                <a:tableStyleId>{5C22544A-7EE6-4342-B048-85BDC9FD1C3A}</a:tableStyleId>
              </a:tblPr>
              <a:tblGrid>
                <a:gridCol w="756975">
                  <a:extLst>
                    <a:ext uri="{9D8B030D-6E8A-4147-A177-3AD203B41FA5}">
                      <a16:colId xmlns:a16="http://schemas.microsoft.com/office/drawing/2014/main" xmlns="" val="20000"/>
                    </a:ext>
                  </a:extLst>
                </a:gridCol>
                <a:gridCol w="495300">
                  <a:extLst>
                    <a:ext uri="{9D8B030D-6E8A-4147-A177-3AD203B41FA5}">
                      <a16:colId xmlns:a16="http://schemas.microsoft.com/office/drawing/2014/main" xmlns="" val="20001"/>
                    </a:ext>
                  </a:extLst>
                </a:gridCol>
                <a:gridCol w="542925">
                  <a:extLst>
                    <a:ext uri="{9D8B030D-6E8A-4147-A177-3AD203B41FA5}">
                      <a16:colId xmlns:a16="http://schemas.microsoft.com/office/drawing/2014/main" xmlns="" val="20002"/>
                    </a:ext>
                  </a:extLst>
                </a:gridCol>
                <a:gridCol w="2145670">
                  <a:extLst>
                    <a:ext uri="{9D8B030D-6E8A-4147-A177-3AD203B41FA5}">
                      <a16:colId xmlns:a16="http://schemas.microsoft.com/office/drawing/2014/main" xmlns="" val="20003"/>
                    </a:ext>
                  </a:extLst>
                </a:gridCol>
                <a:gridCol w="1515143">
                  <a:extLst>
                    <a:ext uri="{9D8B030D-6E8A-4147-A177-3AD203B41FA5}">
                      <a16:colId xmlns:a16="http://schemas.microsoft.com/office/drawing/2014/main" xmlns="" val="20004"/>
                    </a:ext>
                  </a:extLst>
                </a:gridCol>
                <a:gridCol w="634962">
                  <a:extLst>
                    <a:ext uri="{9D8B030D-6E8A-4147-A177-3AD203B41FA5}">
                      <a16:colId xmlns:a16="http://schemas.microsoft.com/office/drawing/2014/main" xmlns="" val="20005"/>
                    </a:ext>
                  </a:extLst>
                </a:gridCol>
                <a:gridCol w="1104900">
                  <a:extLst>
                    <a:ext uri="{9D8B030D-6E8A-4147-A177-3AD203B41FA5}">
                      <a16:colId xmlns:a16="http://schemas.microsoft.com/office/drawing/2014/main" xmlns="" val="20006"/>
                    </a:ext>
                  </a:extLst>
                </a:gridCol>
                <a:gridCol w="1512987">
                  <a:extLst>
                    <a:ext uri="{9D8B030D-6E8A-4147-A177-3AD203B41FA5}">
                      <a16:colId xmlns:a16="http://schemas.microsoft.com/office/drawing/2014/main" xmlns="" val="20007"/>
                    </a:ext>
                  </a:extLst>
                </a:gridCol>
                <a:gridCol w="1211163">
                  <a:extLst>
                    <a:ext uri="{9D8B030D-6E8A-4147-A177-3AD203B41FA5}">
                      <a16:colId xmlns:a16="http://schemas.microsoft.com/office/drawing/2014/main" xmlns="" val="20008"/>
                    </a:ext>
                  </a:extLst>
                </a:gridCol>
                <a:gridCol w="714375">
                  <a:extLst>
                    <a:ext uri="{9D8B030D-6E8A-4147-A177-3AD203B41FA5}">
                      <a16:colId xmlns:a16="http://schemas.microsoft.com/office/drawing/2014/main" xmlns="" val="20009"/>
                    </a:ext>
                  </a:extLst>
                </a:gridCol>
                <a:gridCol w="576000">
                  <a:extLst>
                    <a:ext uri="{9D8B030D-6E8A-4147-A177-3AD203B41FA5}">
                      <a16:colId xmlns:a16="http://schemas.microsoft.com/office/drawing/2014/main" xmlns="" val="20010"/>
                    </a:ext>
                  </a:extLst>
                </a:gridCol>
              </a:tblGrid>
              <a:tr h="870283">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學年</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學制</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身分類別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是否具有</a:t>
                      </a:r>
                    </a:p>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原住民身分</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語系</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檢測名稱</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通過等級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zh-TW" altLang="en-US"/>
                    </a:p>
                  </a:txBody>
                  <a:tcPr/>
                </a:tc>
                <a:tc rowSpan="2" gridSpan="2">
                  <a:txBody>
                    <a:bodyPr/>
                    <a:lstStyle/>
                    <a:p>
                      <a:pPr algn="ct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cs typeface="+mn-cs"/>
                        </a:rPr>
                        <a:t>張數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zh-TW" altLang="en-US"/>
                    </a:p>
                  </a:txBody>
                  <a:tcPr/>
                </a:tc>
                <a:extLst>
                  <a:ext uri="{0D108BD9-81ED-4DB2-BD59-A6C34878D82A}">
                    <a16:rowId xmlns:a16="http://schemas.microsoft.com/office/drawing/2014/main" xmlns="" val="10000"/>
                  </a:ext>
                </a:extLst>
              </a:tr>
              <a:tr h="3350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在學</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學生</a:t>
                      </a:r>
                    </a:p>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當</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學年度畢業生</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是</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否</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10001"/>
                  </a:ext>
                </a:extLst>
              </a:tr>
              <a:tr h="9980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非英語證照</a:t>
                      </a:r>
                    </a:p>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通過之等級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英語證照</a:t>
                      </a:r>
                    </a:p>
                    <a:p>
                      <a:pPr algn="ctr">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cs typeface="+mn-cs"/>
                        </a:rPr>
                        <a:t>CEF </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等級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3" name="文字方塊 12"/>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6"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4-8-3</a:t>
            </a:r>
            <a:r>
              <a:rPr lang="zh-TW" altLang="en-US" sz="3000" dirty="0">
                <a:solidFill>
                  <a:schemeClr val="tx1"/>
                </a:solidFill>
                <a:latin typeface="微軟正黑體" panose="020B0604030504040204" pitchFamily="34" charset="-120"/>
                <a:ea typeface="微軟正黑體" panose="020B0604030504040204" pitchFamily="34" charset="-120"/>
              </a:rPr>
              <a:t>學生外語證照資料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617116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849604" y="3248344"/>
            <a:ext cx="10760393" cy="25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9pPr>
          </a:lstStyle>
          <a:p>
            <a:pPr>
              <a:lnSpc>
                <a:spcPts val="4000"/>
              </a:lnSpc>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檢測名稱</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lnSpc>
                <a:spcPts val="3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請由下拉式選項選擇</a:t>
            </a:r>
            <a:r>
              <a:rPr lang="zh-TW" altLang="en-US" sz="2400" dirty="0">
                <a:latin typeface="微軟正黑體" panose="020B0604030504040204" pitchFamily="34" charset="-120"/>
                <a:ea typeface="微軟正黑體" panose="020B0604030504040204" pitchFamily="34" charset="-120"/>
              </a:rPr>
              <a:t>所屬之檢測名稱，相關檢測名稱請參考本表冊附件二之詳細列表。 </a:t>
            </a:r>
            <a:endParaRPr lang="en-US" altLang="zh-TW" sz="2400" dirty="0" smtClean="0">
              <a:latin typeface="微軟正黑體" panose="020B0604030504040204" pitchFamily="34" charset="-120"/>
              <a:ea typeface="微軟正黑體" panose="020B0604030504040204" pitchFamily="34" charset="-120"/>
            </a:endParaRPr>
          </a:p>
          <a:p>
            <a:pPr marL="342900" indent="-342900">
              <a:lnSpc>
                <a:spcPts val="3000"/>
              </a:lnSpc>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若非下拉式檢測名稱</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請提供相關證照資料至</a:t>
            </a:r>
            <a:r>
              <a:rPr lang="en-US" altLang="zh-TW" sz="2400" dirty="0">
                <a:latin typeface="微軟正黑體" panose="020B0604030504040204" pitchFamily="34" charset="-120"/>
                <a:ea typeface="微軟正黑體" panose="020B0604030504040204" pitchFamily="34" charset="-120"/>
              </a:rPr>
              <a:t>tvedb3@yuntech.edu.com</a:t>
            </a:r>
            <a:r>
              <a:rPr lang="zh-TW" altLang="en-US" sz="2400" dirty="0">
                <a:latin typeface="微軟正黑體" panose="020B0604030504040204" pitchFamily="34" charset="-120"/>
                <a:ea typeface="微軟正黑體" panose="020B0604030504040204" pitchFamily="34" charset="-120"/>
              </a:rPr>
              <a:t>，以利協助新增。 </a:t>
            </a:r>
            <a:endParaRPr lang="en-US" altLang="zh-TW" sz="2400" dirty="0" smtClean="0">
              <a:latin typeface="微軟正黑體" panose="020B0604030504040204" pitchFamily="34" charset="-120"/>
              <a:ea typeface="微軟正黑體" panose="020B0604030504040204" pitchFamily="34" charset="-120"/>
            </a:endParaRPr>
          </a:p>
          <a:p>
            <a:pPr>
              <a:lnSpc>
                <a:spcPts val="3000"/>
              </a:lnSpc>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新增表冊</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4FAB73BC-B049-4115-A692-8D63A059BFB8}" type="slidenum">
              <a:rPr lang="en-US" smtClean="0"/>
              <a:t>51</a:t>
            </a:fld>
            <a:endParaRPr lang="en-US" dirty="0"/>
          </a:p>
        </p:txBody>
      </p:sp>
      <p:graphicFrame>
        <p:nvGraphicFramePr>
          <p:cNvPr id="9" name="表格 8"/>
          <p:cNvGraphicFramePr>
            <a:graphicFrameLocks noGrp="1"/>
          </p:cNvGraphicFramePr>
          <p:nvPr>
            <p:extLst>
              <p:ext uri="{D42A27DB-BD31-4B8C-83A1-F6EECF244321}">
                <p14:modId xmlns:p14="http://schemas.microsoft.com/office/powerpoint/2010/main" val="2868901509"/>
              </p:ext>
            </p:extLst>
          </p:nvPr>
        </p:nvGraphicFramePr>
        <p:xfrm>
          <a:off x="490800" y="1069975"/>
          <a:ext cx="11210400" cy="1901825"/>
        </p:xfrm>
        <a:graphic>
          <a:graphicData uri="http://schemas.openxmlformats.org/drawingml/2006/table">
            <a:tbl>
              <a:tblPr firstRow="1" firstCol="1" lastRow="1" lastCol="1" bandRow="1" bandCol="1">
                <a:tableStyleId>{5C22544A-7EE6-4342-B048-85BDC9FD1C3A}</a:tableStyleId>
              </a:tblPr>
              <a:tblGrid>
                <a:gridCol w="756975">
                  <a:extLst>
                    <a:ext uri="{9D8B030D-6E8A-4147-A177-3AD203B41FA5}">
                      <a16:colId xmlns:a16="http://schemas.microsoft.com/office/drawing/2014/main" xmlns="" val="20000"/>
                    </a:ext>
                  </a:extLst>
                </a:gridCol>
                <a:gridCol w="495300">
                  <a:extLst>
                    <a:ext uri="{9D8B030D-6E8A-4147-A177-3AD203B41FA5}">
                      <a16:colId xmlns:a16="http://schemas.microsoft.com/office/drawing/2014/main" xmlns="" val="20001"/>
                    </a:ext>
                  </a:extLst>
                </a:gridCol>
                <a:gridCol w="542925">
                  <a:extLst>
                    <a:ext uri="{9D8B030D-6E8A-4147-A177-3AD203B41FA5}">
                      <a16:colId xmlns:a16="http://schemas.microsoft.com/office/drawing/2014/main" xmlns="" val="20002"/>
                    </a:ext>
                  </a:extLst>
                </a:gridCol>
                <a:gridCol w="2145670">
                  <a:extLst>
                    <a:ext uri="{9D8B030D-6E8A-4147-A177-3AD203B41FA5}">
                      <a16:colId xmlns:a16="http://schemas.microsoft.com/office/drawing/2014/main" xmlns="" val="20003"/>
                    </a:ext>
                  </a:extLst>
                </a:gridCol>
                <a:gridCol w="1515143">
                  <a:extLst>
                    <a:ext uri="{9D8B030D-6E8A-4147-A177-3AD203B41FA5}">
                      <a16:colId xmlns:a16="http://schemas.microsoft.com/office/drawing/2014/main" xmlns="" val="20004"/>
                    </a:ext>
                  </a:extLst>
                </a:gridCol>
                <a:gridCol w="634962">
                  <a:extLst>
                    <a:ext uri="{9D8B030D-6E8A-4147-A177-3AD203B41FA5}">
                      <a16:colId xmlns:a16="http://schemas.microsoft.com/office/drawing/2014/main" xmlns="" val="20005"/>
                    </a:ext>
                  </a:extLst>
                </a:gridCol>
                <a:gridCol w="1104900">
                  <a:extLst>
                    <a:ext uri="{9D8B030D-6E8A-4147-A177-3AD203B41FA5}">
                      <a16:colId xmlns:a16="http://schemas.microsoft.com/office/drawing/2014/main" xmlns="" val="20006"/>
                    </a:ext>
                  </a:extLst>
                </a:gridCol>
                <a:gridCol w="1512987">
                  <a:extLst>
                    <a:ext uri="{9D8B030D-6E8A-4147-A177-3AD203B41FA5}">
                      <a16:colId xmlns:a16="http://schemas.microsoft.com/office/drawing/2014/main" xmlns="" val="20007"/>
                    </a:ext>
                  </a:extLst>
                </a:gridCol>
                <a:gridCol w="1211163">
                  <a:extLst>
                    <a:ext uri="{9D8B030D-6E8A-4147-A177-3AD203B41FA5}">
                      <a16:colId xmlns:a16="http://schemas.microsoft.com/office/drawing/2014/main" xmlns="" val="20008"/>
                    </a:ext>
                  </a:extLst>
                </a:gridCol>
                <a:gridCol w="714375">
                  <a:extLst>
                    <a:ext uri="{9D8B030D-6E8A-4147-A177-3AD203B41FA5}">
                      <a16:colId xmlns:a16="http://schemas.microsoft.com/office/drawing/2014/main" xmlns="" val="20009"/>
                    </a:ext>
                  </a:extLst>
                </a:gridCol>
                <a:gridCol w="576000">
                  <a:extLst>
                    <a:ext uri="{9D8B030D-6E8A-4147-A177-3AD203B41FA5}">
                      <a16:colId xmlns:a16="http://schemas.microsoft.com/office/drawing/2014/main" xmlns="" val="20010"/>
                    </a:ext>
                  </a:extLst>
                </a:gridCol>
              </a:tblGrid>
              <a:tr h="870283">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學年</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學制</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身分類別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是否具有</a:t>
                      </a:r>
                    </a:p>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原住民身分</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語系</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檢測名稱</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grid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通過等級</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zh-TW" altLang="en-US"/>
                    </a:p>
                  </a:txBody>
                  <a:tcPr/>
                </a:tc>
                <a:tc rowSpan="2" gridSpan="2">
                  <a:txBody>
                    <a:bodyPr/>
                    <a:lstStyle/>
                    <a:p>
                      <a:pPr algn="ct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cs typeface="+mn-cs"/>
                        </a:rPr>
                        <a:t>張數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zh-TW" altLang="en-US"/>
                    </a:p>
                  </a:txBody>
                  <a:tcPr/>
                </a:tc>
                <a:extLst>
                  <a:ext uri="{0D108BD9-81ED-4DB2-BD59-A6C34878D82A}">
                    <a16:rowId xmlns:a16="http://schemas.microsoft.com/office/drawing/2014/main" xmlns="" val="10000"/>
                  </a:ext>
                </a:extLst>
              </a:tr>
              <a:tr h="3350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在學</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學生</a:t>
                      </a:r>
                    </a:p>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當</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學年度畢業生</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是</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否</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10001"/>
                  </a:ext>
                </a:extLst>
              </a:tr>
              <a:tr h="9980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非英語證照</a:t>
                      </a:r>
                    </a:p>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通過之等級</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英語證照</a:t>
                      </a:r>
                    </a:p>
                    <a:p>
                      <a:pPr algn="ctr">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cs typeface="+mn-cs"/>
                        </a:rPr>
                        <a:t>CEF </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等級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3" name="文字方塊 12"/>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4-8-3</a:t>
            </a:r>
            <a:r>
              <a:rPr lang="zh-TW" altLang="en-US" sz="3000" dirty="0">
                <a:solidFill>
                  <a:schemeClr val="tx1"/>
                </a:solidFill>
                <a:latin typeface="微軟正黑體" panose="020B0604030504040204" pitchFamily="34" charset="-120"/>
                <a:ea typeface="微軟正黑體" panose="020B0604030504040204" pitchFamily="34" charset="-120"/>
              </a:rPr>
              <a:t>學生外語證照資料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846984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849604" y="3248344"/>
            <a:ext cx="10760393" cy="295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9pPr>
          </a:lstStyle>
          <a:p>
            <a:pPr>
              <a:lnSpc>
                <a:spcPts val="4000"/>
              </a:lnSpc>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通過等級</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a:lnSpc>
                <a:spcPts val="3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非英文證照通過</a:t>
            </a:r>
            <a:r>
              <a:rPr lang="zh-TW" altLang="en-US" sz="2400" dirty="0">
                <a:latin typeface="微軟正黑體" panose="020B0604030504040204" pitchFamily="34" charset="-120"/>
                <a:ea typeface="微軟正黑體" panose="020B0604030504040204" pitchFamily="34" charset="-120"/>
              </a:rPr>
              <a:t>之</a:t>
            </a:r>
            <a:r>
              <a:rPr lang="zh-TW" altLang="en-US" sz="2400" dirty="0" smtClean="0">
                <a:latin typeface="微軟正黑體" panose="020B0604030504040204" pitchFamily="34" charset="-120"/>
                <a:ea typeface="微軟正黑體" panose="020B0604030504040204" pitchFamily="34" charset="-120"/>
              </a:rPr>
              <a:t>等級：請</a:t>
            </a:r>
            <a:r>
              <a:rPr lang="zh-TW" altLang="en-US" sz="2400" dirty="0">
                <a:latin typeface="微軟正黑體" panose="020B0604030504040204" pitchFamily="34" charset="-120"/>
                <a:ea typeface="微軟正黑體" panose="020B0604030504040204" pitchFamily="34" charset="-120"/>
              </a:rPr>
              <a:t>按照實際等級填寫。</a:t>
            </a:r>
          </a:p>
          <a:p>
            <a:pPr marL="342900" indent="-342900">
              <a:lnSpc>
                <a:spcPts val="3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英文證照</a:t>
            </a:r>
            <a:r>
              <a:rPr lang="en-US" altLang="zh-TW" sz="2400" dirty="0" smtClean="0">
                <a:latin typeface="微軟正黑體" panose="020B0604030504040204" pitchFamily="34" charset="-120"/>
                <a:ea typeface="微軟正黑體" panose="020B0604030504040204" pitchFamily="34" charset="-120"/>
              </a:rPr>
              <a:t>CEF </a:t>
            </a:r>
            <a:r>
              <a:rPr lang="zh-TW" altLang="en-US" sz="2400" dirty="0" smtClean="0">
                <a:latin typeface="微軟正黑體" panose="020B0604030504040204" pitchFamily="34" charset="-120"/>
                <a:ea typeface="微軟正黑體" panose="020B0604030504040204" pitchFamily="34" charset="-120"/>
              </a:rPr>
              <a:t>等級：請由下拉式選項選擇</a:t>
            </a:r>
            <a:r>
              <a:rPr lang="en-US" altLang="zh-TW" sz="2400" dirty="0">
                <a:latin typeface="微軟正黑體" panose="020B0604030504040204" pitchFamily="34" charset="-120"/>
                <a:ea typeface="微軟正黑體" panose="020B0604030504040204" pitchFamily="34" charset="-120"/>
              </a:rPr>
              <a:t>CEF</a:t>
            </a:r>
            <a:r>
              <a:rPr lang="zh-TW" altLang="en-US" sz="2400" dirty="0" smtClean="0">
                <a:latin typeface="微軟正黑體" panose="020B0604030504040204" pitchFamily="34" charset="-120"/>
                <a:ea typeface="微軟正黑體" panose="020B0604030504040204" pitchFamily="34" charset="-120"/>
              </a:rPr>
              <a:t>等級：</a:t>
            </a:r>
            <a:r>
              <a:rPr lang="en-US" altLang="zh-TW" sz="2400" dirty="0" smtClean="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A1】</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 【A2】</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a:lnSpc>
                <a:spcPts val="3000"/>
              </a:lnSpc>
              <a:defRPr/>
            </a:pPr>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B1 】 </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 B2 】 </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【C1 】</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【C2 】</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無</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a:t>
            </a:r>
          </a:p>
          <a:p>
            <a:pPr marL="342900" indent="-342900">
              <a:lnSpc>
                <a:spcPts val="3000"/>
              </a:lnSpc>
              <a:buFont typeface="Wingdings" panose="05000000000000000000" pitchFamily="2" charset="2"/>
              <a:buChar char="u"/>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本</a:t>
            </a:r>
            <a:r>
              <a:rPr lang="zh-TW" altLang="en-US" sz="2400" b="1" dirty="0">
                <a:solidFill>
                  <a:srgbClr val="FF0000"/>
                </a:solidFill>
                <a:latin typeface="微軟正黑體" panose="020B0604030504040204" pitchFamily="34" charset="-120"/>
                <a:ea typeface="微軟正黑體" panose="020B0604030504040204" pitchFamily="34" charset="-120"/>
              </a:rPr>
              <a:t>表之英文證照等級統一採用</a:t>
            </a:r>
            <a:r>
              <a:rPr lang="en-US" altLang="zh-TW" sz="2400" b="1" dirty="0">
                <a:solidFill>
                  <a:srgbClr val="FF0000"/>
                </a:solidFill>
                <a:latin typeface="微軟正黑體" panose="020B0604030504040204" pitchFamily="34" charset="-120"/>
                <a:ea typeface="微軟正黑體" panose="020B0604030504040204" pitchFamily="34" charset="-120"/>
              </a:rPr>
              <a:t>CEF</a:t>
            </a:r>
            <a:r>
              <a:rPr lang="zh-TW" altLang="en-US" sz="2400" b="1" dirty="0">
                <a:solidFill>
                  <a:srgbClr val="FF0000"/>
                </a:solidFill>
                <a:latin typeface="微軟正黑體" panose="020B0604030504040204" pitchFamily="34" charset="-120"/>
                <a:ea typeface="微軟正黑體" panose="020B0604030504040204" pitchFamily="34" charset="-120"/>
              </a:rPr>
              <a:t>語言能力參考指標，請學校自行判斷級別或詢問</a:t>
            </a:r>
            <a:r>
              <a:rPr lang="zh-TW" altLang="en-US" sz="2400" b="1" dirty="0" smtClean="0">
                <a:solidFill>
                  <a:srgbClr val="FF0000"/>
                </a:solidFill>
                <a:latin typeface="微軟正黑體" panose="020B0604030504040204" pitchFamily="34" charset="-120"/>
                <a:ea typeface="微軟正黑體" panose="020B0604030504040204" pitchFamily="34" charset="-120"/>
              </a:rPr>
              <a:t>承辦證照所屬</a:t>
            </a:r>
            <a:r>
              <a:rPr lang="zh-TW" altLang="en-US" sz="2400" b="1" dirty="0">
                <a:solidFill>
                  <a:srgbClr val="FF0000"/>
                </a:solidFill>
                <a:latin typeface="微軟正黑體" panose="020B0604030504040204" pitchFamily="34" charset="-120"/>
                <a:ea typeface="微軟正黑體" panose="020B0604030504040204" pitchFamily="34" charset="-120"/>
              </a:rPr>
              <a:t>單位</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a:lnSpc>
                <a:spcPts val="3300"/>
              </a:lnSpc>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a:t>
            </a:r>
            <a:r>
              <a:rPr lang="zh-TW" altLang="en-US" sz="1600" dirty="0">
                <a:latin typeface="微軟正黑體" panose="020B0604030504040204" pitchFamily="34" charset="-120"/>
                <a:ea typeface="微軟正黑體" panose="020B0604030504040204" pitchFamily="34" charset="-120"/>
              </a:rPr>
              <a:t>新增表冊</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4FAB73BC-B049-4115-A692-8D63A059BFB8}" type="slidenum">
              <a:rPr lang="en-US" smtClean="0"/>
              <a:t>52</a:t>
            </a:fld>
            <a:endParaRPr lang="en-US" dirty="0"/>
          </a:p>
        </p:txBody>
      </p:sp>
      <p:graphicFrame>
        <p:nvGraphicFramePr>
          <p:cNvPr id="9" name="表格 8"/>
          <p:cNvGraphicFramePr>
            <a:graphicFrameLocks noGrp="1"/>
          </p:cNvGraphicFramePr>
          <p:nvPr>
            <p:extLst>
              <p:ext uri="{D42A27DB-BD31-4B8C-83A1-F6EECF244321}">
                <p14:modId xmlns:p14="http://schemas.microsoft.com/office/powerpoint/2010/main" val="4133520667"/>
              </p:ext>
            </p:extLst>
          </p:nvPr>
        </p:nvGraphicFramePr>
        <p:xfrm>
          <a:off x="490800" y="1069975"/>
          <a:ext cx="11210400" cy="1901825"/>
        </p:xfrm>
        <a:graphic>
          <a:graphicData uri="http://schemas.openxmlformats.org/drawingml/2006/table">
            <a:tbl>
              <a:tblPr firstRow="1" firstCol="1" lastRow="1" lastCol="1" bandRow="1" bandCol="1">
                <a:tableStyleId>{5C22544A-7EE6-4342-B048-85BDC9FD1C3A}</a:tableStyleId>
              </a:tblPr>
              <a:tblGrid>
                <a:gridCol w="756975">
                  <a:extLst>
                    <a:ext uri="{9D8B030D-6E8A-4147-A177-3AD203B41FA5}">
                      <a16:colId xmlns:a16="http://schemas.microsoft.com/office/drawing/2014/main" xmlns="" val="20000"/>
                    </a:ext>
                  </a:extLst>
                </a:gridCol>
                <a:gridCol w="495300">
                  <a:extLst>
                    <a:ext uri="{9D8B030D-6E8A-4147-A177-3AD203B41FA5}">
                      <a16:colId xmlns:a16="http://schemas.microsoft.com/office/drawing/2014/main" xmlns="" val="20001"/>
                    </a:ext>
                  </a:extLst>
                </a:gridCol>
                <a:gridCol w="542925">
                  <a:extLst>
                    <a:ext uri="{9D8B030D-6E8A-4147-A177-3AD203B41FA5}">
                      <a16:colId xmlns:a16="http://schemas.microsoft.com/office/drawing/2014/main" xmlns="" val="20002"/>
                    </a:ext>
                  </a:extLst>
                </a:gridCol>
                <a:gridCol w="2145670">
                  <a:extLst>
                    <a:ext uri="{9D8B030D-6E8A-4147-A177-3AD203B41FA5}">
                      <a16:colId xmlns:a16="http://schemas.microsoft.com/office/drawing/2014/main" xmlns="" val="20003"/>
                    </a:ext>
                  </a:extLst>
                </a:gridCol>
                <a:gridCol w="1515143">
                  <a:extLst>
                    <a:ext uri="{9D8B030D-6E8A-4147-A177-3AD203B41FA5}">
                      <a16:colId xmlns:a16="http://schemas.microsoft.com/office/drawing/2014/main" xmlns="" val="20004"/>
                    </a:ext>
                  </a:extLst>
                </a:gridCol>
                <a:gridCol w="634962">
                  <a:extLst>
                    <a:ext uri="{9D8B030D-6E8A-4147-A177-3AD203B41FA5}">
                      <a16:colId xmlns:a16="http://schemas.microsoft.com/office/drawing/2014/main" xmlns="" val="20005"/>
                    </a:ext>
                  </a:extLst>
                </a:gridCol>
                <a:gridCol w="1104900">
                  <a:extLst>
                    <a:ext uri="{9D8B030D-6E8A-4147-A177-3AD203B41FA5}">
                      <a16:colId xmlns:a16="http://schemas.microsoft.com/office/drawing/2014/main" xmlns="" val="20006"/>
                    </a:ext>
                  </a:extLst>
                </a:gridCol>
                <a:gridCol w="1512987">
                  <a:extLst>
                    <a:ext uri="{9D8B030D-6E8A-4147-A177-3AD203B41FA5}">
                      <a16:colId xmlns:a16="http://schemas.microsoft.com/office/drawing/2014/main" xmlns="" val="20007"/>
                    </a:ext>
                  </a:extLst>
                </a:gridCol>
                <a:gridCol w="1211163">
                  <a:extLst>
                    <a:ext uri="{9D8B030D-6E8A-4147-A177-3AD203B41FA5}">
                      <a16:colId xmlns:a16="http://schemas.microsoft.com/office/drawing/2014/main" xmlns="" val="20008"/>
                    </a:ext>
                  </a:extLst>
                </a:gridCol>
                <a:gridCol w="714375">
                  <a:extLst>
                    <a:ext uri="{9D8B030D-6E8A-4147-A177-3AD203B41FA5}">
                      <a16:colId xmlns:a16="http://schemas.microsoft.com/office/drawing/2014/main" xmlns="" val="20009"/>
                    </a:ext>
                  </a:extLst>
                </a:gridCol>
                <a:gridCol w="576000">
                  <a:extLst>
                    <a:ext uri="{9D8B030D-6E8A-4147-A177-3AD203B41FA5}">
                      <a16:colId xmlns:a16="http://schemas.microsoft.com/office/drawing/2014/main" xmlns="" val="20010"/>
                    </a:ext>
                  </a:extLst>
                </a:gridCol>
              </a:tblGrid>
              <a:tr h="870283">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學年</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度</a:t>
                      </a:r>
                      <a:r>
                        <a:rPr lang="en-US"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學期</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學制</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身分類別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是否具有</a:t>
                      </a:r>
                    </a:p>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原住民身分</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語系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檢測名稱</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通過等級</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hMerge="1">
                  <a:txBody>
                    <a:bodyPr/>
                    <a:lstStyle/>
                    <a:p>
                      <a:endParaRPr lang="zh-TW" altLang="en-US"/>
                    </a:p>
                  </a:txBody>
                  <a:tcPr/>
                </a:tc>
                <a:tc rowSpan="2" gridSpan="2">
                  <a:txBody>
                    <a:bodyPr/>
                    <a:lstStyle/>
                    <a:p>
                      <a:pPr algn="ct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cs typeface="+mn-cs"/>
                        </a:rPr>
                        <a:t>張數</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zh-TW" altLang="en-US"/>
                    </a:p>
                  </a:txBody>
                  <a:tcPr/>
                </a:tc>
                <a:extLst>
                  <a:ext uri="{0D108BD9-81ED-4DB2-BD59-A6C34878D82A}">
                    <a16:rowId xmlns:a16="http://schemas.microsoft.com/office/drawing/2014/main" xmlns="" val="10000"/>
                  </a:ext>
                </a:extLst>
              </a:tr>
              <a:tr h="3350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在學</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學生</a:t>
                      </a:r>
                    </a:p>
                    <a:p>
                      <a:pPr algn="l">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當</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學年度畢業生</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是</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p>
                      <a:pPr algn="ctr">
                        <a:spcAft>
                          <a:spcPts val="0"/>
                        </a:spcAft>
                      </a:pPr>
                      <a:r>
                        <a:rPr lang="en-US" alt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sz="1800" b="0" kern="100" dirty="0" smtClean="0">
                          <a:solidFill>
                            <a:schemeClr val="tx1"/>
                          </a:solidFill>
                          <a:effectLst/>
                          <a:latin typeface="微軟正黑體" panose="020B0604030504040204" pitchFamily="34" charset="-120"/>
                          <a:ea typeface="微軟正黑體" panose="020B0604030504040204" pitchFamily="34" charset="-120"/>
                          <a:cs typeface="+mn-cs"/>
                        </a:rPr>
                        <a:t>否</a:t>
                      </a:r>
                      <a:endParaRPr 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10001"/>
                  </a:ext>
                </a:extLst>
              </a:tr>
              <a:tr h="9980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非英語證照</a:t>
                      </a:r>
                    </a:p>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通過之等級</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英語證照</a:t>
                      </a:r>
                    </a:p>
                    <a:p>
                      <a:pPr algn="ctr">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cs typeface="+mn-cs"/>
                        </a:rPr>
                        <a:t>CEF </a:t>
                      </a: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等級</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cs typeface="+mn-cs"/>
                        </a:rPr>
                        <a:t>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3" name="文字方塊 12"/>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4"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4-8-3</a:t>
            </a:r>
            <a:r>
              <a:rPr lang="zh-TW" altLang="en-US" sz="3000" dirty="0">
                <a:solidFill>
                  <a:schemeClr val="tx1"/>
                </a:solidFill>
                <a:latin typeface="微軟正黑體" panose="020B0604030504040204" pitchFamily="34" charset="-120"/>
                <a:ea typeface="微軟正黑體" panose="020B0604030504040204" pitchFamily="34" charset="-120"/>
              </a:rPr>
              <a:t>學生外語證照資料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366195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3259424" y="582290"/>
            <a:ext cx="6475126" cy="48912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899335689"/>
              </p:ext>
            </p:extLst>
          </p:nvPr>
        </p:nvGraphicFramePr>
        <p:xfrm>
          <a:off x="490800" y="1101725"/>
          <a:ext cx="11210400" cy="1861200"/>
        </p:xfrm>
        <a:graphic>
          <a:graphicData uri="http://schemas.openxmlformats.org/drawingml/2006/table">
            <a:tbl>
              <a:tblPr firstRow="1" firstCol="1" lastRow="1" lastCol="1" bandRow="1" bandCol="1">
                <a:tableStyleId>{5940675A-B579-460E-94D1-54222C63F5DA}</a:tableStyleId>
              </a:tblPr>
              <a:tblGrid>
                <a:gridCol w="700650">
                  <a:extLst>
                    <a:ext uri="{9D8B030D-6E8A-4147-A177-3AD203B41FA5}">
                      <a16:colId xmlns:a16="http://schemas.microsoft.com/office/drawing/2014/main" xmlns="" val="20000"/>
                    </a:ext>
                  </a:extLst>
                </a:gridCol>
                <a:gridCol w="700650">
                  <a:extLst>
                    <a:ext uri="{9D8B030D-6E8A-4147-A177-3AD203B41FA5}">
                      <a16:colId xmlns:a16="http://schemas.microsoft.com/office/drawing/2014/main" xmlns="" val="20001"/>
                    </a:ext>
                  </a:extLst>
                </a:gridCol>
                <a:gridCol w="700650">
                  <a:extLst>
                    <a:ext uri="{9D8B030D-6E8A-4147-A177-3AD203B41FA5}">
                      <a16:colId xmlns:a16="http://schemas.microsoft.com/office/drawing/2014/main" xmlns="" val="20002"/>
                    </a:ext>
                  </a:extLst>
                </a:gridCol>
                <a:gridCol w="700650">
                  <a:extLst>
                    <a:ext uri="{9D8B030D-6E8A-4147-A177-3AD203B41FA5}">
                      <a16:colId xmlns:a16="http://schemas.microsoft.com/office/drawing/2014/main" xmlns="" val="20003"/>
                    </a:ext>
                  </a:extLst>
                </a:gridCol>
                <a:gridCol w="700650">
                  <a:extLst>
                    <a:ext uri="{9D8B030D-6E8A-4147-A177-3AD203B41FA5}">
                      <a16:colId xmlns:a16="http://schemas.microsoft.com/office/drawing/2014/main" xmlns="" val="20004"/>
                    </a:ext>
                  </a:extLst>
                </a:gridCol>
                <a:gridCol w="700650">
                  <a:extLst>
                    <a:ext uri="{9D8B030D-6E8A-4147-A177-3AD203B41FA5}">
                      <a16:colId xmlns:a16="http://schemas.microsoft.com/office/drawing/2014/main" xmlns="" val="20005"/>
                    </a:ext>
                  </a:extLst>
                </a:gridCol>
                <a:gridCol w="700650">
                  <a:extLst>
                    <a:ext uri="{9D8B030D-6E8A-4147-A177-3AD203B41FA5}">
                      <a16:colId xmlns:a16="http://schemas.microsoft.com/office/drawing/2014/main" xmlns="" val="20006"/>
                    </a:ext>
                  </a:extLst>
                </a:gridCol>
                <a:gridCol w="700650">
                  <a:extLst>
                    <a:ext uri="{9D8B030D-6E8A-4147-A177-3AD203B41FA5}">
                      <a16:colId xmlns:a16="http://schemas.microsoft.com/office/drawing/2014/main" xmlns="" val="20007"/>
                    </a:ext>
                  </a:extLst>
                </a:gridCol>
                <a:gridCol w="700650">
                  <a:extLst>
                    <a:ext uri="{9D8B030D-6E8A-4147-A177-3AD203B41FA5}">
                      <a16:colId xmlns:a16="http://schemas.microsoft.com/office/drawing/2014/main" xmlns="" val="20008"/>
                    </a:ext>
                  </a:extLst>
                </a:gridCol>
                <a:gridCol w="700650">
                  <a:extLst>
                    <a:ext uri="{9D8B030D-6E8A-4147-A177-3AD203B41FA5}">
                      <a16:colId xmlns:a16="http://schemas.microsoft.com/office/drawing/2014/main" xmlns="" val="20009"/>
                    </a:ext>
                  </a:extLst>
                </a:gridCol>
                <a:gridCol w="700650">
                  <a:extLst>
                    <a:ext uri="{9D8B030D-6E8A-4147-A177-3AD203B41FA5}">
                      <a16:colId xmlns:a16="http://schemas.microsoft.com/office/drawing/2014/main" xmlns="" val="20010"/>
                    </a:ext>
                  </a:extLst>
                </a:gridCol>
                <a:gridCol w="700650">
                  <a:extLst>
                    <a:ext uri="{9D8B030D-6E8A-4147-A177-3AD203B41FA5}">
                      <a16:colId xmlns:a16="http://schemas.microsoft.com/office/drawing/2014/main" xmlns="" val="20011"/>
                    </a:ext>
                  </a:extLst>
                </a:gridCol>
                <a:gridCol w="700650">
                  <a:extLst>
                    <a:ext uri="{9D8B030D-6E8A-4147-A177-3AD203B41FA5}">
                      <a16:colId xmlns:a16="http://schemas.microsoft.com/office/drawing/2014/main" xmlns="" val="20012"/>
                    </a:ext>
                  </a:extLst>
                </a:gridCol>
                <a:gridCol w="700650">
                  <a:extLst>
                    <a:ext uri="{9D8B030D-6E8A-4147-A177-3AD203B41FA5}">
                      <a16:colId xmlns:a16="http://schemas.microsoft.com/office/drawing/2014/main" xmlns="" val="20013"/>
                    </a:ext>
                  </a:extLst>
                </a:gridCol>
                <a:gridCol w="700650">
                  <a:extLst>
                    <a:ext uri="{9D8B030D-6E8A-4147-A177-3AD203B41FA5}">
                      <a16:colId xmlns:a16="http://schemas.microsoft.com/office/drawing/2014/main" xmlns="" val="20014"/>
                    </a:ext>
                  </a:extLst>
                </a:gridCol>
                <a:gridCol w="700650">
                  <a:extLst>
                    <a:ext uri="{9D8B030D-6E8A-4147-A177-3AD203B41FA5}">
                      <a16:colId xmlns:a16="http://schemas.microsoft.com/office/drawing/2014/main" xmlns="" val="20015"/>
                    </a:ext>
                  </a:extLst>
                </a:gridCol>
              </a:tblGrid>
              <a:tr h="1167508">
                <a:tc rowSpan="3">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a:t>
                      </a:r>
                      <a:r>
                        <a:rPr lang="zh-TW" sz="1800" kern="100" dirty="0" smtClean="0">
                          <a:effectLst/>
                          <a:latin typeface="微軟正黑體" panose="020B0604030504040204" pitchFamily="34" charset="-120"/>
                          <a:ea typeface="微軟正黑體" panose="020B0604030504040204" pitchFamily="34" charset="-120"/>
                        </a:rPr>
                        <a:t>度</a:t>
                      </a:r>
                      <a:r>
                        <a:rPr lang="en-US" sz="1800" kern="100" dirty="0" smtClean="0">
                          <a:effectLst/>
                          <a:latin typeface="微軟正黑體" panose="020B0604030504040204" pitchFamily="34" charset="-120"/>
                          <a:ea typeface="微軟正黑體" panose="020B0604030504040204" pitchFamily="34" charset="-120"/>
                        </a:rPr>
                        <a:t>/</a:t>
                      </a:r>
                    </a:p>
                    <a:p>
                      <a:pPr algn="ctr">
                        <a:spcAft>
                          <a:spcPts val="0"/>
                        </a:spcAft>
                      </a:pPr>
                      <a:r>
                        <a:rPr lang="zh-TW" sz="1800" kern="100" dirty="0" smtClean="0">
                          <a:effectLst/>
                          <a:latin typeface="微軟正黑體" panose="020B0604030504040204" pitchFamily="34" charset="-120"/>
                          <a:ea typeface="微軟正黑體" panose="020B0604030504040204" pitchFamily="34" charset="-120"/>
                        </a:rPr>
                        <a:t>學期</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合作學校</a:t>
                      </a:r>
                    </a:p>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合作單位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rowSpan="3">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簽訂時間</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授課方式</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rowSpan="3">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授予</a:t>
                      </a:r>
                    </a:p>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學位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gridSpan="4">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修讀學生數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已取得學位之</a:t>
                      </a:r>
                    </a:p>
                    <a:p>
                      <a:pPr algn="ctr">
                        <a:spcAft>
                          <a:spcPts val="0"/>
                        </a:spcAft>
                      </a:pPr>
                      <a:r>
                        <a:rPr lang="zh-TW" sz="1800" kern="100" dirty="0">
                          <a:effectLst/>
                          <a:latin typeface="微軟正黑體" panose="020B0604030504040204" pitchFamily="34" charset="-120"/>
                          <a:ea typeface="微軟正黑體" panose="020B0604030504040204" pitchFamily="34" charset="-120"/>
                        </a:rPr>
                        <a:t>累計學生數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6846">
                <a:tc vMerge="1">
                  <a:txBody>
                    <a:bodyPr/>
                    <a:lstStyle/>
                    <a:p>
                      <a:endParaRPr lang="zh-TW" altLang="en-US"/>
                    </a:p>
                  </a:txBody>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中文名稱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英文</a:t>
                      </a:r>
                    </a:p>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國內</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國外</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本國學生</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對方學校學生</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本國學生</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對方學校學生</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xmlns="" val="10001"/>
                  </a:ext>
                </a:extLst>
              </a:tr>
              <a:tr h="3468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p:sp>
        <p:nvSpPr>
          <p:cNvPr id="5" name="矩形 15"/>
          <p:cNvSpPr>
            <a:spLocks noChangeArrowheads="1"/>
          </p:cNvSpPr>
          <p:nvPr/>
        </p:nvSpPr>
        <p:spPr bwMode="auto">
          <a:xfrm>
            <a:off x="849604" y="3303796"/>
            <a:ext cx="108414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a:lnSpc>
                <a:spcPct val="150000"/>
              </a:lnSpc>
              <a:buNone/>
              <a:defRPr/>
            </a:pPr>
            <a:endParaRPr lang="en-US" altLang="zh-TW" sz="2000" dirty="0" smtClean="0">
              <a:latin typeface="微軟正黑體" panose="020B0604030504040204" pitchFamily="34" charset="-120"/>
              <a:ea typeface="微軟正黑體" panose="020B0604030504040204" pitchFamily="34" charset="-120"/>
            </a:endParaRPr>
          </a:p>
          <a:p>
            <a:pPr>
              <a:lnSpc>
                <a:spcPct val="150000"/>
              </a:lnSpc>
              <a:buNone/>
              <a:defRPr/>
            </a:pPr>
            <a:endParaRPr lang="en-US" altLang="zh-TW" sz="20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4FAB73BC-B049-4115-A692-8D63A059BFB8}" type="slidenum">
              <a:rPr lang="en-US" smtClean="0"/>
              <a:t>53</a:t>
            </a:fld>
            <a:endParaRPr lang="en-US" dirty="0"/>
          </a:p>
        </p:txBody>
      </p:sp>
      <p:sp>
        <p:nvSpPr>
          <p:cNvPr id="9" name="標題 1"/>
          <p:cNvSpPr txBox="1">
            <a:spLocks/>
          </p:cNvSpPr>
          <p:nvPr/>
        </p:nvSpPr>
        <p:spPr>
          <a:xfrm>
            <a:off x="3084594" y="-437477"/>
            <a:ext cx="7401189"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a:spLocks noChangeArrowheads="1"/>
          </p:cNvSpPr>
          <p:nvPr/>
        </p:nvSpPr>
        <p:spPr bwMode="auto">
          <a:xfrm>
            <a:off x="849604" y="3248344"/>
            <a:ext cx="10760393" cy="214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9pPr>
          </a:lstStyle>
          <a:p>
            <a:pPr>
              <a:lnSpc>
                <a:spcPts val="4000"/>
              </a:lnSpc>
              <a:defRPr/>
            </a:pP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新增欄位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合作</a:t>
            </a:r>
            <a:r>
              <a:rPr kumimoji="0" lang="zh-TW" altLang="en-US" sz="2400" b="1" dirty="0">
                <a:solidFill>
                  <a:srgbClr val="FF0000"/>
                </a:solidFill>
                <a:latin typeface="微軟正黑體" panose="020B0604030504040204" pitchFamily="34" charset="-120"/>
                <a:ea typeface="微軟正黑體" panose="020B0604030504040204" pitchFamily="34" charset="-120"/>
              </a:rPr>
              <a:t>單位</a:t>
            </a:r>
          </a:p>
          <a:p>
            <a:pPr marL="342900" indent="-342900">
              <a:lnSpc>
                <a:spcPts val="4000"/>
              </a:lnSpc>
              <a:buFont typeface="Wingdings" panose="05000000000000000000" pitchFamily="2" charset="2"/>
              <a:buChar char="u"/>
              <a:defRPr/>
            </a:pPr>
            <a:r>
              <a:rPr kumimoji="0" lang="zh-TW" altLang="en-US" sz="2400" dirty="0" smtClean="0">
                <a:latin typeface="微軟正黑體" panose="020B0604030504040204" pitchFamily="34" charset="-120"/>
                <a:ea typeface="微軟正黑體" panose="020B0604030504040204" pitchFamily="34" charset="-120"/>
              </a:rPr>
              <a:t>國內：依</a:t>
            </a:r>
            <a:r>
              <a:rPr kumimoji="0" lang="zh-TW" altLang="en-US" sz="2400" dirty="0">
                <a:latin typeface="微軟正黑體" panose="020B0604030504040204" pitchFamily="34" charset="-120"/>
                <a:ea typeface="微軟正黑體" panose="020B0604030504040204" pitchFamily="34" charset="-120"/>
              </a:rPr>
              <a:t>填報學校之科別、系別、所別、院別、中心別或全校</a:t>
            </a:r>
            <a:r>
              <a:rPr kumimoji="0" lang="zh-TW" altLang="en-US" sz="2400" dirty="0" smtClean="0">
                <a:latin typeface="微軟正黑體" panose="020B0604030504040204" pitchFamily="34" charset="-120"/>
                <a:ea typeface="微軟正黑體" panose="020B0604030504040204" pitchFamily="34" charset="-120"/>
              </a:rPr>
              <a:t>適用。</a:t>
            </a:r>
            <a:endParaRPr kumimoji="0" lang="en-US" altLang="zh-TW" sz="2400" dirty="0">
              <a:latin typeface="微軟正黑體" panose="020B0604030504040204" pitchFamily="34" charset="-120"/>
              <a:ea typeface="微軟正黑體" panose="020B0604030504040204" pitchFamily="34" charset="-120"/>
            </a:endParaRPr>
          </a:p>
          <a:p>
            <a:pPr marL="342900" indent="-342900">
              <a:lnSpc>
                <a:spcPts val="4000"/>
              </a:lnSpc>
              <a:buFont typeface="Wingdings" panose="05000000000000000000" pitchFamily="2" charset="2"/>
              <a:buChar char="u"/>
              <a:defRPr/>
            </a:pPr>
            <a:r>
              <a:rPr kumimoji="0" lang="zh-TW" altLang="en-US" sz="2400" dirty="0" smtClean="0">
                <a:latin typeface="微軟正黑體" panose="020B0604030504040204" pitchFamily="34" charset="-120"/>
                <a:ea typeface="微軟正黑體" panose="020B0604030504040204" pitchFamily="34" charset="-120"/>
              </a:rPr>
              <a:t>國外：依</a:t>
            </a:r>
            <a:r>
              <a:rPr kumimoji="0" lang="zh-TW" altLang="en-US" sz="2400" dirty="0">
                <a:latin typeface="微軟正黑體" panose="020B0604030504040204" pitchFamily="34" charset="-120"/>
                <a:ea typeface="微軟正黑體" panose="020B0604030504040204" pitchFamily="34" charset="-120"/>
              </a:rPr>
              <a:t>填報國外學校之科別、系別、所別、院別、中心別或全校適用</a:t>
            </a:r>
            <a:r>
              <a:rPr kumimoji="0"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	</a:t>
            </a:r>
          </a:p>
          <a:p>
            <a:pPr>
              <a:lnSpc>
                <a:spcPts val="4000"/>
              </a:lnSpc>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a:latin typeface="微軟正黑體" panose="020B0604030504040204" pitchFamily="34" charset="-120"/>
                <a:ea typeface="微軟正黑體" panose="020B0604030504040204" pitchFamily="34" charset="-120"/>
              </a:rPr>
              <a:t>月</a:t>
            </a:r>
            <a:r>
              <a:rPr lang="zh-TW" altLang="en-US" sz="160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a:t>
            </a:r>
            <a:r>
              <a:rPr lang="zh-TW" altLang="en-US" sz="1600">
                <a:latin typeface="微軟正黑體" panose="020B0604030504040204" pitchFamily="34" charset="-120"/>
                <a:ea typeface="微軟正黑體" panose="020B0604030504040204" pitchFamily="34" charset="-120"/>
              </a:rPr>
              <a:t>職</a:t>
            </a:r>
            <a:r>
              <a:rPr lang="zh-TW" altLang="en-US" sz="1600" smtClean="0">
                <a:latin typeface="微軟正黑體" panose="020B0604030504040204" pitchFamily="34" charset="-120"/>
                <a:ea typeface="微軟正黑體" panose="020B0604030504040204" pitchFamily="34" charset="-120"/>
              </a:rPr>
              <a:t>司」需求</a:t>
            </a:r>
            <a:r>
              <a:rPr lang="zh-TW" altLang="en-US" sz="1600" dirty="0" smtClean="0">
                <a:latin typeface="微軟正黑體" panose="020B0604030504040204" pitchFamily="34" charset="-120"/>
                <a:ea typeface="微軟正黑體" panose="020B0604030504040204" pitchFamily="34" charset="-120"/>
              </a:rPr>
              <a:t>新增</a:t>
            </a:r>
            <a:r>
              <a:rPr lang="zh-TW" altLang="en-US" sz="1600" dirty="0">
                <a:latin typeface="微軟正黑體" panose="020B0604030504040204" pitchFamily="34" charset="-120"/>
                <a:ea typeface="微軟正黑體" panose="020B0604030504040204" pitchFamily="34" charset="-120"/>
              </a:rPr>
              <a:t>欄位</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4"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4-12</a:t>
            </a:r>
            <a:r>
              <a:rPr lang="zh-TW" altLang="en-US" sz="3000" dirty="0">
                <a:solidFill>
                  <a:schemeClr val="tx1"/>
                </a:solidFill>
                <a:latin typeface="微軟正黑體" panose="020B0604030504040204" pitchFamily="34" charset="-120"/>
                <a:ea typeface="微軟正黑體" panose="020B0604030504040204" pitchFamily="34" charset="-120"/>
              </a:rPr>
              <a:t>雙聯學制學生人數</a:t>
            </a:r>
            <a:r>
              <a:rPr lang="zh-TW" altLang="en-US" sz="3000" dirty="0" smtClean="0">
                <a:solidFill>
                  <a:schemeClr val="tx1"/>
                </a:solidFill>
                <a:latin typeface="微軟正黑體" panose="020B0604030504040204" pitchFamily="34" charset="-120"/>
                <a:ea typeface="微軟正黑體" panose="020B0604030504040204" pitchFamily="34" charset="-120"/>
              </a:rPr>
              <a:t>統計表</a:t>
            </a:r>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911841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3259424" y="582290"/>
            <a:ext cx="6475126" cy="48912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787498795"/>
              </p:ext>
            </p:extLst>
          </p:nvPr>
        </p:nvGraphicFramePr>
        <p:xfrm>
          <a:off x="490800" y="1101725"/>
          <a:ext cx="11210400" cy="1861200"/>
        </p:xfrm>
        <a:graphic>
          <a:graphicData uri="http://schemas.openxmlformats.org/drawingml/2006/table">
            <a:tbl>
              <a:tblPr firstRow="1" firstCol="1" lastRow="1" lastCol="1" bandRow="1" bandCol="1">
                <a:tableStyleId>{5940675A-B579-460E-94D1-54222C63F5DA}</a:tableStyleId>
              </a:tblPr>
              <a:tblGrid>
                <a:gridCol w="700650">
                  <a:extLst>
                    <a:ext uri="{9D8B030D-6E8A-4147-A177-3AD203B41FA5}">
                      <a16:colId xmlns:a16="http://schemas.microsoft.com/office/drawing/2014/main" xmlns="" val="20000"/>
                    </a:ext>
                  </a:extLst>
                </a:gridCol>
                <a:gridCol w="700650">
                  <a:extLst>
                    <a:ext uri="{9D8B030D-6E8A-4147-A177-3AD203B41FA5}">
                      <a16:colId xmlns:a16="http://schemas.microsoft.com/office/drawing/2014/main" xmlns="" val="20001"/>
                    </a:ext>
                  </a:extLst>
                </a:gridCol>
                <a:gridCol w="700650">
                  <a:extLst>
                    <a:ext uri="{9D8B030D-6E8A-4147-A177-3AD203B41FA5}">
                      <a16:colId xmlns:a16="http://schemas.microsoft.com/office/drawing/2014/main" xmlns="" val="20002"/>
                    </a:ext>
                  </a:extLst>
                </a:gridCol>
                <a:gridCol w="700650">
                  <a:extLst>
                    <a:ext uri="{9D8B030D-6E8A-4147-A177-3AD203B41FA5}">
                      <a16:colId xmlns:a16="http://schemas.microsoft.com/office/drawing/2014/main" xmlns="" val="20003"/>
                    </a:ext>
                  </a:extLst>
                </a:gridCol>
                <a:gridCol w="700650">
                  <a:extLst>
                    <a:ext uri="{9D8B030D-6E8A-4147-A177-3AD203B41FA5}">
                      <a16:colId xmlns:a16="http://schemas.microsoft.com/office/drawing/2014/main" xmlns="" val="20004"/>
                    </a:ext>
                  </a:extLst>
                </a:gridCol>
                <a:gridCol w="700650">
                  <a:extLst>
                    <a:ext uri="{9D8B030D-6E8A-4147-A177-3AD203B41FA5}">
                      <a16:colId xmlns:a16="http://schemas.microsoft.com/office/drawing/2014/main" xmlns="" val="20005"/>
                    </a:ext>
                  </a:extLst>
                </a:gridCol>
                <a:gridCol w="700650">
                  <a:extLst>
                    <a:ext uri="{9D8B030D-6E8A-4147-A177-3AD203B41FA5}">
                      <a16:colId xmlns:a16="http://schemas.microsoft.com/office/drawing/2014/main" xmlns="" val="20006"/>
                    </a:ext>
                  </a:extLst>
                </a:gridCol>
                <a:gridCol w="700650">
                  <a:extLst>
                    <a:ext uri="{9D8B030D-6E8A-4147-A177-3AD203B41FA5}">
                      <a16:colId xmlns:a16="http://schemas.microsoft.com/office/drawing/2014/main" xmlns="" val="20007"/>
                    </a:ext>
                  </a:extLst>
                </a:gridCol>
                <a:gridCol w="700650">
                  <a:extLst>
                    <a:ext uri="{9D8B030D-6E8A-4147-A177-3AD203B41FA5}">
                      <a16:colId xmlns:a16="http://schemas.microsoft.com/office/drawing/2014/main" xmlns="" val="20008"/>
                    </a:ext>
                  </a:extLst>
                </a:gridCol>
                <a:gridCol w="700650">
                  <a:extLst>
                    <a:ext uri="{9D8B030D-6E8A-4147-A177-3AD203B41FA5}">
                      <a16:colId xmlns:a16="http://schemas.microsoft.com/office/drawing/2014/main" xmlns="" val="20009"/>
                    </a:ext>
                  </a:extLst>
                </a:gridCol>
                <a:gridCol w="700650">
                  <a:extLst>
                    <a:ext uri="{9D8B030D-6E8A-4147-A177-3AD203B41FA5}">
                      <a16:colId xmlns:a16="http://schemas.microsoft.com/office/drawing/2014/main" xmlns="" val="20010"/>
                    </a:ext>
                  </a:extLst>
                </a:gridCol>
                <a:gridCol w="700650">
                  <a:extLst>
                    <a:ext uri="{9D8B030D-6E8A-4147-A177-3AD203B41FA5}">
                      <a16:colId xmlns:a16="http://schemas.microsoft.com/office/drawing/2014/main" xmlns="" val="20011"/>
                    </a:ext>
                  </a:extLst>
                </a:gridCol>
                <a:gridCol w="700650">
                  <a:extLst>
                    <a:ext uri="{9D8B030D-6E8A-4147-A177-3AD203B41FA5}">
                      <a16:colId xmlns:a16="http://schemas.microsoft.com/office/drawing/2014/main" xmlns="" val="20012"/>
                    </a:ext>
                  </a:extLst>
                </a:gridCol>
                <a:gridCol w="700650">
                  <a:extLst>
                    <a:ext uri="{9D8B030D-6E8A-4147-A177-3AD203B41FA5}">
                      <a16:colId xmlns:a16="http://schemas.microsoft.com/office/drawing/2014/main" xmlns="" val="20013"/>
                    </a:ext>
                  </a:extLst>
                </a:gridCol>
                <a:gridCol w="700650">
                  <a:extLst>
                    <a:ext uri="{9D8B030D-6E8A-4147-A177-3AD203B41FA5}">
                      <a16:colId xmlns:a16="http://schemas.microsoft.com/office/drawing/2014/main" xmlns="" val="20014"/>
                    </a:ext>
                  </a:extLst>
                </a:gridCol>
                <a:gridCol w="700650">
                  <a:extLst>
                    <a:ext uri="{9D8B030D-6E8A-4147-A177-3AD203B41FA5}">
                      <a16:colId xmlns:a16="http://schemas.microsoft.com/office/drawing/2014/main" xmlns="" val="20015"/>
                    </a:ext>
                  </a:extLst>
                </a:gridCol>
              </a:tblGrid>
              <a:tr h="1167508">
                <a:tc rowSpan="3">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a:t>
                      </a:r>
                      <a:r>
                        <a:rPr lang="zh-TW" sz="1800" kern="100" dirty="0" smtClean="0">
                          <a:effectLst/>
                          <a:latin typeface="微軟正黑體" panose="020B0604030504040204" pitchFamily="34" charset="-120"/>
                          <a:ea typeface="微軟正黑體" panose="020B0604030504040204" pitchFamily="34" charset="-120"/>
                        </a:rPr>
                        <a:t>度</a:t>
                      </a:r>
                      <a:r>
                        <a:rPr lang="en-US" sz="1800" kern="100" dirty="0" smtClean="0">
                          <a:effectLst/>
                          <a:latin typeface="微軟正黑體" panose="020B0604030504040204" pitchFamily="34" charset="-120"/>
                          <a:ea typeface="微軟正黑體" panose="020B0604030504040204" pitchFamily="34" charset="-120"/>
                        </a:rPr>
                        <a:t>/</a:t>
                      </a:r>
                    </a:p>
                    <a:p>
                      <a:pPr algn="ctr">
                        <a:spcAft>
                          <a:spcPts val="0"/>
                        </a:spcAft>
                      </a:pPr>
                      <a:r>
                        <a:rPr lang="zh-TW" sz="1800" kern="100" dirty="0" smtClean="0">
                          <a:effectLst/>
                          <a:latin typeface="微軟正黑體" panose="020B0604030504040204" pitchFamily="34" charset="-120"/>
                          <a:ea typeface="微軟正黑體" panose="020B0604030504040204" pitchFamily="34" charset="-120"/>
                        </a:rPr>
                        <a:t>學期</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合作學校</a:t>
                      </a:r>
                    </a:p>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合作單位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rowSpan="3">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簽訂時間</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授課方式</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tcPr>
                </a:tc>
                <a:tc rowSpan="3">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授予</a:t>
                      </a:r>
                    </a:p>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學位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gridSpan="4">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修讀學生數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已取得學位之</a:t>
                      </a:r>
                    </a:p>
                    <a:p>
                      <a:pPr algn="ctr">
                        <a:spcAft>
                          <a:spcPts val="0"/>
                        </a:spcAft>
                      </a:pPr>
                      <a:r>
                        <a:rPr lang="zh-TW" sz="1800" kern="100" dirty="0">
                          <a:effectLst/>
                          <a:latin typeface="微軟正黑體" panose="020B0604030504040204" pitchFamily="34" charset="-120"/>
                          <a:ea typeface="微軟正黑體" panose="020B0604030504040204" pitchFamily="34" charset="-120"/>
                        </a:rPr>
                        <a:t>累計學生數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6846">
                <a:tc vMerge="1">
                  <a:txBody>
                    <a:bodyPr/>
                    <a:lstStyle/>
                    <a:p>
                      <a:endParaRPr lang="zh-TW" altLang="en-US"/>
                    </a:p>
                  </a:txBody>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中文名稱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英文</a:t>
                      </a:r>
                    </a:p>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國內</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國外</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本國學生</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對方學校學生</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本國學生</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對方學校學生</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xmlns="" val="10001"/>
                  </a:ext>
                </a:extLst>
              </a:tr>
              <a:tr h="3468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p:sp>
        <p:nvSpPr>
          <p:cNvPr id="5" name="矩形 15"/>
          <p:cNvSpPr>
            <a:spLocks noChangeArrowheads="1"/>
          </p:cNvSpPr>
          <p:nvPr/>
        </p:nvSpPr>
        <p:spPr bwMode="auto">
          <a:xfrm>
            <a:off x="849604" y="3303796"/>
            <a:ext cx="108414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a:lnSpc>
                <a:spcPct val="150000"/>
              </a:lnSpc>
              <a:buNone/>
              <a:defRPr/>
            </a:pPr>
            <a:endParaRPr lang="en-US" altLang="zh-TW" sz="2000" dirty="0" smtClean="0">
              <a:latin typeface="微軟正黑體" panose="020B0604030504040204" pitchFamily="34" charset="-120"/>
              <a:ea typeface="微軟正黑體" panose="020B0604030504040204" pitchFamily="34" charset="-120"/>
            </a:endParaRPr>
          </a:p>
          <a:p>
            <a:pPr>
              <a:lnSpc>
                <a:spcPct val="150000"/>
              </a:lnSpc>
              <a:buNone/>
              <a:defRPr/>
            </a:pPr>
            <a:endParaRPr lang="en-US" altLang="zh-TW" sz="20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4FAB73BC-B049-4115-A692-8D63A059BFB8}" type="slidenum">
              <a:rPr lang="en-US" smtClean="0"/>
              <a:t>54</a:t>
            </a:fld>
            <a:endParaRPr lang="en-US" dirty="0"/>
          </a:p>
        </p:txBody>
      </p:sp>
      <p:sp>
        <p:nvSpPr>
          <p:cNvPr id="12" name="矩形 11"/>
          <p:cNvSpPr>
            <a:spLocks noChangeArrowheads="1"/>
          </p:cNvSpPr>
          <p:nvPr/>
        </p:nvSpPr>
        <p:spPr bwMode="auto">
          <a:xfrm>
            <a:off x="849604" y="3248344"/>
            <a:ext cx="10760393" cy="214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9pPr>
          </a:lstStyle>
          <a:p>
            <a:pPr>
              <a:lnSpc>
                <a:spcPts val="4000"/>
              </a:lnSpc>
              <a:defRPr/>
            </a:pP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新增欄位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簽訂</a:t>
            </a:r>
            <a:r>
              <a:rPr kumimoji="0" lang="zh-TW" altLang="en-US" sz="2400" b="1" dirty="0">
                <a:solidFill>
                  <a:srgbClr val="FF0000"/>
                </a:solidFill>
                <a:latin typeface="微軟正黑體" panose="020B0604030504040204" pitchFamily="34" charset="-120"/>
                <a:ea typeface="微軟正黑體" panose="020B0604030504040204" pitchFamily="34" charset="-120"/>
              </a:rPr>
              <a:t>時間</a:t>
            </a:r>
          </a:p>
          <a:p>
            <a:pPr marL="342900" indent="-342900">
              <a:lnSpc>
                <a:spcPts val="4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填寫</a:t>
            </a:r>
            <a:r>
              <a:rPr lang="zh-TW" altLang="en-US" sz="2400" dirty="0">
                <a:latin typeface="微軟正黑體" panose="020B0604030504040204" pitchFamily="34" charset="-120"/>
                <a:ea typeface="微軟正黑體" panose="020B0604030504040204" pitchFamily="34" charset="-120"/>
              </a:rPr>
              <a:t>合作方式簽訂之</a:t>
            </a:r>
            <a:r>
              <a:rPr lang="zh-TW" altLang="en-US" sz="2400" dirty="0" smtClean="0">
                <a:latin typeface="微軟正黑體" panose="020B0604030504040204" pitchFamily="34" charset="-120"/>
                <a:ea typeface="微軟正黑體" panose="020B0604030504040204" pitchFamily="34" charset="-120"/>
              </a:rPr>
              <a:t>時間。</a:t>
            </a:r>
            <a:endParaRPr lang="en-US" altLang="zh-TW" sz="2400" dirty="0" smtClean="0">
              <a:latin typeface="微軟正黑體" panose="020B0604030504040204" pitchFamily="34" charset="-120"/>
              <a:ea typeface="微軟正黑體" panose="020B0604030504040204" pitchFamily="34" charset="-120"/>
            </a:endParaRPr>
          </a:p>
          <a:p>
            <a:pPr marL="342900" indent="-342900">
              <a:lnSpc>
                <a:spcPts val="4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日期格式：西元年、月份、日（</a:t>
            </a:r>
            <a:r>
              <a:rPr lang="en-US" altLang="zh-TW" sz="2400" dirty="0" err="1" smtClean="0">
                <a:latin typeface="微軟正黑體" panose="020B0604030504040204" pitchFamily="34" charset="-120"/>
                <a:ea typeface="微軟正黑體" panose="020B0604030504040204" pitchFamily="34" charset="-120"/>
              </a:rPr>
              <a:t>yyyy</a:t>
            </a:r>
            <a:r>
              <a:rPr lang="en-US" altLang="zh-TW" sz="2400" dirty="0" smtClean="0">
                <a:latin typeface="微軟正黑體" panose="020B0604030504040204" pitchFamily="34" charset="-120"/>
                <a:ea typeface="微軟正黑體" panose="020B0604030504040204" pitchFamily="34" charset="-120"/>
              </a:rPr>
              <a:t>/mm/</a:t>
            </a:r>
            <a:r>
              <a:rPr lang="en-US" altLang="zh-TW" sz="2400" dirty="0" err="1" smtClean="0">
                <a:latin typeface="微軟正黑體" panose="020B0604030504040204" pitchFamily="34" charset="-120"/>
                <a:ea typeface="微軟正黑體" panose="020B0604030504040204" pitchFamily="34" charset="-120"/>
              </a:rPr>
              <a:t>dd</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nSpc>
                <a:spcPts val="4000"/>
              </a:lnSpc>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月因應「教育部技職司」需求新增欄位</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、表冊</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3"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4-12</a:t>
            </a:r>
            <a:r>
              <a:rPr lang="zh-TW" altLang="en-US" sz="3000" dirty="0">
                <a:solidFill>
                  <a:schemeClr val="tx1"/>
                </a:solidFill>
                <a:latin typeface="微軟正黑體" panose="020B0604030504040204" pitchFamily="34" charset="-120"/>
                <a:ea typeface="微軟正黑體" panose="020B0604030504040204" pitchFamily="34" charset="-120"/>
              </a:rPr>
              <a:t>雙聯學制學生人數</a:t>
            </a:r>
            <a:r>
              <a:rPr lang="zh-TW" altLang="en-US" sz="3000" dirty="0" smtClean="0">
                <a:solidFill>
                  <a:schemeClr val="tx1"/>
                </a:solidFill>
                <a:latin typeface="微軟正黑體" panose="020B0604030504040204" pitchFamily="34" charset="-120"/>
                <a:ea typeface="微軟正黑體" panose="020B0604030504040204" pitchFamily="34" charset="-120"/>
              </a:rPr>
              <a:t>統計表</a:t>
            </a:r>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66454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3259424" y="582290"/>
            <a:ext cx="6475126" cy="48912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981447949"/>
              </p:ext>
            </p:extLst>
          </p:nvPr>
        </p:nvGraphicFramePr>
        <p:xfrm>
          <a:off x="490800" y="1101725"/>
          <a:ext cx="11210400" cy="1861200"/>
        </p:xfrm>
        <a:graphic>
          <a:graphicData uri="http://schemas.openxmlformats.org/drawingml/2006/table">
            <a:tbl>
              <a:tblPr firstRow="1" firstCol="1" lastRow="1" lastCol="1" bandRow="1" bandCol="1">
                <a:tableStyleId>{5940675A-B579-460E-94D1-54222C63F5DA}</a:tableStyleId>
              </a:tblPr>
              <a:tblGrid>
                <a:gridCol w="700650">
                  <a:extLst>
                    <a:ext uri="{9D8B030D-6E8A-4147-A177-3AD203B41FA5}">
                      <a16:colId xmlns:a16="http://schemas.microsoft.com/office/drawing/2014/main" xmlns="" val="20000"/>
                    </a:ext>
                  </a:extLst>
                </a:gridCol>
                <a:gridCol w="700650">
                  <a:extLst>
                    <a:ext uri="{9D8B030D-6E8A-4147-A177-3AD203B41FA5}">
                      <a16:colId xmlns:a16="http://schemas.microsoft.com/office/drawing/2014/main" xmlns="" val="20001"/>
                    </a:ext>
                  </a:extLst>
                </a:gridCol>
                <a:gridCol w="700650">
                  <a:extLst>
                    <a:ext uri="{9D8B030D-6E8A-4147-A177-3AD203B41FA5}">
                      <a16:colId xmlns:a16="http://schemas.microsoft.com/office/drawing/2014/main" xmlns="" val="20002"/>
                    </a:ext>
                  </a:extLst>
                </a:gridCol>
                <a:gridCol w="700650">
                  <a:extLst>
                    <a:ext uri="{9D8B030D-6E8A-4147-A177-3AD203B41FA5}">
                      <a16:colId xmlns:a16="http://schemas.microsoft.com/office/drawing/2014/main" xmlns="" val="20003"/>
                    </a:ext>
                  </a:extLst>
                </a:gridCol>
                <a:gridCol w="700650">
                  <a:extLst>
                    <a:ext uri="{9D8B030D-6E8A-4147-A177-3AD203B41FA5}">
                      <a16:colId xmlns:a16="http://schemas.microsoft.com/office/drawing/2014/main" xmlns="" val="20004"/>
                    </a:ext>
                  </a:extLst>
                </a:gridCol>
                <a:gridCol w="700650">
                  <a:extLst>
                    <a:ext uri="{9D8B030D-6E8A-4147-A177-3AD203B41FA5}">
                      <a16:colId xmlns:a16="http://schemas.microsoft.com/office/drawing/2014/main" xmlns="" val="20005"/>
                    </a:ext>
                  </a:extLst>
                </a:gridCol>
                <a:gridCol w="700650">
                  <a:extLst>
                    <a:ext uri="{9D8B030D-6E8A-4147-A177-3AD203B41FA5}">
                      <a16:colId xmlns:a16="http://schemas.microsoft.com/office/drawing/2014/main" xmlns="" val="20006"/>
                    </a:ext>
                  </a:extLst>
                </a:gridCol>
                <a:gridCol w="700650">
                  <a:extLst>
                    <a:ext uri="{9D8B030D-6E8A-4147-A177-3AD203B41FA5}">
                      <a16:colId xmlns:a16="http://schemas.microsoft.com/office/drawing/2014/main" xmlns="" val="20007"/>
                    </a:ext>
                  </a:extLst>
                </a:gridCol>
                <a:gridCol w="700650">
                  <a:extLst>
                    <a:ext uri="{9D8B030D-6E8A-4147-A177-3AD203B41FA5}">
                      <a16:colId xmlns:a16="http://schemas.microsoft.com/office/drawing/2014/main" xmlns="" val="20008"/>
                    </a:ext>
                  </a:extLst>
                </a:gridCol>
                <a:gridCol w="700650">
                  <a:extLst>
                    <a:ext uri="{9D8B030D-6E8A-4147-A177-3AD203B41FA5}">
                      <a16:colId xmlns:a16="http://schemas.microsoft.com/office/drawing/2014/main" xmlns="" val="20009"/>
                    </a:ext>
                  </a:extLst>
                </a:gridCol>
                <a:gridCol w="700650">
                  <a:extLst>
                    <a:ext uri="{9D8B030D-6E8A-4147-A177-3AD203B41FA5}">
                      <a16:colId xmlns:a16="http://schemas.microsoft.com/office/drawing/2014/main" xmlns="" val="20010"/>
                    </a:ext>
                  </a:extLst>
                </a:gridCol>
                <a:gridCol w="700650">
                  <a:extLst>
                    <a:ext uri="{9D8B030D-6E8A-4147-A177-3AD203B41FA5}">
                      <a16:colId xmlns:a16="http://schemas.microsoft.com/office/drawing/2014/main" xmlns="" val="20011"/>
                    </a:ext>
                  </a:extLst>
                </a:gridCol>
                <a:gridCol w="700650">
                  <a:extLst>
                    <a:ext uri="{9D8B030D-6E8A-4147-A177-3AD203B41FA5}">
                      <a16:colId xmlns:a16="http://schemas.microsoft.com/office/drawing/2014/main" xmlns="" val="20012"/>
                    </a:ext>
                  </a:extLst>
                </a:gridCol>
                <a:gridCol w="700650">
                  <a:extLst>
                    <a:ext uri="{9D8B030D-6E8A-4147-A177-3AD203B41FA5}">
                      <a16:colId xmlns:a16="http://schemas.microsoft.com/office/drawing/2014/main" xmlns="" val="20013"/>
                    </a:ext>
                  </a:extLst>
                </a:gridCol>
                <a:gridCol w="700650">
                  <a:extLst>
                    <a:ext uri="{9D8B030D-6E8A-4147-A177-3AD203B41FA5}">
                      <a16:colId xmlns:a16="http://schemas.microsoft.com/office/drawing/2014/main" xmlns="" val="20014"/>
                    </a:ext>
                  </a:extLst>
                </a:gridCol>
                <a:gridCol w="700650">
                  <a:extLst>
                    <a:ext uri="{9D8B030D-6E8A-4147-A177-3AD203B41FA5}">
                      <a16:colId xmlns:a16="http://schemas.microsoft.com/office/drawing/2014/main" xmlns="" val="20015"/>
                    </a:ext>
                  </a:extLst>
                </a:gridCol>
              </a:tblGrid>
              <a:tr h="1167508">
                <a:tc rowSpan="3">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a:t>
                      </a:r>
                      <a:r>
                        <a:rPr lang="zh-TW" sz="1800" kern="100" dirty="0" smtClean="0">
                          <a:effectLst/>
                          <a:latin typeface="微軟正黑體" panose="020B0604030504040204" pitchFamily="34" charset="-120"/>
                          <a:ea typeface="微軟正黑體" panose="020B0604030504040204" pitchFamily="34" charset="-120"/>
                        </a:rPr>
                        <a:t>度</a:t>
                      </a:r>
                      <a:r>
                        <a:rPr lang="en-US" sz="1800" kern="100" dirty="0" smtClean="0">
                          <a:effectLst/>
                          <a:latin typeface="微軟正黑體" panose="020B0604030504040204" pitchFamily="34" charset="-120"/>
                          <a:ea typeface="微軟正黑體" panose="020B0604030504040204" pitchFamily="34" charset="-120"/>
                        </a:rPr>
                        <a:t>/</a:t>
                      </a:r>
                    </a:p>
                    <a:p>
                      <a:pPr algn="ctr">
                        <a:spcAft>
                          <a:spcPts val="0"/>
                        </a:spcAft>
                      </a:pPr>
                      <a:r>
                        <a:rPr lang="zh-TW" sz="1800" kern="100" dirty="0" smtClean="0">
                          <a:effectLst/>
                          <a:latin typeface="微軟正黑體" panose="020B0604030504040204" pitchFamily="34" charset="-120"/>
                          <a:ea typeface="微軟正黑體" panose="020B0604030504040204" pitchFamily="34" charset="-120"/>
                        </a:rPr>
                        <a:t>學期</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合作學校</a:t>
                      </a:r>
                    </a:p>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合作單位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rowSpan="3">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簽訂時間</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授課方式</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3">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授予</a:t>
                      </a:r>
                    </a:p>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學位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tcPr>
                </a:tc>
                <a:tc gridSpan="4">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修讀學生數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已取得學位之</a:t>
                      </a:r>
                    </a:p>
                    <a:p>
                      <a:pPr algn="ctr">
                        <a:spcAft>
                          <a:spcPts val="0"/>
                        </a:spcAft>
                      </a:pPr>
                      <a:r>
                        <a:rPr lang="zh-TW" sz="1800" kern="100" dirty="0">
                          <a:effectLst/>
                          <a:latin typeface="微軟正黑體" panose="020B0604030504040204" pitchFamily="34" charset="-120"/>
                          <a:ea typeface="微軟正黑體" panose="020B0604030504040204" pitchFamily="34" charset="-120"/>
                        </a:rPr>
                        <a:t>累計學生數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6846">
                <a:tc vMerge="1">
                  <a:txBody>
                    <a:bodyPr/>
                    <a:lstStyle/>
                    <a:p>
                      <a:endParaRPr lang="zh-TW" altLang="en-US"/>
                    </a:p>
                  </a:txBody>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中文名稱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英文</a:t>
                      </a:r>
                    </a:p>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名稱</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國內</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國外</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本國學生</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對方學校學生</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本國學生</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對方學校學生</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xmlns="" val="10001"/>
                  </a:ext>
                </a:extLst>
              </a:tr>
              <a:tr h="3468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男</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女</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男</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女</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p:sp>
        <p:nvSpPr>
          <p:cNvPr id="5" name="矩形 15"/>
          <p:cNvSpPr>
            <a:spLocks noChangeArrowheads="1"/>
          </p:cNvSpPr>
          <p:nvPr/>
        </p:nvSpPr>
        <p:spPr bwMode="auto">
          <a:xfrm>
            <a:off x="849604" y="3303796"/>
            <a:ext cx="108414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a:lnSpc>
                <a:spcPct val="150000"/>
              </a:lnSpc>
              <a:buNone/>
              <a:defRPr/>
            </a:pPr>
            <a:endParaRPr lang="en-US" altLang="zh-TW" sz="2000" dirty="0" smtClean="0">
              <a:latin typeface="微軟正黑體" panose="020B0604030504040204" pitchFamily="34" charset="-120"/>
              <a:ea typeface="微軟正黑體" panose="020B0604030504040204" pitchFamily="34" charset="-120"/>
            </a:endParaRPr>
          </a:p>
          <a:p>
            <a:pPr>
              <a:lnSpc>
                <a:spcPct val="150000"/>
              </a:lnSpc>
              <a:buNone/>
              <a:defRPr/>
            </a:pPr>
            <a:endParaRPr lang="en-US" altLang="zh-TW" sz="20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4FAB73BC-B049-4115-A692-8D63A059BFB8}" type="slidenum">
              <a:rPr lang="en-US" smtClean="0"/>
              <a:t>55</a:t>
            </a:fld>
            <a:endParaRPr lang="en-US" dirty="0"/>
          </a:p>
        </p:txBody>
      </p:sp>
      <p:sp>
        <p:nvSpPr>
          <p:cNvPr id="12" name="矩形 11"/>
          <p:cNvSpPr>
            <a:spLocks noChangeArrowheads="1"/>
          </p:cNvSpPr>
          <p:nvPr/>
        </p:nvSpPr>
        <p:spPr bwMode="auto">
          <a:xfrm>
            <a:off x="849604" y="3248344"/>
            <a:ext cx="10760393" cy="214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9pPr>
          </a:lstStyle>
          <a:p>
            <a:pPr>
              <a:lnSpc>
                <a:spcPts val="4000"/>
              </a:lnSpc>
              <a:defRPr/>
            </a:pP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新增欄位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授課方式</a:t>
            </a:r>
          </a:p>
          <a:p>
            <a:pPr marL="342900" indent="-342900">
              <a:lnSpc>
                <a:spcPts val="4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請填報授課方式。</a:t>
            </a:r>
            <a:endParaRPr lang="en-US" altLang="zh-TW" sz="2400" dirty="0" smtClean="0">
              <a:latin typeface="微軟正黑體" panose="020B0604030504040204" pitchFamily="34" charset="-120"/>
              <a:ea typeface="微軟正黑體" panose="020B0604030504040204" pitchFamily="34" charset="-120"/>
            </a:endParaRPr>
          </a:p>
          <a:p>
            <a:pPr marL="342900" indent="-342900">
              <a:lnSpc>
                <a:spcPts val="4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例如：</a:t>
            </a:r>
            <a:r>
              <a:rPr lang="en-US" altLang="zh-TW" sz="2400" dirty="0">
                <a:latin typeface="微軟正黑體" panose="020B0604030504040204" pitchFamily="34" charset="-120"/>
                <a:ea typeface="微軟正黑體" panose="020B0604030504040204" pitchFamily="34" charset="-120"/>
              </a:rPr>
              <a:t>3+2</a:t>
            </a:r>
            <a:r>
              <a:rPr lang="zh-TW" altLang="en-US" sz="2400" dirty="0">
                <a:latin typeface="微軟正黑體" panose="020B0604030504040204" pitchFamily="34" charset="-120"/>
                <a:ea typeface="微軟正黑體" panose="020B0604030504040204" pitchFamily="34" charset="-120"/>
              </a:rPr>
              <a:t>（學士</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碩士），</a:t>
            </a:r>
            <a:r>
              <a:rPr lang="en-US" altLang="zh-TW" sz="2400" dirty="0">
                <a:latin typeface="微軟正黑體" panose="020B0604030504040204" pitchFamily="34" charset="-120"/>
                <a:ea typeface="微軟正黑體" panose="020B0604030504040204" pitchFamily="34" charset="-120"/>
              </a:rPr>
              <a:t>50</a:t>
            </a:r>
            <a:r>
              <a:rPr lang="zh-TW" altLang="en-US" sz="2400" dirty="0" smtClean="0">
                <a:latin typeface="微軟正黑體" panose="020B0604030504040204" pitchFamily="34" charset="-120"/>
                <a:ea typeface="微軟正黑體" panose="020B0604030504040204" pitchFamily="34" charset="-120"/>
              </a:rPr>
              <a:t>學分</a:t>
            </a:r>
            <a:r>
              <a:rPr lang="zh-TW" altLang="en-US" sz="2400" dirty="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nSpc>
                <a:spcPts val="4000"/>
              </a:lnSpc>
              <a:defRPr/>
            </a:pPr>
            <a:r>
              <a:rPr lang="en-US" altLang="zh-TW" sz="24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03</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技職</a:t>
            </a:r>
            <a:r>
              <a:rPr lang="zh-TW" altLang="en-US" sz="1600" dirty="0" smtClean="0">
                <a:latin typeface="微軟正黑體" panose="020B0604030504040204" pitchFamily="34" charset="-120"/>
                <a:ea typeface="微軟正黑體" panose="020B0604030504040204" pitchFamily="34" charset="-120"/>
              </a:rPr>
              <a:t>司」需求新增</a:t>
            </a:r>
            <a:r>
              <a:rPr lang="zh-TW" altLang="en-US" sz="1600" dirty="0">
                <a:latin typeface="微軟正黑體" panose="020B0604030504040204" pitchFamily="34" charset="-120"/>
                <a:ea typeface="微軟正黑體" panose="020B0604030504040204" pitchFamily="34" charset="-120"/>
              </a:rPr>
              <a:t>欄位</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、表冊</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3"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4-12</a:t>
            </a:r>
            <a:r>
              <a:rPr lang="zh-TW" altLang="en-US" sz="3000" dirty="0">
                <a:solidFill>
                  <a:schemeClr val="tx1"/>
                </a:solidFill>
                <a:latin typeface="微軟正黑體" panose="020B0604030504040204" pitchFamily="34" charset="-120"/>
                <a:ea typeface="微軟正黑體" panose="020B0604030504040204" pitchFamily="34" charset="-120"/>
              </a:rPr>
              <a:t>雙聯學制學生人數</a:t>
            </a:r>
            <a:r>
              <a:rPr lang="zh-TW" altLang="en-US" sz="3000" dirty="0" smtClean="0">
                <a:solidFill>
                  <a:schemeClr val="tx1"/>
                </a:solidFill>
                <a:latin typeface="微軟正黑體" panose="020B0604030504040204" pitchFamily="34" charset="-120"/>
                <a:ea typeface="微軟正黑體" panose="020B0604030504040204" pitchFamily="34" charset="-120"/>
              </a:rPr>
              <a:t>統計表</a:t>
            </a:r>
            <a:endParaRPr lang="zh-TW" altLang="en-US" sz="3000" dirty="0">
              <a:solidFill>
                <a:schemeClr val="tx1"/>
              </a:solidFill>
              <a:latin typeface="微軟正黑體" panose="020B0604030504040204" pitchFamily="34" charset="-120"/>
              <a:ea typeface="微軟正黑體" panose="020B0604030504040204" pitchFamily="34" charset="-120"/>
            </a:endParaRP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993627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4FAB73BC-B049-4115-A692-8D63A059BFB8}" type="slidenum">
              <a:rPr lang="en-US" smtClean="0"/>
              <a:t>56</a:t>
            </a:fld>
            <a:endParaRPr lang="en-US" dirty="0"/>
          </a:p>
        </p:txBody>
      </p:sp>
      <p:graphicFrame>
        <p:nvGraphicFramePr>
          <p:cNvPr id="10" name="表格 9"/>
          <p:cNvGraphicFramePr>
            <a:graphicFrameLocks noGrp="1"/>
          </p:cNvGraphicFramePr>
          <p:nvPr>
            <p:extLst/>
          </p:nvPr>
        </p:nvGraphicFramePr>
        <p:xfrm>
          <a:off x="490800" y="1095375"/>
          <a:ext cx="11210403" cy="1861200"/>
        </p:xfrm>
        <a:graphic>
          <a:graphicData uri="http://schemas.openxmlformats.org/drawingml/2006/table">
            <a:tbl>
              <a:tblPr firstRow="1" firstCol="1" bandRow="1" bandCol="1">
                <a:tableStyleId>{5940675A-B579-460E-94D1-54222C63F5DA}</a:tableStyleId>
              </a:tblPr>
              <a:tblGrid>
                <a:gridCol w="852225">
                  <a:extLst>
                    <a:ext uri="{9D8B030D-6E8A-4147-A177-3AD203B41FA5}">
                      <a16:colId xmlns:a16="http://schemas.microsoft.com/office/drawing/2014/main" xmlns="" val="20000"/>
                    </a:ext>
                  </a:extLst>
                </a:gridCol>
                <a:gridCol w="408063">
                  <a:extLst>
                    <a:ext uri="{9D8B030D-6E8A-4147-A177-3AD203B41FA5}">
                      <a16:colId xmlns:a16="http://schemas.microsoft.com/office/drawing/2014/main" xmlns="" val="20001"/>
                    </a:ext>
                  </a:extLst>
                </a:gridCol>
                <a:gridCol w="419315">
                  <a:extLst>
                    <a:ext uri="{9D8B030D-6E8A-4147-A177-3AD203B41FA5}">
                      <a16:colId xmlns:a16="http://schemas.microsoft.com/office/drawing/2014/main" xmlns="" val="20002"/>
                    </a:ext>
                  </a:extLst>
                </a:gridCol>
                <a:gridCol w="1947472">
                  <a:extLst>
                    <a:ext uri="{9D8B030D-6E8A-4147-A177-3AD203B41FA5}">
                      <a16:colId xmlns:a16="http://schemas.microsoft.com/office/drawing/2014/main" xmlns="" val="20003"/>
                    </a:ext>
                  </a:extLst>
                </a:gridCol>
                <a:gridCol w="947916">
                  <a:extLst>
                    <a:ext uri="{9D8B030D-6E8A-4147-A177-3AD203B41FA5}">
                      <a16:colId xmlns:a16="http://schemas.microsoft.com/office/drawing/2014/main" xmlns="" val="20004"/>
                    </a:ext>
                  </a:extLst>
                </a:gridCol>
                <a:gridCol w="947916">
                  <a:extLst>
                    <a:ext uri="{9D8B030D-6E8A-4147-A177-3AD203B41FA5}">
                      <a16:colId xmlns:a16="http://schemas.microsoft.com/office/drawing/2014/main" xmlns="" val="20005"/>
                    </a:ext>
                  </a:extLst>
                </a:gridCol>
                <a:gridCol w="947916">
                  <a:extLst>
                    <a:ext uri="{9D8B030D-6E8A-4147-A177-3AD203B41FA5}">
                      <a16:colId xmlns:a16="http://schemas.microsoft.com/office/drawing/2014/main" xmlns="" val="20006"/>
                    </a:ext>
                  </a:extLst>
                </a:gridCol>
                <a:gridCol w="947916">
                  <a:extLst>
                    <a:ext uri="{9D8B030D-6E8A-4147-A177-3AD203B41FA5}">
                      <a16:colId xmlns:a16="http://schemas.microsoft.com/office/drawing/2014/main" xmlns="" val="20007"/>
                    </a:ext>
                  </a:extLst>
                </a:gridCol>
                <a:gridCol w="947916">
                  <a:extLst>
                    <a:ext uri="{9D8B030D-6E8A-4147-A177-3AD203B41FA5}">
                      <a16:colId xmlns:a16="http://schemas.microsoft.com/office/drawing/2014/main" xmlns="" val="20008"/>
                    </a:ext>
                  </a:extLst>
                </a:gridCol>
                <a:gridCol w="947916">
                  <a:extLst>
                    <a:ext uri="{9D8B030D-6E8A-4147-A177-3AD203B41FA5}">
                      <a16:colId xmlns:a16="http://schemas.microsoft.com/office/drawing/2014/main" xmlns="" val="20009"/>
                    </a:ext>
                  </a:extLst>
                </a:gridCol>
                <a:gridCol w="947916">
                  <a:extLst>
                    <a:ext uri="{9D8B030D-6E8A-4147-A177-3AD203B41FA5}">
                      <a16:colId xmlns:a16="http://schemas.microsoft.com/office/drawing/2014/main" xmlns="" val="20010"/>
                    </a:ext>
                  </a:extLst>
                </a:gridCol>
                <a:gridCol w="947916">
                  <a:extLst>
                    <a:ext uri="{9D8B030D-6E8A-4147-A177-3AD203B41FA5}">
                      <a16:colId xmlns:a16="http://schemas.microsoft.com/office/drawing/2014/main" xmlns="" val="20011"/>
                    </a:ext>
                  </a:extLst>
                </a:gridCol>
              </a:tblGrid>
              <a:tr h="1435803">
                <a:tc rowSpan="2">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學年度</a:t>
                      </a:r>
                    </a:p>
                  </a:txBody>
                  <a:tcPr marL="68580" marR="68580" marT="0" marB="0" anchor="ctr"/>
                </a:tc>
                <a:tc rowSpan="2">
                  <a:txBody>
                    <a:bodyPr/>
                    <a:lstStyle/>
                    <a:p>
                      <a:pPr algn="ctr">
                        <a:lnSpc>
                          <a:spcPts val="18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68580" marR="68580" marT="0" marB="0" anchor="ctr"/>
                </a:tc>
                <a:tc rowSpan="2">
                  <a:txBody>
                    <a:bodyPr/>
                    <a:lstStyle/>
                    <a:p>
                      <a:pPr algn="ctr">
                        <a:lnSpc>
                          <a:spcPts val="18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學制</a:t>
                      </a:r>
                    </a:p>
                  </a:txBody>
                  <a:tcPr marL="68580" marR="68580" marT="0" marB="0" anchor="ctr">
                    <a:lnR w="38100" cap="flat" cmpd="sng" algn="ctr">
                      <a:solidFill>
                        <a:schemeClr val="tx1"/>
                      </a:solidFill>
                      <a:prstDash val="solid"/>
                      <a:round/>
                      <a:headEnd type="none" w="med" len="med"/>
                      <a:tailEnd type="none" w="med" len="med"/>
                    </a:lnR>
                  </a:tcPr>
                </a:tc>
                <a:tc rowSpan="2">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助學措施類別</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補助人數</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次</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gridSpan="2">
                  <a:txBody>
                    <a:bodyPr/>
                    <a:lstStyle/>
                    <a:p>
                      <a:pPr algn="ctr">
                        <a:lnSpc>
                          <a:spcPts val="18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教育部</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補助</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1800"/>
                        </a:lnSpc>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經費</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hMerge="1">
                  <a:txBody>
                    <a:bodyPr/>
                    <a:lstStyle/>
                    <a:p>
                      <a:endParaRPr lang="zh-TW" altLang="en-US"/>
                    </a:p>
                  </a:txBody>
                  <a:tcPr/>
                </a:tc>
                <a:tc gridSpan="2">
                  <a:txBody>
                    <a:bodyPr/>
                    <a:lstStyle/>
                    <a:p>
                      <a:pPr algn="ctr">
                        <a:lnSpc>
                          <a:spcPts val="18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B.</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學校自籌經費</a:t>
                      </a:r>
                    </a:p>
                  </a:txBody>
                  <a:tcPr marL="68580" marR="68580" marT="0" marB="0" anchor="ctr"/>
                </a:tc>
                <a:tc hMerge="1">
                  <a:txBody>
                    <a:bodyPr/>
                    <a:lstStyle/>
                    <a:p>
                      <a:endParaRPr lang="zh-TW" altLang="en-US"/>
                    </a:p>
                  </a:txBody>
                  <a:tcPr/>
                </a:tc>
                <a:tc gridSpan="2">
                  <a:txBody>
                    <a:bodyPr/>
                    <a:lstStyle/>
                    <a:p>
                      <a:pPr algn="ctr">
                        <a:lnSpc>
                          <a:spcPts val="18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C.</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經費總和</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(C=A+B)</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xmlns="" val="10000"/>
                  </a:ext>
                </a:extLst>
              </a:tr>
              <a:tr h="42539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女</a:t>
                      </a:r>
                    </a:p>
                  </a:txBody>
                  <a:tcPr marL="68580" marR="68580" marT="0" marB="0" anchor="ct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68580" marR="68580" marT="0" marB="0" anchor="ct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女</a:t>
                      </a:r>
                    </a:p>
                  </a:txBody>
                  <a:tcPr marL="68580" marR="68580" marT="0" marB="0" anchor="ct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68580" marR="68580" marT="0" marB="0" anchor="ct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女</a:t>
                      </a:r>
                    </a:p>
                  </a:txBody>
                  <a:tcPr marL="68580" marR="68580" marT="0" marB="0" anchor="ct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68580" marR="68580" marT="0" marB="0" anchor="ct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女</a:t>
                      </a:r>
                    </a:p>
                  </a:txBody>
                  <a:tcPr marL="68580" marR="68580" marT="0" marB="0" anchor="ctr"/>
                </a:tc>
                <a:extLst>
                  <a:ext uri="{0D108BD9-81ED-4DB2-BD59-A6C34878D82A}">
                    <a16:rowId xmlns:a16="http://schemas.microsoft.com/office/drawing/2014/main" xmlns="" val="10001"/>
                  </a:ext>
                </a:extLst>
              </a:tr>
            </a:tbl>
          </a:graphicData>
        </a:graphic>
      </p:graphicFrame>
      <p:sp>
        <p:nvSpPr>
          <p:cNvPr id="11" name="矩形 10"/>
          <p:cNvSpPr>
            <a:spLocks noChangeArrowheads="1"/>
          </p:cNvSpPr>
          <p:nvPr/>
        </p:nvSpPr>
        <p:spPr bwMode="auto">
          <a:xfrm>
            <a:off x="849604" y="3248344"/>
            <a:ext cx="1076039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9pPr>
          </a:lstStyle>
          <a:p>
            <a:pPr>
              <a:lnSpc>
                <a:spcPts val="4000"/>
              </a:lnSpc>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a:t>
            </a:r>
            <a:r>
              <a:rPr kumimoji="0" lang="zh-TW" altLang="en-US" sz="2400" b="1" dirty="0">
                <a:latin typeface="微軟正黑體" panose="020B0604030504040204" pitchFamily="34" charset="-120"/>
                <a:ea typeface="微軟正黑體" panose="020B0604030504040204" pitchFamily="34" charset="-120"/>
              </a:rPr>
              <a:t>修正</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助</a:t>
            </a:r>
            <a:r>
              <a:rPr kumimoji="0" lang="zh-TW" altLang="en-US" sz="2400" b="1" dirty="0">
                <a:solidFill>
                  <a:srgbClr val="FF0000"/>
                </a:solidFill>
                <a:latin typeface="微軟正黑體" panose="020B0604030504040204" pitchFamily="34" charset="-120"/>
                <a:ea typeface="微軟正黑體" panose="020B0604030504040204" pitchFamily="34" charset="-120"/>
              </a:rPr>
              <a:t>學措施</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類別</a:t>
            </a:r>
            <a:endParaRPr kumimoji="0"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a:lnSpc>
                <a:spcPts val="4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生活助學金：依</a:t>
            </a:r>
            <a:r>
              <a:rPr lang="zh-TW" altLang="en-US" sz="2400" b="1" u="sng" dirty="0" smtClean="0">
                <a:solidFill>
                  <a:srgbClr val="FF0000"/>
                </a:solidFill>
                <a:latin typeface="微軟正黑體" panose="020B0604030504040204" pitchFamily="34" charset="-120"/>
                <a:ea typeface="微軟正黑體" panose="020B0604030504040204" pitchFamily="34" charset="-120"/>
              </a:rPr>
              <a:t>教育部</a:t>
            </a:r>
            <a:r>
              <a:rPr lang="zh-TW" altLang="en-US" sz="2400" dirty="0" smtClean="0">
                <a:latin typeface="微軟正黑體" panose="020B0604030504040204" pitchFamily="34" charset="-120"/>
                <a:ea typeface="微軟正黑體" panose="020B0604030504040204" pitchFamily="34" charset="-120"/>
              </a:rPr>
              <a:t>「大專</a:t>
            </a:r>
            <a:r>
              <a:rPr lang="zh-TW" altLang="en-US" sz="2400" dirty="0">
                <a:latin typeface="微軟正黑體" panose="020B0604030504040204" pitchFamily="34" charset="-120"/>
                <a:ea typeface="微軟正黑體" panose="020B0604030504040204" pitchFamily="34" charset="-120"/>
              </a:rPr>
              <a:t>校院弱勢學生助學</a:t>
            </a:r>
            <a:r>
              <a:rPr lang="zh-TW" altLang="en-US" sz="2400" dirty="0" smtClean="0">
                <a:latin typeface="微軟正黑體" panose="020B0604030504040204" pitchFamily="34" charset="-120"/>
                <a:ea typeface="微軟正黑體" panose="020B0604030504040204" pitchFamily="34" charset="-120"/>
              </a:rPr>
              <a:t>計畫」</a:t>
            </a:r>
            <a:r>
              <a:rPr lang="zh-TW" altLang="en-US" sz="2400" b="1" u="sng" dirty="0" smtClean="0">
                <a:solidFill>
                  <a:srgbClr val="FF0000"/>
                </a:solidFill>
                <a:latin typeface="微軟正黑體" panose="020B0604030504040204" pitchFamily="34" charset="-120"/>
                <a:ea typeface="微軟正黑體" panose="020B0604030504040204" pitchFamily="34" charset="-120"/>
              </a:rPr>
              <a:t>及</a:t>
            </a:r>
            <a:r>
              <a:rPr lang="zh-TW" altLang="en-US" sz="2400" b="1" u="sng" dirty="0">
                <a:solidFill>
                  <a:srgbClr val="FF0000"/>
                </a:solidFill>
                <a:latin typeface="微軟正黑體" panose="020B0604030504040204" pitchFamily="34" charset="-120"/>
                <a:ea typeface="微軟正黑體" panose="020B0604030504040204" pitchFamily="34" charset="-120"/>
              </a:rPr>
              <a:t>學校自訂弱勢學生生活助學金實施辦法（要點）</a:t>
            </a:r>
            <a:r>
              <a:rPr lang="zh-TW" altLang="en-US" sz="2400" dirty="0">
                <a:latin typeface="微軟正黑體" panose="020B0604030504040204" pitchFamily="34" charset="-120"/>
                <a:ea typeface="微軟正黑體" panose="020B0604030504040204" pitchFamily="34" charset="-120"/>
              </a:rPr>
              <a:t>規定辦理，</a:t>
            </a:r>
            <a:r>
              <a:rPr lang="zh-TW" altLang="en-US" sz="2400" b="1" strike="sngStrike" dirty="0">
                <a:solidFill>
                  <a:srgbClr val="FF0000"/>
                </a:solidFill>
                <a:latin typeface="微軟正黑體" panose="020B0604030504040204" pitchFamily="34" charset="-120"/>
                <a:ea typeface="微軟正黑體" panose="020B0604030504040204" pitchFamily="34" charset="-120"/>
              </a:rPr>
              <a:t>亦即得</a:t>
            </a:r>
            <a:r>
              <a:rPr lang="zh-TW" altLang="en-US" sz="2400" dirty="0">
                <a:latin typeface="微軟正黑體" panose="020B0604030504040204" pitchFamily="34" charset="-120"/>
                <a:ea typeface="微軟正黑體" panose="020B0604030504040204" pitchFamily="34" charset="-120"/>
              </a:rPr>
              <a:t>由學校安排弱勢學生生活服務學習，並給予生活助學金，</a:t>
            </a:r>
            <a:r>
              <a:rPr lang="zh-TW" altLang="en-US" sz="2400" b="1" strike="sngStrike" dirty="0">
                <a:solidFill>
                  <a:srgbClr val="FF0000"/>
                </a:solidFill>
                <a:latin typeface="微軟正黑體" panose="020B0604030504040204" pitchFamily="34" charset="-120"/>
                <a:ea typeface="微軟正黑體" panose="020B0604030504040204" pitchFamily="34" charset="-120"/>
              </a:rPr>
              <a:t>每月核發額度建議以提供學生每月生活費所需新臺幣</a:t>
            </a:r>
            <a:r>
              <a:rPr lang="en-US" altLang="zh-TW" sz="2400" b="1" strike="sngStrike" dirty="0">
                <a:solidFill>
                  <a:srgbClr val="FF0000"/>
                </a:solidFill>
                <a:latin typeface="微軟正黑體" panose="020B0604030504040204" pitchFamily="34" charset="-120"/>
                <a:ea typeface="微軟正黑體" panose="020B0604030504040204" pitchFamily="34" charset="-120"/>
              </a:rPr>
              <a:t>6,000</a:t>
            </a:r>
            <a:r>
              <a:rPr lang="zh-TW" altLang="en-US" sz="2400" b="1" strike="sngStrike" dirty="0">
                <a:solidFill>
                  <a:srgbClr val="FF0000"/>
                </a:solidFill>
                <a:latin typeface="微軟正黑體" panose="020B0604030504040204" pitchFamily="34" charset="-120"/>
                <a:ea typeface="微軟正黑體" panose="020B0604030504040204" pitchFamily="34" charset="-120"/>
              </a:rPr>
              <a:t>元為原則。</a:t>
            </a:r>
          </a:p>
          <a:p>
            <a:pPr>
              <a:lnSpc>
                <a:spcPts val="4000"/>
              </a:lnSpc>
              <a:defRPr/>
            </a:pPr>
            <a:r>
              <a:rPr lang="en-US" altLang="zh-TW" sz="24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月因應「獎勵</a:t>
            </a:r>
            <a:r>
              <a:rPr lang="zh-TW" altLang="en-US" sz="1600" dirty="0">
                <a:latin typeface="微軟正黑體" panose="020B0604030504040204" pitchFamily="34" charset="-120"/>
                <a:ea typeface="微軟正黑體" panose="020B0604030504040204" pitchFamily="34" charset="-120"/>
              </a:rPr>
              <a:t>補助工作</a:t>
            </a:r>
            <a:r>
              <a:rPr lang="zh-TW" altLang="en-US" sz="1600" dirty="0" smtClean="0">
                <a:latin typeface="微軟正黑體" panose="020B0604030504040204" pitchFamily="34" charset="-120"/>
                <a:ea typeface="微軟正黑體" panose="020B0604030504040204" pitchFamily="34" charset="-120"/>
              </a:rPr>
              <a:t>小組」、「高等教育</a:t>
            </a:r>
            <a:r>
              <a:rPr lang="zh-TW" altLang="en-US" sz="1600" dirty="0">
                <a:latin typeface="微軟正黑體" panose="020B0604030504040204" pitchFamily="34" charset="-120"/>
                <a:ea typeface="微軟正黑體" panose="020B0604030504040204" pitchFamily="34" charset="-120"/>
              </a:rPr>
              <a:t>校務資訊整合</a:t>
            </a:r>
            <a:r>
              <a:rPr lang="zh-TW" altLang="en-US" sz="1600" dirty="0" smtClean="0">
                <a:latin typeface="微軟正黑體" panose="020B0604030504040204" pitchFamily="34" charset="-120"/>
                <a:ea typeface="微軟正黑體" panose="020B0604030504040204" pitchFamily="34" charset="-120"/>
              </a:rPr>
              <a:t>平台」定義修正</a:t>
            </a:r>
            <a:r>
              <a:rPr lang="en-US" altLang="zh-TW" sz="1600" dirty="0" smtClean="0">
                <a:latin typeface="微軟正黑體" panose="020B0604030504040204" pitchFamily="34" charset="-120"/>
                <a:ea typeface="微軟正黑體" panose="020B0604030504040204" pitchFamily="34" charset="-120"/>
              </a:rPr>
              <a:t>】</a:t>
            </a:r>
            <a:r>
              <a:rPr lang="en-US" altLang="zh-TW" sz="1600" dirty="0"/>
              <a:t> </a:t>
            </a:r>
            <a:endParaRPr lang="en-US" altLang="zh-TW" sz="16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3"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zh-TW"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7-5  </a:t>
            </a:r>
            <a:r>
              <a:rPr lang="zh-TW" altLang="zh-TW" sz="3000" dirty="0">
                <a:solidFill>
                  <a:schemeClr val="tx1"/>
                </a:solidFill>
                <a:latin typeface="微軟正黑體" panose="020B0604030504040204" pitchFamily="34" charset="-120"/>
                <a:ea typeface="微軟正黑體" panose="020B0604030504040204" pitchFamily="34" charset="-120"/>
              </a:rPr>
              <a:t>助學措施</a:t>
            </a:r>
            <a:r>
              <a:rPr lang="zh-TW" altLang="zh-TW" sz="3000" dirty="0" smtClean="0">
                <a:solidFill>
                  <a:schemeClr val="tx1"/>
                </a:solidFill>
                <a:latin typeface="微軟正黑體" panose="020B0604030504040204" pitchFamily="34" charset="-120"/>
                <a:ea typeface="微軟正黑體" panose="020B0604030504040204" pitchFamily="34" charset="-120"/>
              </a:rPr>
              <a:t>統計表</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499205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FAB73BC-B049-4115-A692-8D63A059BFB8}" type="slidenum">
              <a:rPr lang="en-US" smtClean="0"/>
              <a:t>57</a:t>
            </a:fld>
            <a:endParaRPr lang="en-US" dirty="0"/>
          </a:p>
        </p:txBody>
      </p:sp>
      <p:graphicFrame>
        <p:nvGraphicFramePr>
          <p:cNvPr id="12" name="表格 11"/>
          <p:cNvGraphicFramePr>
            <a:graphicFrameLocks noGrp="1"/>
          </p:cNvGraphicFramePr>
          <p:nvPr>
            <p:extLst>
              <p:ext uri="{D42A27DB-BD31-4B8C-83A1-F6EECF244321}">
                <p14:modId xmlns:p14="http://schemas.microsoft.com/office/powerpoint/2010/main" val="488476745"/>
              </p:ext>
            </p:extLst>
          </p:nvPr>
        </p:nvGraphicFramePr>
        <p:xfrm>
          <a:off x="490800" y="1095375"/>
          <a:ext cx="11210403" cy="1861200"/>
        </p:xfrm>
        <a:graphic>
          <a:graphicData uri="http://schemas.openxmlformats.org/drawingml/2006/table">
            <a:tbl>
              <a:tblPr firstRow="1" firstCol="1" bandRow="1" bandCol="1">
                <a:tableStyleId>{5940675A-B579-460E-94D1-54222C63F5DA}</a:tableStyleId>
              </a:tblPr>
              <a:tblGrid>
                <a:gridCol w="852225">
                  <a:extLst>
                    <a:ext uri="{9D8B030D-6E8A-4147-A177-3AD203B41FA5}">
                      <a16:colId xmlns:a16="http://schemas.microsoft.com/office/drawing/2014/main" xmlns="" val="20000"/>
                    </a:ext>
                  </a:extLst>
                </a:gridCol>
                <a:gridCol w="408063">
                  <a:extLst>
                    <a:ext uri="{9D8B030D-6E8A-4147-A177-3AD203B41FA5}">
                      <a16:colId xmlns:a16="http://schemas.microsoft.com/office/drawing/2014/main" xmlns="" val="20001"/>
                    </a:ext>
                  </a:extLst>
                </a:gridCol>
                <a:gridCol w="419315">
                  <a:extLst>
                    <a:ext uri="{9D8B030D-6E8A-4147-A177-3AD203B41FA5}">
                      <a16:colId xmlns:a16="http://schemas.microsoft.com/office/drawing/2014/main" xmlns="" val="20002"/>
                    </a:ext>
                  </a:extLst>
                </a:gridCol>
                <a:gridCol w="1947472">
                  <a:extLst>
                    <a:ext uri="{9D8B030D-6E8A-4147-A177-3AD203B41FA5}">
                      <a16:colId xmlns:a16="http://schemas.microsoft.com/office/drawing/2014/main" xmlns="" val="20003"/>
                    </a:ext>
                  </a:extLst>
                </a:gridCol>
                <a:gridCol w="947916">
                  <a:extLst>
                    <a:ext uri="{9D8B030D-6E8A-4147-A177-3AD203B41FA5}">
                      <a16:colId xmlns:a16="http://schemas.microsoft.com/office/drawing/2014/main" xmlns="" val="20004"/>
                    </a:ext>
                  </a:extLst>
                </a:gridCol>
                <a:gridCol w="947916">
                  <a:extLst>
                    <a:ext uri="{9D8B030D-6E8A-4147-A177-3AD203B41FA5}">
                      <a16:colId xmlns:a16="http://schemas.microsoft.com/office/drawing/2014/main" xmlns="" val="20005"/>
                    </a:ext>
                  </a:extLst>
                </a:gridCol>
                <a:gridCol w="947916">
                  <a:extLst>
                    <a:ext uri="{9D8B030D-6E8A-4147-A177-3AD203B41FA5}">
                      <a16:colId xmlns:a16="http://schemas.microsoft.com/office/drawing/2014/main" xmlns="" val="20006"/>
                    </a:ext>
                  </a:extLst>
                </a:gridCol>
                <a:gridCol w="947916">
                  <a:extLst>
                    <a:ext uri="{9D8B030D-6E8A-4147-A177-3AD203B41FA5}">
                      <a16:colId xmlns:a16="http://schemas.microsoft.com/office/drawing/2014/main" xmlns="" val="20007"/>
                    </a:ext>
                  </a:extLst>
                </a:gridCol>
                <a:gridCol w="947916">
                  <a:extLst>
                    <a:ext uri="{9D8B030D-6E8A-4147-A177-3AD203B41FA5}">
                      <a16:colId xmlns:a16="http://schemas.microsoft.com/office/drawing/2014/main" xmlns="" val="20008"/>
                    </a:ext>
                  </a:extLst>
                </a:gridCol>
                <a:gridCol w="947916">
                  <a:extLst>
                    <a:ext uri="{9D8B030D-6E8A-4147-A177-3AD203B41FA5}">
                      <a16:colId xmlns:a16="http://schemas.microsoft.com/office/drawing/2014/main" xmlns="" val="20009"/>
                    </a:ext>
                  </a:extLst>
                </a:gridCol>
                <a:gridCol w="947916">
                  <a:extLst>
                    <a:ext uri="{9D8B030D-6E8A-4147-A177-3AD203B41FA5}">
                      <a16:colId xmlns:a16="http://schemas.microsoft.com/office/drawing/2014/main" xmlns="" val="20010"/>
                    </a:ext>
                  </a:extLst>
                </a:gridCol>
                <a:gridCol w="947916">
                  <a:extLst>
                    <a:ext uri="{9D8B030D-6E8A-4147-A177-3AD203B41FA5}">
                      <a16:colId xmlns:a16="http://schemas.microsoft.com/office/drawing/2014/main" xmlns="" val="20011"/>
                    </a:ext>
                  </a:extLst>
                </a:gridCol>
              </a:tblGrid>
              <a:tr h="1435803">
                <a:tc rowSpan="2">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學年度</a:t>
                      </a:r>
                    </a:p>
                  </a:txBody>
                  <a:tcPr marL="68580" marR="68580" marT="0" marB="0" anchor="ctr"/>
                </a:tc>
                <a:tc rowSpan="2">
                  <a:txBody>
                    <a:bodyPr/>
                    <a:lstStyle/>
                    <a:p>
                      <a:pPr algn="ctr">
                        <a:lnSpc>
                          <a:spcPts val="18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系所</a:t>
                      </a:r>
                    </a:p>
                  </a:txBody>
                  <a:tcPr marL="68580" marR="68580" marT="0" marB="0" anchor="ctr"/>
                </a:tc>
                <a:tc rowSpan="2">
                  <a:txBody>
                    <a:bodyPr/>
                    <a:lstStyle/>
                    <a:p>
                      <a:pPr algn="ctr">
                        <a:lnSpc>
                          <a:spcPts val="18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學制</a:t>
                      </a:r>
                    </a:p>
                  </a:txBody>
                  <a:tcPr marL="68580" marR="68580" marT="0" marB="0" anchor="ctr">
                    <a:lnR w="38100" cap="flat" cmpd="sng" algn="ctr">
                      <a:solidFill>
                        <a:schemeClr val="tx1"/>
                      </a:solidFill>
                      <a:prstDash val="solid"/>
                      <a:round/>
                      <a:headEnd type="none" w="med" len="med"/>
                      <a:tailEnd type="none" w="med" len="med"/>
                    </a:lnR>
                  </a:tcPr>
                </a:tc>
                <a:tc rowSpan="2">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助學措施類別</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2">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補助人數</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次</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38100" cap="flat" cmpd="sng" algn="ctr">
                      <a:solidFill>
                        <a:schemeClr val="tx1"/>
                      </a:solidFill>
                      <a:prstDash val="solid"/>
                      <a:round/>
                      <a:headEnd type="none" w="med" len="med"/>
                      <a:tailEnd type="none" w="med" len="med"/>
                    </a:lnL>
                  </a:tcPr>
                </a:tc>
                <a:tc hMerge="1">
                  <a:txBody>
                    <a:bodyPr/>
                    <a:lstStyle/>
                    <a:p>
                      <a:endParaRPr lang="zh-TW" altLang="en-US"/>
                    </a:p>
                  </a:txBody>
                  <a:tcPr/>
                </a:tc>
                <a:tc gridSpan="2">
                  <a:txBody>
                    <a:bodyPr/>
                    <a:lstStyle/>
                    <a:p>
                      <a:pPr algn="ctr">
                        <a:lnSpc>
                          <a:spcPts val="18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教育部</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補助</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1800"/>
                        </a:lnSpc>
                        <a:spcAft>
                          <a:spcPts val="0"/>
                        </a:spcAft>
                      </a:pP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經費</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hMerge="1">
                  <a:txBody>
                    <a:bodyPr/>
                    <a:lstStyle/>
                    <a:p>
                      <a:endParaRPr lang="zh-TW" altLang="en-US"/>
                    </a:p>
                  </a:txBody>
                  <a:tcPr/>
                </a:tc>
                <a:tc gridSpan="2">
                  <a:txBody>
                    <a:bodyPr/>
                    <a:lstStyle/>
                    <a:p>
                      <a:pPr algn="ctr">
                        <a:lnSpc>
                          <a:spcPts val="18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B.</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學校自籌經費</a:t>
                      </a:r>
                    </a:p>
                  </a:txBody>
                  <a:tcPr marL="68580" marR="68580" marT="0" marB="0" anchor="ctr"/>
                </a:tc>
                <a:tc hMerge="1">
                  <a:txBody>
                    <a:bodyPr/>
                    <a:lstStyle/>
                    <a:p>
                      <a:endParaRPr lang="zh-TW" altLang="en-US"/>
                    </a:p>
                  </a:txBody>
                  <a:tcPr/>
                </a:tc>
                <a:tc gridSpan="2">
                  <a:txBody>
                    <a:bodyPr/>
                    <a:lstStyle/>
                    <a:p>
                      <a:pPr algn="ctr">
                        <a:lnSpc>
                          <a:spcPts val="18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C.</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經費總和</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(C=A+B)</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hMerge="1">
                  <a:txBody>
                    <a:bodyPr/>
                    <a:lstStyle/>
                    <a:p>
                      <a:endParaRPr lang="zh-TW" altLang="en-US"/>
                    </a:p>
                  </a:txBody>
                  <a:tcPr/>
                </a:tc>
                <a:extLst>
                  <a:ext uri="{0D108BD9-81ED-4DB2-BD59-A6C34878D82A}">
                    <a16:rowId xmlns:a16="http://schemas.microsoft.com/office/drawing/2014/main" xmlns="" val="10000"/>
                  </a:ext>
                </a:extLst>
              </a:tr>
              <a:tr h="42539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女</a:t>
                      </a:r>
                    </a:p>
                  </a:txBody>
                  <a:tcPr marL="68580" marR="68580" marT="0" marB="0" anchor="ct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68580" marR="68580" marT="0" marB="0" anchor="ct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女</a:t>
                      </a:r>
                    </a:p>
                  </a:txBody>
                  <a:tcPr marL="68580" marR="68580" marT="0" marB="0" anchor="ct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68580" marR="68580" marT="0" marB="0" anchor="ct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女</a:t>
                      </a:r>
                    </a:p>
                  </a:txBody>
                  <a:tcPr marL="68580" marR="68580" marT="0" marB="0" anchor="ct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男</a:t>
                      </a:r>
                    </a:p>
                  </a:txBody>
                  <a:tcPr marL="68580" marR="68580" marT="0" marB="0" anchor="ctr"/>
                </a:tc>
                <a:tc>
                  <a:txBody>
                    <a:bodyPr/>
                    <a:lstStyle/>
                    <a:p>
                      <a:pPr algn="ctr">
                        <a:lnSpc>
                          <a:spcPts val="13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女</a:t>
                      </a:r>
                    </a:p>
                  </a:txBody>
                  <a:tcPr marL="68580" marR="68580" marT="0" marB="0" anchor="ctr"/>
                </a:tc>
                <a:extLst>
                  <a:ext uri="{0D108BD9-81ED-4DB2-BD59-A6C34878D82A}">
                    <a16:rowId xmlns:a16="http://schemas.microsoft.com/office/drawing/2014/main" xmlns="" val="10001"/>
                  </a:ext>
                </a:extLst>
              </a:tr>
            </a:tbl>
          </a:graphicData>
        </a:graphic>
      </p:graphicFrame>
      <p:sp>
        <p:nvSpPr>
          <p:cNvPr id="13" name="矩形 12"/>
          <p:cNvSpPr>
            <a:spLocks noChangeArrowheads="1"/>
          </p:cNvSpPr>
          <p:nvPr/>
        </p:nvSpPr>
        <p:spPr bwMode="auto">
          <a:xfrm>
            <a:off x="849604" y="3248344"/>
            <a:ext cx="10760393" cy="265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9pPr>
          </a:lstStyle>
          <a:p>
            <a:pPr>
              <a:lnSpc>
                <a:spcPts val="4000"/>
              </a:lnSpc>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a:t>
            </a:r>
            <a:r>
              <a:rPr kumimoji="0" lang="zh-TW" altLang="en-US" sz="2400" b="1" dirty="0">
                <a:latin typeface="微軟正黑體" panose="020B0604030504040204" pitchFamily="34" charset="-120"/>
                <a:ea typeface="微軟正黑體" panose="020B0604030504040204" pitchFamily="34" charset="-120"/>
              </a:rPr>
              <a:t>修正</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助</a:t>
            </a:r>
            <a:r>
              <a:rPr kumimoji="0" lang="zh-TW" altLang="en-US" sz="2400" b="1" dirty="0">
                <a:solidFill>
                  <a:srgbClr val="FF0000"/>
                </a:solidFill>
                <a:latin typeface="微軟正黑體" panose="020B0604030504040204" pitchFamily="34" charset="-120"/>
                <a:ea typeface="微軟正黑體" panose="020B0604030504040204" pitchFamily="34" charset="-120"/>
              </a:rPr>
              <a:t>學措施</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類別</a:t>
            </a:r>
            <a:endParaRPr kumimoji="0"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a:lnSpc>
                <a:spcPts val="4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研究生</a:t>
            </a:r>
            <a:r>
              <a:rPr lang="zh-TW" altLang="en-US" sz="2400" dirty="0">
                <a:latin typeface="微軟正黑體" panose="020B0604030504040204" pitchFamily="34" charset="-120"/>
                <a:ea typeface="微軟正黑體" panose="020B0604030504040204" pitchFamily="34" charset="-120"/>
              </a:rPr>
              <a:t>獎</a:t>
            </a:r>
            <a:r>
              <a:rPr lang="zh-TW" altLang="en-US" sz="2400" dirty="0" smtClean="0">
                <a:latin typeface="微軟正黑體" panose="020B0604030504040204" pitchFamily="34" charset="-120"/>
                <a:ea typeface="微軟正黑體" panose="020B0604030504040204" pitchFamily="34" charset="-120"/>
              </a:rPr>
              <a:t>助學金：依據</a:t>
            </a:r>
            <a:r>
              <a:rPr lang="zh-TW" altLang="en-US" sz="2400" dirty="0">
                <a:latin typeface="微軟正黑體" panose="020B0604030504040204" pitchFamily="34" charset="-120"/>
                <a:ea typeface="微軟正黑體" panose="020B0604030504040204" pitchFamily="34" charset="-120"/>
              </a:rPr>
              <a:t>各校研究生獎助學金辦法辦理之</a:t>
            </a:r>
            <a:r>
              <a:rPr lang="zh-TW" altLang="en-US" sz="2400" dirty="0" smtClean="0">
                <a:latin typeface="微軟正黑體" panose="020B0604030504040204" pitchFamily="34" charset="-120"/>
                <a:ea typeface="微軟正黑體" panose="020B0604030504040204" pitchFamily="34" charset="-120"/>
              </a:rPr>
              <a:t>成果</a:t>
            </a:r>
            <a:r>
              <a:rPr lang="zh-TW" altLang="en-US" sz="2400" b="1" dirty="0" smtClean="0">
                <a:latin typeface="微軟正黑體" panose="020B0604030504040204" pitchFamily="34" charset="-120"/>
                <a:ea typeface="微軟正黑體" panose="020B0604030504040204" pitchFamily="34" charset="-120"/>
              </a:rPr>
              <a:t>；</a:t>
            </a:r>
            <a:r>
              <a:rPr lang="zh-TW" altLang="en-US" sz="2400" b="1" u="sng" dirty="0" smtClean="0">
                <a:solidFill>
                  <a:srgbClr val="FF0000"/>
                </a:solidFill>
                <a:latin typeface="微軟正黑體" panose="020B0604030504040204" pitchFamily="34" charset="-120"/>
                <a:ea typeface="微軟正黑體" panose="020B0604030504040204" pitchFamily="34" charset="-120"/>
              </a:rPr>
              <a:t>此</a:t>
            </a:r>
            <a:r>
              <a:rPr lang="zh-TW" altLang="en-US" sz="2400" b="1" u="sng" dirty="0">
                <a:solidFill>
                  <a:srgbClr val="FF0000"/>
                </a:solidFill>
                <a:latin typeface="微軟正黑體" panose="020B0604030504040204" pitchFamily="34" charset="-120"/>
                <a:ea typeface="微軟正黑體" panose="020B0604030504040204" pitchFamily="34" charset="-120"/>
              </a:rPr>
              <a:t>選項</a:t>
            </a:r>
            <a:r>
              <a:rPr lang="zh-TW" altLang="en-US" sz="2400" b="1" u="sng" dirty="0" smtClean="0">
                <a:solidFill>
                  <a:srgbClr val="FF0000"/>
                </a:solidFill>
                <a:latin typeface="微軟正黑體" panose="020B0604030504040204" pitchFamily="34" charset="-120"/>
                <a:ea typeface="微軟正黑體" panose="020B0604030504040204" pitchFamily="34" charset="-120"/>
              </a:rPr>
              <a:t>僅為</a:t>
            </a:r>
            <a:r>
              <a:rPr lang="en-US" altLang="zh-TW" sz="2400" b="1" u="sng" dirty="0">
                <a:solidFill>
                  <a:srgbClr val="FF0000"/>
                </a:solidFill>
                <a:latin typeface="微軟正黑體" panose="020B0604030504040204" pitchFamily="34" charset="-120"/>
                <a:ea typeface="微軟正黑體" panose="020B0604030504040204" pitchFamily="34" charset="-120"/>
              </a:rPr>
              <a:t>【</a:t>
            </a:r>
            <a:r>
              <a:rPr lang="zh-TW" altLang="en-US" sz="2400" b="1" u="sng" dirty="0">
                <a:solidFill>
                  <a:srgbClr val="FF0000"/>
                </a:solidFill>
                <a:latin typeface="微軟正黑體" panose="020B0604030504040204" pitchFamily="34" charset="-120"/>
                <a:ea typeface="微軟正黑體" panose="020B0604030504040204" pitchFamily="34" charset="-120"/>
              </a:rPr>
              <a:t>博士</a:t>
            </a:r>
            <a:r>
              <a:rPr lang="en-US" altLang="zh-TW" sz="2400" b="1" u="sng" dirty="0" smtClean="0">
                <a:solidFill>
                  <a:srgbClr val="FF0000"/>
                </a:solidFill>
                <a:latin typeface="微軟正黑體" panose="020B0604030504040204" pitchFamily="34" charset="-120"/>
                <a:ea typeface="微軟正黑體" panose="020B0604030504040204" pitchFamily="34" charset="-120"/>
              </a:rPr>
              <a:t>】</a:t>
            </a:r>
            <a:r>
              <a:rPr lang="zh-TW" altLang="en-US" sz="2400" b="1" u="sng" dirty="0">
                <a:solidFill>
                  <a:srgbClr val="FF0000"/>
                </a:solidFill>
                <a:latin typeface="微軟正黑體" panose="020B0604030504040204" pitchFamily="34" charset="-120"/>
                <a:ea typeface="微軟正黑體" panose="020B0604030504040204" pitchFamily="34" charset="-120"/>
              </a:rPr>
              <a:t>、</a:t>
            </a:r>
            <a:r>
              <a:rPr lang="en-US" altLang="zh-TW" sz="2400" b="1" u="sng" dirty="0">
                <a:solidFill>
                  <a:srgbClr val="FF0000"/>
                </a:solidFill>
                <a:latin typeface="微軟正黑體" panose="020B0604030504040204" pitchFamily="34" charset="-120"/>
                <a:ea typeface="微軟正黑體" panose="020B0604030504040204" pitchFamily="34" charset="-120"/>
              </a:rPr>
              <a:t> </a:t>
            </a:r>
            <a:r>
              <a:rPr lang="en-US" altLang="zh-TW" sz="2400" b="1" u="sng" dirty="0" smtClean="0">
                <a:solidFill>
                  <a:srgbClr val="FF0000"/>
                </a:solidFill>
                <a:latin typeface="微軟正黑體" panose="020B0604030504040204" pitchFamily="34" charset="-120"/>
                <a:ea typeface="微軟正黑體" panose="020B0604030504040204" pitchFamily="34" charset="-120"/>
              </a:rPr>
              <a:t> 【</a:t>
            </a:r>
            <a:r>
              <a:rPr lang="zh-TW" altLang="en-US" sz="2400" b="1" u="sng" dirty="0" smtClean="0">
                <a:solidFill>
                  <a:srgbClr val="FF0000"/>
                </a:solidFill>
                <a:latin typeface="微軟正黑體" panose="020B0604030504040204" pitchFamily="34" charset="-120"/>
                <a:ea typeface="微軟正黑體" panose="020B0604030504040204" pitchFamily="34" charset="-120"/>
              </a:rPr>
              <a:t>碩士</a:t>
            </a:r>
            <a:r>
              <a:rPr lang="en-US" altLang="zh-TW" sz="2400" b="1" u="sng" dirty="0" smtClean="0">
                <a:solidFill>
                  <a:srgbClr val="FF0000"/>
                </a:solidFill>
                <a:latin typeface="微軟正黑體" panose="020B0604030504040204" pitchFamily="34" charset="-120"/>
                <a:ea typeface="微軟正黑體" panose="020B0604030504040204" pitchFamily="34" charset="-120"/>
              </a:rPr>
              <a:t>】</a:t>
            </a:r>
            <a:r>
              <a:rPr lang="zh-TW" altLang="en-US" sz="2400" b="1" u="sng" dirty="0" smtClean="0">
                <a:solidFill>
                  <a:srgbClr val="FF0000"/>
                </a:solidFill>
                <a:latin typeface="微軟正黑體" panose="020B0604030504040204" pitchFamily="34" charset="-120"/>
                <a:ea typeface="微軟正黑體" panose="020B0604030504040204" pitchFamily="34" charset="-120"/>
              </a:rPr>
              <a:t>、</a:t>
            </a:r>
            <a:r>
              <a:rPr lang="en-US" altLang="zh-TW" sz="2400" b="1" u="sng" dirty="0">
                <a:solidFill>
                  <a:srgbClr val="FF0000"/>
                </a:solidFill>
                <a:latin typeface="微軟正黑體" panose="020B0604030504040204" pitchFamily="34" charset="-120"/>
                <a:ea typeface="微軟正黑體" panose="020B0604030504040204" pitchFamily="34" charset="-120"/>
              </a:rPr>
              <a:t> 【</a:t>
            </a:r>
            <a:r>
              <a:rPr lang="zh-TW" altLang="en-US" sz="2400" b="1" u="sng" dirty="0" smtClean="0">
                <a:solidFill>
                  <a:srgbClr val="FF0000"/>
                </a:solidFill>
                <a:latin typeface="微軟正黑體" panose="020B0604030504040204" pitchFamily="34" charset="-120"/>
                <a:ea typeface="微軟正黑體" panose="020B0604030504040204" pitchFamily="34" charset="-120"/>
              </a:rPr>
              <a:t>碩士</a:t>
            </a:r>
            <a:r>
              <a:rPr lang="zh-TW" altLang="en-US" sz="2400" b="1" u="sng" dirty="0">
                <a:solidFill>
                  <a:srgbClr val="FF0000"/>
                </a:solidFill>
                <a:latin typeface="微軟正黑體" panose="020B0604030504040204" pitchFamily="34" charset="-120"/>
                <a:ea typeface="微軟正黑體" panose="020B0604030504040204" pitchFamily="34" charset="-120"/>
              </a:rPr>
              <a:t>在職專</a:t>
            </a:r>
            <a:r>
              <a:rPr lang="zh-TW" altLang="en-US" sz="2400" b="1" u="sng" dirty="0" smtClean="0">
                <a:solidFill>
                  <a:srgbClr val="FF0000"/>
                </a:solidFill>
                <a:latin typeface="微軟正黑體" panose="020B0604030504040204" pitchFamily="34" charset="-120"/>
                <a:ea typeface="微軟正黑體" panose="020B0604030504040204" pitchFamily="34" charset="-120"/>
              </a:rPr>
              <a:t>班</a:t>
            </a:r>
            <a:r>
              <a:rPr lang="en-US" altLang="zh-TW" sz="2400" b="1" u="sng" dirty="0">
                <a:solidFill>
                  <a:srgbClr val="FF0000"/>
                </a:solidFill>
                <a:latin typeface="微軟正黑體" panose="020B0604030504040204" pitchFamily="34" charset="-120"/>
                <a:ea typeface="微軟正黑體" panose="020B0604030504040204" pitchFamily="34" charset="-120"/>
              </a:rPr>
              <a:t>】 </a:t>
            </a:r>
            <a:r>
              <a:rPr lang="zh-TW" altLang="en-US" sz="2400" b="1" u="sng" dirty="0" smtClean="0">
                <a:solidFill>
                  <a:srgbClr val="FF0000"/>
                </a:solidFill>
                <a:latin typeface="微軟正黑體" panose="020B0604030504040204" pitchFamily="34" charset="-120"/>
                <a:ea typeface="微軟正黑體" panose="020B0604030504040204" pitchFamily="34" charset="-120"/>
              </a:rPr>
              <a:t>、</a:t>
            </a:r>
            <a:r>
              <a:rPr lang="en-US" altLang="zh-TW" sz="2400" b="1" u="sng" dirty="0" smtClean="0">
                <a:solidFill>
                  <a:srgbClr val="FF0000"/>
                </a:solidFill>
                <a:latin typeface="微軟正黑體" panose="020B0604030504040204" pitchFamily="34" charset="-120"/>
                <a:ea typeface="微軟正黑體" panose="020B0604030504040204" pitchFamily="34" charset="-120"/>
              </a:rPr>
              <a:t> 【</a:t>
            </a:r>
            <a:r>
              <a:rPr lang="zh-TW" altLang="en-US" sz="2400" b="1" u="sng" dirty="0" smtClean="0">
                <a:solidFill>
                  <a:srgbClr val="FF0000"/>
                </a:solidFill>
                <a:latin typeface="微軟正黑體" panose="020B0604030504040204" pitchFamily="34" charset="-120"/>
                <a:ea typeface="微軟正黑體" panose="020B0604030504040204" pitchFamily="34" charset="-120"/>
              </a:rPr>
              <a:t>產業</a:t>
            </a:r>
            <a:r>
              <a:rPr lang="zh-TW" altLang="en-US" sz="2400" b="1" u="sng" dirty="0">
                <a:solidFill>
                  <a:srgbClr val="FF0000"/>
                </a:solidFill>
                <a:latin typeface="微軟正黑體" panose="020B0604030504040204" pitchFamily="34" charset="-120"/>
                <a:ea typeface="微軟正黑體" panose="020B0604030504040204" pitchFamily="34" charset="-120"/>
              </a:rPr>
              <a:t>碩士專</a:t>
            </a:r>
            <a:r>
              <a:rPr lang="zh-TW" altLang="en-US" sz="2400" b="1" u="sng" dirty="0" smtClean="0">
                <a:solidFill>
                  <a:srgbClr val="FF0000"/>
                </a:solidFill>
                <a:latin typeface="微軟正黑體" panose="020B0604030504040204" pitchFamily="34" charset="-120"/>
                <a:ea typeface="微軟正黑體" panose="020B0604030504040204" pitchFamily="34" charset="-120"/>
              </a:rPr>
              <a:t>班</a:t>
            </a:r>
            <a:r>
              <a:rPr lang="en-US" altLang="zh-TW" sz="2400" b="1" u="sng" dirty="0">
                <a:solidFill>
                  <a:srgbClr val="FF0000"/>
                </a:solidFill>
                <a:latin typeface="微軟正黑體" panose="020B0604030504040204" pitchFamily="34" charset="-120"/>
                <a:ea typeface="微軟正黑體" panose="020B0604030504040204" pitchFamily="34" charset="-120"/>
              </a:rPr>
              <a:t>】</a:t>
            </a:r>
            <a:r>
              <a:rPr lang="zh-TW" altLang="en-US" sz="2400" b="1" u="sng" dirty="0" smtClean="0">
                <a:solidFill>
                  <a:srgbClr val="FF0000"/>
                </a:solidFill>
                <a:latin typeface="微軟正黑體" panose="020B0604030504040204" pitchFamily="34" charset="-120"/>
                <a:ea typeface="微軟正黑體" panose="020B0604030504040204" pitchFamily="34" charset="-120"/>
              </a:rPr>
              <a:t>時</a:t>
            </a:r>
            <a:r>
              <a:rPr lang="zh-TW" altLang="en-US" sz="2400" b="1" u="sng" dirty="0">
                <a:solidFill>
                  <a:srgbClr val="FF0000"/>
                </a:solidFill>
                <a:latin typeface="微軟正黑體" panose="020B0604030504040204" pitchFamily="34" charset="-120"/>
                <a:ea typeface="微軟正黑體" panose="020B0604030504040204" pitchFamily="34" charset="-120"/>
              </a:rPr>
              <a:t>，才能選填此</a:t>
            </a:r>
            <a:r>
              <a:rPr lang="zh-TW" altLang="en-US" sz="2400" b="1" u="sng" dirty="0" smtClean="0">
                <a:solidFill>
                  <a:srgbClr val="FF0000"/>
                </a:solidFill>
                <a:latin typeface="微軟正黑體" panose="020B0604030504040204" pitchFamily="34" charset="-120"/>
                <a:ea typeface="微軟正黑體" panose="020B0604030504040204" pitchFamily="34" charset="-120"/>
              </a:rPr>
              <a:t>類別。</a:t>
            </a:r>
            <a:endParaRPr lang="en-US" altLang="zh-TW" sz="2400" b="1" u="sng" dirty="0" smtClean="0">
              <a:solidFill>
                <a:srgbClr val="FF0000"/>
              </a:solidFill>
              <a:latin typeface="微軟正黑體" panose="020B0604030504040204" pitchFamily="34" charset="-120"/>
              <a:ea typeface="微軟正黑體" panose="020B0604030504040204" pitchFamily="34" charset="-120"/>
            </a:endParaRPr>
          </a:p>
          <a:p>
            <a:pPr>
              <a:lnSpc>
                <a:spcPts val="4000"/>
              </a:lnSpc>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03</a:t>
            </a:r>
            <a:r>
              <a:rPr lang="zh-TW" altLang="en-US" sz="1600" dirty="0" smtClean="0">
                <a:latin typeface="微軟正黑體" panose="020B0604030504040204" pitchFamily="34" charset="-120"/>
                <a:ea typeface="微軟正黑體" panose="020B0604030504040204" pitchFamily="34" charset="-120"/>
              </a:rPr>
              <a:t>月因應「獎勵</a:t>
            </a:r>
            <a:r>
              <a:rPr lang="zh-TW" altLang="en-US" sz="1600" dirty="0">
                <a:latin typeface="微軟正黑體" panose="020B0604030504040204" pitchFamily="34" charset="-120"/>
                <a:ea typeface="微軟正黑體" panose="020B0604030504040204" pitchFamily="34" charset="-120"/>
              </a:rPr>
              <a:t>補助工作</a:t>
            </a:r>
            <a:r>
              <a:rPr lang="zh-TW" altLang="en-US" sz="1600" dirty="0" smtClean="0">
                <a:latin typeface="微軟正黑體" panose="020B0604030504040204" pitchFamily="34" charset="-120"/>
                <a:ea typeface="微軟正黑體" panose="020B0604030504040204" pitchFamily="34" charset="-120"/>
              </a:rPr>
              <a:t>小組」、「高等教育</a:t>
            </a:r>
            <a:r>
              <a:rPr lang="zh-TW" altLang="en-US" sz="1600" dirty="0">
                <a:latin typeface="微軟正黑體" panose="020B0604030504040204" pitchFamily="34" charset="-120"/>
                <a:ea typeface="微軟正黑體" panose="020B0604030504040204" pitchFamily="34" charset="-120"/>
              </a:rPr>
              <a:t>校務資訊整合</a:t>
            </a:r>
            <a:r>
              <a:rPr lang="zh-TW" altLang="en-US" sz="1600" dirty="0" smtClean="0">
                <a:latin typeface="微軟正黑體" panose="020B0604030504040204" pitchFamily="34" charset="-120"/>
                <a:ea typeface="微軟正黑體" panose="020B0604030504040204" pitchFamily="34" charset="-120"/>
              </a:rPr>
              <a:t>平台」定義修正</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zh-TW"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7-5  </a:t>
            </a:r>
            <a:r>
              <a:rPr lang="zh-TW" altLang="zh-TW" sz="3000" dirty="0">
                <a:solidFill>
                  <a:schemeClr val="tx1"/>
                </a:solidFill>
                <a:latin typeface="微軟正黑體" panose="020B0604030504040204" pitchFamily="34" charset="-120"/>
                <a:ea typeface="微軟正黑體" panose="020B0604030504040204" pitchFamily="34" charset="-120"/>
              </a:rPr>
              <a:t>助學措施</a:t>
            </a:r>
            <a:r>
              <a:rPr lang="zh-TW" altLang="zh-TW" sz="3000" dirty="0" smtClean="0">
                <a:solidFill>
                  <a:schemeClr val="tx1"/>
                </a:solidFill>
                <a:latin typeface="微軟正黑體" panose="020B0604030504040204" pitchFamily="34" charset="-120"/>
                <a:ea typeface="微軟正黑體" panose="020B0604030504040204" pitchFamily="34" charset="-120"/>
              </a:rPr>
              <a:t>統計表</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442372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87317" y="1647222"/>
            <a:ext cx="8930650" cy="4154984"/>
          </a:xfrm>
          <a:prstGeom prst="rect">
            <a:avLst/>
          </a:prstGeom>
          <a:ln w="57150">
            <a:noFill/>
          </a:ln>
        </p:spPr>
        <p:style>
          <a:lnRef idx="2">
            <a:schemeClr val="accent2"/>
          </a:lnRef>
          <a:fillRef idx="1">
            <a:schemeClr val="lt1"/>
          </a:fillRef>
          <a:effectRef idx="0">
            <a:schemeClr val="accent2"/>
          </a:effectRef>
          <a:fontRef idx="minor">
            <a:schemeClr val="dk1"/>
          </a:fontRef>
        </p:style>
        <p:txBody>
          <a:bodyPr wrap="none">
            <a:spAutoFit/>
          </a:bodyPr>
          <a:lstStyle/>
          <a:p>
            <a:r>
              <a:rPr lang="zh-TW" altLang="zh-TW" sz="2400" dirty="0">
                <a:latin typeface="微軟正黑體" panose="020B0604030504040204" pitchFamily="34" charset="-120"/>
                <a:ea typeface="微軟正黑體" panose="020B0604030504040204" pitchFamily="34" charset="-120"/>
              </a:rPr>
              <a:t>表</a:t>
            </a:r>
            <a:r>
              <a:rPr lang="en-US" altLang="zh-TW" sz="2400" dirty="0" smtClean="0">
                <a:latin typeface="微軟正黑體" panose="020B0604030504040204" pitchFamily="34" charset="-120"/>
                <a:ea typeface="微軟正黑體" panose="020B0604030504040204" pitchFamily="34" charset="-120"/>
              </a:rPr>
              <a:t>12-6</a:t>
            </a:r>
            <a:r>
              <a:rPr lang="zh-TW" altLang="en-US" sz="2400" dirty="0" smtClean="0">
                <a:latin typeface="微軟正黑體" panose="020B0604030504040204" pitchFamily="34" charset="-120"/>
                <a:ea typeface="微軟正黑體" panose="020B0604030504040204" pitchFamily="34" charset="-120"/>
              </a:rPr>
              <a:t> </a:t>
            </a:r>
            <a:r>
              <a:rPr lang="zh-TW" altLang="zh-TW" sz="2400" dirty="0" smtClean="0">
                <a:latin typeface="微軟正黑體" panose="020B0604030504040204" pitchFamily="34" charset="-120"/>
                <a:ea typeface="微軟正黑體" panose="020B0604030504040204" pitchFamily="34" charset="-120"/>
              </a:rPr>
              <a:t>國立</a:t>
            </a:r>
            <a:r>
              <a:rPr lang="zh-TW" altLang="zh-TW" sz="2400" dirty="0">
                <a:latin typeface="微軟正黑體" panose="020B0604030504040204" pitchFamily="34" charset="-120"/>
                <a:ea typeface="微軟正黑體" panose="020B0604030504040204" pitchFamily="34" charset="-120"/>
              </a:rPr>
              <a:t>技專校院校務</a:t>
            </a:r>
            <a:r>
              <a:rPr lang="zh-TW" altLang="zh-TW" sz="2400">
                <a:latin typeface="微軟正黑體" panose="020B0604030504040204" pitchFamily="34" charset="-120"/>
                <a:ea typeface="微軟正黑體" panose="020B0604030504040204" pitchFamily="34" charset="-120"/>
              </a:rPr>
              <a:t>基金</a:t>
            </a:r>
            <a:r>
              <a:rPr lang="zh-TW" altLang="zh-TW" sz="2400" smtClean="0">
                <a:latin typeface="微軟正黑體" panose="020B0604030504040204" pitchFamily="34" charset="-120"/>
                <a:ea typeface="微軟正黑體" panose="020B0604030504040204" pitchFamily="34" charset="-120"/>
              </a:rPr>
              <a:t>編列「特</a:t>
            </a:r>
            <a:r>
              <a:rPr lang="zh-TW" altLang="zh-TW" sz="2400" dirty="0">
                <a:latin typeface="微軟正黑體" panose="020B0604030504040204" pitchFamily="34" charset="-120"/>
                <a:ea typeface="微軟正黑體" panose="020B0604030504040204" pitchFamily="34" charset="-120"/>
              </a:rPr>
              <a:t>教預算</a:t>
            </a:r>
            <a:r>
              <a:rPr lang="zh-TW" altLang="zh-TW" sz="2400">
                <a:latin typeface="微軟正黑體" panose="020B0604030504040204" pitchFamily="34" charset="-120"/>
                <a:ea typeface="微軟正黑體" panose="020B0604030504040204" pitchFamily="34" charset="-120"/>
              </a:rPr>
              <a:t>情形</a:t>
            </a:r>
            <a:r>
              <a:rPr lang="zh-TW" altLang="zh-TW" sz="2400" smtClean="0">
                <a:latin typeface="微軟正黑體" panose="020B0604030504040204" pitchFamily="34" charset="-120"/>
                <a:ea typeface="微軟正黑體" panose="020B0604030504040204" pitchFamily="34" charset="-120"/>
              </a:rPr>
              <a:t>表」</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12-7 </a:t>
            </a:r>
            <a:r>
              <a:rPr lang="zh-TW" altLang="zh-TW" sz="2400" dirty="0">
                <a:latin typeface="微軟正黑體" panose="020B0604030504040204" pitchFamily="34" charset="-120"/>
                <a:ea typeface="微軟正黑體" panose="020B0604030504040204" pitchFamily="34" charset="-120"/>
              </a:rPr>
              <a:t>國立技專校院校務</a:t>
            </a:r>
            <a:r>
              <a:rPr lang="zh-TW" altLang="zh-TW" sz="2400">
                <a:latin typeface="微軟正黑體" panose="020B0604030504040204" pitchFamily="34" charset="-120"/>
                <a:ea typeface="微軟正黑體" panose="020B0604030504040204" pitchFamily="34" charset="-120"/>
              </a:rPr>
              <a:t>基金</a:t>
            </a:r>
            <a:r>
              <a:rPr lang="zh-TW" altLang="zh-TW" sz="2400" smtClean="0">
                <a:latin typeface="微軟正黑體" panose="020B0604030504040204" pitchFamily="34" charset="-120"/>
                <a:ea typeface="微軟正黑體" panose="020B0604030504040204" pitchFamily="34" charset="-120"/>
              </a:rPr>
              <a:t>編列「原住民</a:t>
            </a:r>
            <a:r>
              <a:rPr lang="zh-TW" altLang="zh-TW" sz="2400" dirty="0">
                <a:latin typeface="微軟正黑體" panose="020B0604030504040204" pitchFamily="34" charset="-120"/>
                <a:ea typeface="微軟正黑體" panose="020B0604030504040204" pitchFamily="34" charset="-120"/>
              </a:rPr>
              <a:t>經費預算</a:t>
            </a:r>
            <a:r>
              <a:rPr lang="zh-TW" altLang="zh-TW" sz="2400">
                <a:latin typeface="微軟正黑體" panose="020B0604030504040204" pitchFamily="34" charset="-120"/>
                <a:ea typeface="微軟正黑體" panose="020B0604030504040204" pitchFamily="34" charset="-120"/>
              </a:rPr>
              <a:t>情形</a:t>
            </a:r>
            <a:r>
              <a:rPr lang="zh-TW" altLang="zh-TW" sz="2400" smtClean="0">
                <a:latin typeface="微軟正黑體" panose="020B0604030504040204" pitchFamily="34" charset="-120"/>
                <a:ea typeface="微軟正黑體" panose="020B0604030504040204" pitchFamily="34" charset="-120"/>
              </a:rPr>
              <a:t>表」</a:t>
            </a:r>
            <a:r>
              <a:rPr lang="zh-TW" altLang="en-US" sz="2400" dirty="0" smtClean="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表</a:t>
            </a:r>
            <a:r>
              <a:rPr lang="x-none" altLang="zh-TW" sz="2400" dirty="0" smtClean="0">
                <a:latin typeface="微軟正黑體" panose="020B0604030504040204" pitchFamily="34" charset="-120"/>
                <a:ea typeface="微軟正黑體" panose="020B0604030504040204" pitchFamily="34" charset="-120"/>
              </a:rPr>
              <a:t>12-8</a:t>
            </a:r>
            <a:r>
              <a:rPr lang="zh-TW" altLang="en-US" sz="2400" dirty="0" smtClean="0">
                <a:latin typeface="微軟正黑體" panose="020B0604030504040204" pitchFamily="34" charset="-120"/>
                <a:ea typeface="微軟正黑體" panose="020B0604030504040204" pitchFamily="34" charset="-120"/>
              </a:rPr>
              <a:t> </a:t>
            </a:r>
            <a:r>
              <a:rPr lang="zh-TW" altLang="zh-TW" sz="2400" dirty="0" smtClean="0">
                <a:latin typeface="微軟正黑體" panose="020B0604030504040204" pitchFamily="34" charset="-120"/>
                <a:ea typeface="微軟正黑體" panose="020B0604030504040204" pitchFamily="34" charset="-120"/>
              </a:rPr>
              <a:t>國立</a:t>
            </a:r>
            <a:r>
              <a:rPr lang="zh-TW" altLang="zh-TW" sz="2400" dirty="0">
                <a:latin typeface="微軟正黑體" panose="020B0604030504040204" pitchFamily="34" charset="-120"/>
                <a:ea typeface="微軟正黑體" panose="020B0604030504040204" pitchFamily="34" charset="-120"/>
              </a:rPr>
              <a:t>技專校院校務金各級政府簡明資產項目</a:t>
            </a:r>
            <a:r>
              <a:rPr lang="zh-TW" altLang="zh-TW" sz="2400" dirty="0" smtClean="0">
                <a:latin typeface="微軟正黑體" panose="020B0604030504040204" pitchFamily="34" charset="-120"/>
                <a:ea typeface="微軟正黑體" panose="020B0604030504040204" pitchFamily="34" charset="-120"/>
              </a:rPr>
              <a:t>表</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12-10 </a:t>
            </a:r>
            <a:r>
              <a:rPr lang="zh-TW" altLang="zh-TW" sz="2400" dirty="0">
                <a:latin typeface="微軟正黑體" panose="020B0604030504040204" pitchFamily="34" charset="-120"/>
                <a:ea typeface="微軟正黑體" panose="020B0604030504040204" pitchFamily="34" charset="-120"/>
              </a:rPr>
              <a:t>私立技專</a:t>
            </a:r>
            <a:r>
              <a:rPr lang="zh-TW" altLang="zh-TW" sz="2400">
                <a:latin typeface="微軟正黑體" panose="020B0604030504040204" pitchFamily="34" charset="-120"/>
                <a:ea typeface="微軟正黑體" panose="020B0604030504040204" pitchFamily="34" charset="-120"/>
              </a:rPr>
              <a:t>校</a:t>
            </a:r>
            <a:r>
              <a:rPr lang="zh-TW" altLang="zh-TW" sz="2400" smtClean="0">
                <a:latin typeface="微軟正黑體" panose="020B0604030504040204" pitchFamily="34" charset="-120"/>
                <a:ea typeface="微軟正黑體" panose="020B0604030504040204" pitchFamily="34" charset="-120"/>
              </a:rPr>
              <a:t>院「收支</a:t>
            </a:r>
            <a:r>
              <a:rPr lang="zh-TW" altLang="zh-TW" sz="2400" dirty="0">
                <a:latin typeface="微軟正黑體" panose="020B0604030504040204" pitchFamily="34" charset="-120"/>
                <a:ea typeface="微軟正黑體" panose="020B0604030504040204" pitchFamily="34" charset="-120"/>
              </a:rPr>
              <a:t>餘絀</a:t>
            </a:r>
            <a:r>
              <a:rPr lang="zh-TW" altLang="zh-TW" sz="2400">
                <a:latin typeface="微軟正黑體" panose="020B0604030504040204" pitchFamily="34" charset="-120"/>
                <a:ea typeface="微軟正黑體" panose="020B0604030504040204" pitchFamily="34" charset="-120"/>
              </a:rPr>
              <a:t>預計</a:t>
            </a:r>
            <a:r>
              <a:rPr lang="zh-TW" altLang="zh-TW" sz="2400" smtClean="0">
                <a:latin typeface="微軟正黑體" panose="020B0604030504040204" pitchFamily="34" charset="-120"/>
                <a:ea typeface="微軟正黑體" panose="020B0604030504040204" pitchFamily="34" charset="-120"/>
              </a:rPr>
              <a:t>表」</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12-11 </a:t>
            </a:r>
            <a:r>
              <a:rPr lang="zh-TW" altLang="zh-TW" sz="2400" dirty="0">
                <a:latin typeface="微軟正黑體" panose="020B0604030504040204" pitchFamily="34" charset="-120"/>
                <a:ea typeface="微軟正黑體" panose="020B0604030504040204" pitchFamily="34" charset="-120"/>
              </a:rPr>
              <a:t>私立技專</a:t>
            </a:r>
            <a:r>
              <a:rPr lang="zh-TW" altLang="zh-TW" sz="2400">
                <a:latin typeface="微軟正黑體" panose="020B0604030504040204" pitchFamily="34" charset="-120"/>
                <a:ea typeface="微軟正黑體" panose="020B0604030504040204" pitchFamily="34" charset="-120"/>
              </a:rPr>
              <a:t>校</a:t>
            </a:r>
            <a:r>
              <a:rPr lang="zh-TW" altLang="zh-TW" sz="2400" smtClean="0">
                <a:latin typeface="微軟正黑體" panose="020B0604030504040204" pitchFamily="34" charset="-120"/>
                <a:ea typeface="微軟正黑體" panose="020B0604030504040204" pitchFamily="34" charset="-120"/>
              </a:rPr>
              <a:t>院「固定資產</a:t>
            </a:r>
            <a:r>
              <a:rPr lang="zh-TW" altLang="zh-TW" sz="2400">
                <a:latin typeface="微軟正黑體" panose="020B0604030504040204" pitchFamily="34" charset="-120"/>
                <a:ea typeface="微軟正黑體" panose="020B0604030504040204" pitchFamily="34" charset="-120"/>
              </a:rPr>
              <a:t>預算</a:t>
            </a:r>
            <a:r>
              <a:rPr lang="zh-TW" altLang="zh-TW" sz="2400" smtClean="0">
                <a:latin typeface="微軟正黑體" panose="020B0604030504040204" pitchFamily="34" charset="-120"/>
                <a:ea typeface="微軟正黑體" panose="020B0604030504040204" pitchFamily="34" charset="-120"/>
              </a:rPr>
              <a:t>表」</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12-12 </a:t>
            </a:r>
            <a:r>
              <a:rPr lang="zh-TW" altLang="zh-TW" sz="2400" dirty="0">
                <a:latin typeface="微軟正黑體" panose="020B0604030504040204" pitchFamily="34" charset="-120"/>
                <a:ea typeface="微軟正黑體" panose="020B0604030504040204" pitchFamily="34" charset="-120"/>
              </a:rPr>
              <a:t>私立技專</a:t>
            </a:r>
            <a:r>
              <a:rPr lang="zh-TW" altLang="zh-TW" sz="2400">
                <a:latin typeface="微軟正黑體" panose="020B0604030504040204" pitchFamily="34" charset="-120"/>
                <a:ea typeface="微軟正黑體" panose="020B0604030504040204" pitchFamily="34" charset="-120"/>
              </a:rPr>
              <a:t>校</a:t>
            </a:r>
            <a:r>
              <a:rPr lang="zh-TW" altLang="zh-TW" sz="2400" smtClean="0">
                <a:latin typeface="微軟正黑體" panose="020B0604030504040204" pitchFamily="34" charset="-120"/>
                <a:ea typeface="微軟正黑體" panose="020B0604030504040204" pitchFamily="34" charset="-120"/>
              </a:rPr>
              <a:t>院「現金</a:t>
            </a:r>
            <a:r>
              <a:rPr lang="zh-TW" altLang="zh-TW" sz="2400" dirty="0">
                <a:latin typeface="微軟正黑體" panose="020B0604030504040204" pitchFamily="34" charset="-120"/>
                <a:ea typeface="微軟正黑體" panose="020B0604030504040204" pitchFamily="34" charset="-120"/>
              </a:rPr>
              <a:t>收支</a:t>
            </a:r>
            <a:r>
              <a:rPr lang="zh-TW" altLang="zh-TW" sz="2400">
                <a:latin typeface="微軟正黑體" panose="020B0604030504040204" pitchFamily="34" charset="-120"/>
                <a:ea typeface="微軟正黑體" panose="020B0604030504040204" pitchFamily="34" charset="-120"/>
              </a:rPr>
              <a:t>概況</a:t>
            </a:r>
            <a:r>
              <a:rPr lang="zh-TW" altLang="zh-TW" sz="2400" smtClean="0">
                <a:latin typeface="微軟正黑體" panose="020B0604030504040204" pitchFamily="34" charset="-120"/>
                <a:ea typeface="微軟正黑體" panose="020B0604030504040204" pitchFamily="34" charset="-120"/>
              </a:rPr>
              <a:t>表」</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12-13 </a:t>
            </a:r>
            <a:r>
              <a:rPr lang="zh-TW" altLang="zh-TW" sz="2400" dirty="0">
                <a:latin typeface="微軟正黑體" panose="020B0604030504040204" pitchFamily="34" charset="-120"/>
                <a:ea typeface="微軟正黑體" panose="020B0604030504040204" pitchFamily="34" charset="-120"/>
              </a:rPr>
              <a:t>私立技專</a:t>
            </a:r>
            <a:r>
              <a:rPr lang="zh-TW" altLang="zh-TW" sz="2400">
                <a:latin typeface="微軟正黑體" panose="020B0604030504040204" pitchFamily="34" charset="-120"/>
                <a:ea typeface="微軟正黑體" panose="020B0604030504040204" pitchFamily="34" charset="-120"/>
              </a:rPr>
              <a:t>校</a:t>
            </a:r>
            <a:r>
              <a:rPr lang="zh-TW" altLang="zh-TW" sz="2400" smtClean="0">
                <a:latin typeface="微軟正黑體" panose="020B0604030504040204" pitchFamily="34" charset="-120"/>
                <a:ea typeface="微軟正黑體" panose="020B0604030504040204" pitchFamily="34" charset="-120"/>
              </a:rPr>
              <a:t>院「收入</a:t>
            </a:r>
            <a:r>
              <a:rPr lang="zh-TW" altLang="zh-TW" sz="2400" dirty="0">
                <a:latin typeface="微軟正黑體" panose="020B0604030504040204" pitchFamily="34" charset="-120"/>
                <a:ea typeface="微軟正黑體" panose="020B0604030504040204" pitchFamily="34" charset="-120"/>
              </a:rPr>
              <a:t>明</a:t>
            </a:r>
            <a:r>
              <a:rPr lang="zh-TW" altLang="zh-TW" sz="2400">
                <a:latin typeface="微軟正黑體" panose="020B0604030504040204" pitchFamily="34" charset="-120"/>
                <a:ea typeface="微軟正黑體" panose="020B0604030504040204" pitchFamily="34" charset="-120"/>
              </a:rPr>
              <a:t>細</a:t>
            </a:r>
            <a:r>
              <a:rPr lang="zh-TW" altLang="zh-TW" sz="2400" smtClean="0">
                <a:latin typeface="微軟正黑體" panose="020B0604030504040204" pitchFamily="34" charset="-120"/>
                <a:ea typeface="微軟正黑體" panose="020B0604030504040204" pitchFamily="34" charset="-120"/>
              </a:rPr>
              <a:t>表」</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12-14 </a:t>
            </a:r>
            <a:r>
              <a:rPr lang="zh-TW" altLang="zh-TW" sz="2400" dirty="0">
                <a:latin typeface="微軟正黑體" panose="020B0604030504040204" pitchFamily="34" charset="-120"/>
                <a:ea typeface="微軟正黑體" panose="020B0604030504040204" pitchFamily="34" charset="-120"/>
              </a:rPr>
              <a:t>私立技專</a:t>
            </a:r>
            <a:r>
              <a:rPr lang="zh-TW" altLang="zh-TW" sz="2400">
                <a:latin typeface="微軟正黑體" panose="020B0604030504040204" pitchFamily="34" charset="-120"/>
                <a:ea typeface="微軟正黑體" panose="020B0604030504040204" pitchFamily="34" charset="-120"/>
              </a:rPr>
              <a:t>校</a:t>
            </a:r>
            <a:r>
              <a:rPr lang="zh-TW" altLang="zh-TW" sz="2400" smtClean="0">
                <a:latin typeface="微軟正黑體" panose="020B0604030504040204" pitchFamily="34" charset="-120"/>
                <a:ea typeface="微軟正黑體" panose="020B0604030504040204" pitchFamily="34" charset="-120"/>
              </a:rPr>
              <a:t>院「支出</a:t>
            </a:r>
            <a:r>
              <a:rPr lang="zh-TW" altLang="zh-TW" sz="2400" dirty="0">
                <a:latin typeface="微軟正黑體" panose="020B0604030504040204" pitchFamily="34" charset="-120"/>
                <a:ea typeface="微軟正黑體" panose="020B0604030504040204" pitchFamily="34" charset="-120"/>
              </a:rPr>
              <a:t>明</a:t>
            </a:r>
            <a:r>
              <a:rPr lang="zh-TW" altLang="zh-TW" sz="2400">
                <a:latin typeface="微軟正黑體" panose="020B0604030504040204" pitchFamily="34" charset="-120"/>
                <a:ea typeface="微軟正黑體" panose="020B0604030504040204" pitchFamily="34" charset="-120"/>
              </a:rPr>
              <a:t>細</a:t>
            </a:r>
            <a:r>
              <a:rPr lang="zh-TW" altLang="zh-TW" sz="2400" smtClean="0">
                <a:latin typeface="微軟正黑體" panose="020B0604030504040204" pitchFamily="34" charset="-120"/>
                <a:ea typeface="微軟正黑體" panose="020B0604030504040204" pitchFamily="34" charset="-120"/>
              </a:rPr>
              <a:t>表」</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12-15 </a:t>
            </a:r>
            <a:r>
              <a:rPr lang="zh-TW" altLang="zh-TW" sz="2400" dirty="0">
                <a:latin typeface="微軟正黑體" panose="020B0604030504040204" pitchFamily="34" charset="-120"/>
                <a:ea typeface="微軟正黑體" panose="020B0604030504040204" pitchFamily="34" charset="-120"/>
              </a:rPr>
              <a:t>私立技專</a:t>
            </a:r>
            <a:r>
              <a:rPr lang="zh-TW" altLang="zh-TW" sz="2400">
                <a:latin typeface="微軟正黑體" panose="020B0604030504040204" pitchFamily="34" charset="-120"/>
                <a:ea typeface="微軟正黑體" panose="020B0604030504040204" pitchFamily="34" charset="-120"/>
              </a:rPr>
              <a:t>校</a:t>
            </a:r>
            <a:r>
              <a:rPr lang="zh-TW" altLang="zh-TW" sz="2400" smtClean="0">
                <a:latin typeface="微軟正黑體" panose="020B0604030504040204" pitchFamily="34" charset="-120"/>
                <a:ea typeface="微軟正黑體" panose="020B0604030504040204" pitchFamily="34" charset="-120"/>
              </a:rPr>
              <a:t>院「現金</a:t>
            </a:r>
            <a:r>
              <a:rPr lang="zh-TW" altLang="zh-TW" sz="2400">
                <a:latin typeface="微軟正黑體" panose="020B0604030504040204" pitchFamily="34" charset="-120"/>
                <a:ea typeface="微軟正黑體" panose="020B0604030504040204" pitchFamily="34" charset="-120"/>
              </a:rPr>
              <a:t>流量</a:t>
            </a:r>
            <a:r>
              <a:rPr lang="zh-TW" altLang="zh-TW" sz="2400" smtClean="0">
                <a:latin typeface="微軟正黑體" panose="020B0604030504040204" pitchFamily="34" charset="-120"/>
                <a:ea typeface="微軟正黑體" panose="020B0604030504040204" pitchFamily="34" charset="-120"/>
              </a:rPr>
              <a:t>表」</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12-16 </a:t>
            </a:r>
            <a:r>
              <a:rPr lang="zh-TW" altLang="zh-TW" sz="2400" dirty="0">
                <a:latin typeface="微軟正黑體" panose="020B0604030504040204" pitchFamily="34" charset="-120"/>
                <a:ea typeface="微軟正黑體" panose="020B0604030504040204" pitchFamily="34" charset="-120"/>
              </a:rPr>
              <a:t>私立技專</a:t>
            </a:r>
            <a:r>
              <a:rPr lang="zh-TW" altLang="zh-TW" sz="2400">
                <a:latin typeface="微軟正黑體" panose="020B0604030504040204" pitchFamily="34" charset="-120"/>
                <a:ea typeface="微軟正黑體" panose="020B0604030504040204" pitchFamily="34" charset="-120"/>
              </a:rPr>
              <a:t>校</a:t>
            </a:r>
            <a:r>
              <a:rPr lang="zh-TW" altLang="zh-TW" sz="2400" smtClean="0">
                <a:latin typeface="微軟正黑體" panose="020B0604030504040204" pitchFamily="34" charset="-120"/>
                <a:ea typeface="微軟正黑體" panose="020B0604030504040204" pitchFamily="34" charset="-120"/>
              </a:rPr>
              <a:t>院「收支</a:t>
            </a:r>
            <a:r>
              <a:rPr lang="zh-TW" altLang="zh-TW" sz="2400" dirty="0">
                <a:latin typeface="微軟正黑體" panose="020B0604030504040204" pitchFamily="34" charset="-120"/>
                <a:ea typeface="微軟正黑體" panose="020B0604030504040204" pitchFamily="34" charset="-120"/>
              </a:rPr>
              <a:t>餘</a:t>
            </a:r>
            <a:r>
              <a:rPr lang="zh-TW" altLang="zh-TW" sz="2400">
                <a:latin typeface="微軟正黑體" panose="020B0604030504040204" pitchFamily="34" charset="-120"/>
                <a:ea typeface="微軟正黑體" panose="020B0604030504040204" pitchFamily="34" charset="-120"/>
              </a:rPr>
              <a:t>絀</a:t>
            </a:r>
            <a:r>
              <a:rPr lang="zh-TW" altLang="zh-TW" sz="2400" smtClean="0">
                <a:latin typeface="微軟正黑體" panose="020B0604030504040204" pitchFamily="34" charset="-120"/>
                <a:ea typeface="微軟正黑體" panose="020B0604030504040204" pitchFamily="34" charset="-120"/>
              </a:rPr>
              <a:t>表」</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12-17 </a:t>
            </a:r>
            <a:r>
              <a:rPr lang="zh-TW" altLang="zh-TW" sz="2400" dirty="0">
                <a:latin typeface="微軟正黑體" panose="020B0604030504040204" pitchFamily="34" charset="-120"/>
                <a:ea typeface="微軟正黑體" panose="020B0604030504040204" pitchFamily="34" charset="-120"/>
              </a:rPr>
              <a:t>私立技專</a:t>
            </a:r>
            <a:r>
              <a:rPr lang="zh-TW" altLang="zh-TW" sz="2400">
                <a:latin typeface="微軟正黑體" panose="020B0604030504040204" pitchFamily="34" charset="-120"/>
                <a:ea typeface="微軟正黑體" panose="020B0604030504040204" pitchFamily="34" charset="-120"/>
              </a:rPr>
              <a:t>校</a:t>
            </a:r>
            <a:r>
              <a:rPr lang="zh-TW" altLang="zh-TW" sz="2400" smtClean="0">
                <a:latin typeface="微軟正黑體" panose="020B0604030504040204" pitchFamily="34" charset="-120"/>
                <a:ea typeface="微軟正黑體" panose="020B0604030504040204" pitchFamily="34" charset="-120"/>
              </a:rPr>
              <a:t>院「平衡表」</a:t>
            </a:r>
            <a:endParaRPr lang="en-US" altLang="zh-TW" sz="2400" dirty="0" smtClean="0">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4238625" y="890991"/>
            <a:ext cx="3274195"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600" b="1" dirty="0" smtClean="0">
                <a:solidFill>
                  <a:srgbClr val="FF0000"/>
                </a:solidFill>
                <a:latin typeface="微軟正黑體" panose="020B0604030504040204" pitchFamily="34" charset="-120"/>
                <a:ea typeface="微軟正黑體" panose="020B0604030504040204" pitchFamily="34" charset="-120"/>
              </a:rPr>
              <a:t>刪除</a:t>
            </a:r>
            <a:r>
              <a:rPr lang="zh-TW" altLang="en-US" sz="3600" dirty="0" smtClean="0">
                <a:solidFill>
                  <a:schemeClr val="tx1"/>
                </a:solidFill>
                <a:latin typeface="微軟正黑體" panose="020B0604030504040204" pitchFamily="34" charset="-120"/>
                <a:ea typeface="微軟正黑體" panose="020B0604030504040204" pitchFamily="34" charset="-120"/>
              </a:rPr>
              <a:t>以下表冊</a:t>
            </a:r>
            <a:endParaRPr lang="zh-TW" altLang="en-US" sz="36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1687317" y="5802206"/>
            <a:ext cx="9052263" cy="338554"/>
          </a:xfrm>
          <a:prstGeom prst="rect">
            <a:avLst/>
          </a:prstGeom>
        </p:spPr>
        <p:txBody>
          <a:bodyPr wrap="square">
            <a:spAutoFit/>
          </a:bodyPr>
          <a:lstStyle/>
          <a:p>
            <a:r>
              <a:rPr kumimoji="1" lang="en-US" altLang="zh-TW" sz="1600" dirty="0" smtClean="0">
                <a:latin typeface="微軟正黑體" panose="020B0604030504040204" pitchFamily="34" charset="-120"/>
                <a:ea typeface="微軟正黑體" panose="020B0604030504040204" pitchFamily="34" charset="-120"/>
                <a:cs typeface="HY얕은샘물M"/>
              </a:rPr>
              <a:t>【</a:t>
            </a: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03</a:t>
            </a:r>
            <a:r>
              <a:rPr lang="zh-TW" altLang="en-US" sz="1600">
                <a:latin typeface="微軟正黑體" panose="020B0604030504040204" pitchFamily="34" charset="-120"/>
                <a:ea typeface="微軟正黑體" panose="020B0604030504040204" pitchFamily="34" charset="-120"/>
              </a:rPr>
              <a:t>月</a:t>
            </a:r>
            <a:r>
              <a:rPr kumimoji="1" lang="zh-TW" altLang="zh-TW" sz="1600" smtClean="0">
                <a:latin typeface="微軟正黑體" panose="020B0604030504040204" pitchFamily="34" charset="-120"/>
                <a:ea typeface="微軟正黑體" panose="020B0604030504040204" pitchFamily="34" charset="-120"/>
                <a:cs typeface="HY얕은샘물M"/>
              </a:rPr>
              <a:t>因應「</a:t>
            </a:r>
            <a:r>
              <a:rPr kumimoji="1" lang="zh-TW" altLang="en-US" sz="1600" smtClean="0">
                <a:latin typeface="微軟正黑體" panose="020B0604030504040204" pitchFamily="34" charset="-120"/>
                <a:ea typeface="微軟正黑體" panose="020B0604030504040204" pitchFamily="34" charset="-120"/>
                <a:cs typeface="HY얕은샘물M"/>
              </a:rPr>
              <a:t>教育部會計處</a:t>
            </a:r>
            <a:r>
              <a:rPr kumimoji="1" lang="zh-TW" altLang="zh-TW" sz="1600" smtClean="0">
                <a:latin typeface="微軟正黑體" panose="020B0604030504040204" pitchFamily="34" charset="-120"/>
                <a:ea typeface="微軟正黑體" panose="020B0604030504040204" pitchFamily="34" charset="-120"/>
                <a:cs typeface="HY얕은샘물M"/>
              </a:rPr>
              <a:t>」為</a:t>
            </a:r>
            <a:r>
              <a:rPr kumimoji="1" lang="zh-TW" altLang="zh-TW" sz="1600" dirty="0" smtClean="0">
                <a:latin typeface="微軟正黑體" panose="020B0604030504040204" pitchFamily="34" charset="-120"/>
                <a:ea typeface="微軟正黑體" panose="020B0604030504040204" pitchFamily="34" charset="-120"/>
                <a:cs typeface="HY얕은샘물M"/>
              </a:rPr>
              <a:t>避免學校重覆作業，故刪除表冊</a:t>
            </a:r>
            <a:r>
              <a:rPr kumimoji="1" lang="en-US" altLang="zh-TW" sz="1600" dirty="0" smtClean="0">
                <a:latin typeface="微軟正黑體" panose="020B0604030504040204" pitchFamily="34" charset="-120"/>
                <a:ea typeface="微軟正黑體" panose="020B0604030504040204" pitchFamily="34" charset="-120"/>
                <a:cs typeface="HY얕은샘물M"/>
              </a:rPr>
              <a:t>】</a:t>
            </a:r>
            <a:endParaRPr kumimoji="1" lang="zh-TW" altLang="en-US" sz="1600" dirty="0">
              <a:latin typeface="微軟正黑體" panose="020B0604030504040204" pitchFamily="34" charset="-120"/>
              <a:ea typeface="微軟正黑體" panose="020B0604030504040204" pitchFamily="34" charset="-120"/>
              <a:cs typeface="HY얕은샘물M"/>
            </a:endParaRPr>
          </a:p>
        </p:txBody>
      </p:sp>
      <p:sp>
        <p:nvSpPr>
          <p:cNvPr id="7" name="矩形 6"/>
          <p:cNvSpPr/>
          <p:nvPr/>
        </p:nvSpPr>
        <p:spPr>
          <a:xfrm>
            <a:off x="6647655" y="6461924"/>
            <a:ext cx="231154" cy="307777"/>
          </a:xfrm>
          <a:prstGeom prst="rect">
            <a:avLst/>
          </a:prstGeom>
        </p:spPr>
        <p:txBody>
          <a:bodyPr wrap="none">
            <a:spAutoFit/>
          </a:bodyPr>
          <a:lstStyle/>
          <a:p>
            <a:r>
              <a:rPr lang="en-US" altLang="zh-TW" sz="1400" dirty="0" smtClean="0">
                <a:latin typeface="微軟正黑體" panose="020B0604030504040204" pitchFamily="34" charset="-120"/>
                <a:ea typeface="微軟正黑體" panose="020B0604030504040204" pitchFamily="34" charset="-120"/>
              </a:rPr>
              <a:t> </a:t>
            </a:r>
            <a:endParaRPr lang="zh-TW" altLang="en-US"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58</a:t>
            </a:fld>
            <a:endParaRPr lang="en-US" dirty="0"/>
          </a:p>
        </p:txBody>
      </p:sp>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85591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275" y="1093136"/>
            <a:ext cx="11114087" cy="1384995"/>
          </a:xfrm>
          <a:prstGeom prst="rect">
            <a:avLst/>
          </a:prstGeom>
        </p:spPr>
        <p:txBody>
          <a:bodyPr wrap="square">
            <a:spAutoFit/>
          </a:bodyPr>
          <a:lstStyle/>
          <a:p>
            <a:pPr marL="457200" indent="-457200">
              <a:buFont typeface="Wingdings" panose="05000000000000000000" pitchFamily="2" charset="2"/>
              <a:buChar char="u"/>
            </a:pPr>
            <a:r>
              <a:rPr lang="zh-TW" altLang="en-US" sz="2800" b="1" kern="100" dirty="0" smtClean="0">
                <a:latin typeface="微軟正黑體" panose="020B0604030504040204" pitchFamily="34" charset="-120"/>
                <a:ea typeface="微軟正黑體" panose="020B0604030504040204" pitchFamily="34" charset="-120"/>
              </a:rPr>
              <a:t>學校函文及寄送當期輸入表冊光碟檔：</a:t>
            </a:r>
            <a:endParaRPr lang="en-US" altLang="zh-TW" sz="2800" u="sng" kern="100" dirty="0" smtClean="0">
              <a:latin typeface="微軟正黑體" panose="020B0604030504040204" pitchFamily="34" charset="-120"/>
              <a:ea typeface="微軟正黑體" panose="020B0604030504040204" pitchFamily="34" charset="-120"/>
            </a:endParaRPr>
          </a:p>
          <a:p>
            <a:pPr lvl="1"/>
            <a:r>
              <a:rPr lang="en-US" altLang="zh-TW" sz="2800" u="sng" kern="100" dirty="0" smtClean="0">
                <a:latin typeface="微軟正黑體" panose="020B0604030504040204" pitchFamily="34" charset="-120"/>
                <a:ea typeface="微軟正黑體" panose="020B0604030504040204" pitchFamily="34" charset="-120"/>
              </a:rPr>
              <a:t>05/25</a:t>
            </a:r>
            <a:r>
              <a:rPr lang="zh-TW" altLang="en-US" sz="2800" kern="100" dirty="0" smtClean="0">
                <a:latin typeface="微軟正黑體" panose="020B0604030504040204" pitchFamily="34" charset="-120"/>
                <a:ea typeface="微軟正黑體" panose="020B0604030504040204" pitchFamily="34" charset="-120"/>
              </a:rPr>
              <a:t>前</a:t>
            </a:r>
            <a:r>
              <a:rPr lang="en-US" altLang="zh-TW" sz="2800" b="1" kern="100" dirty="0" smtClean="0">
                <a:solidFill>
                  <a:srgbClr val="FF0000"/>
                </a:solidFill>
                <a:latin typeface="微軟正黑體" panose="020B0604030504040204" pitchFamily="34" charset="-120"/>
                <a:ea typeface="微軟正黑體" panose="020B0604030504040204" pitchFamily="34" charset="-120"/>
              </a:rPr>
              <a:t>(</a:t>
            </a:r>
            <a:r>
              <a:rPr lang="zh-TW" altLang="en-US" sz="2800" b="1" kern="100" dirty="0" smtClean="0">
                <a:solidFill>
                  <a:srgbClr val="FF0000"/>
                </a:solidFill>
                <a:latin typeface="微軟正黑體" panose="020B0604030504040204" pitchFamily="34" charset="-120"/>
                <a:ea typeface="微軟正黑體" panose="020B0604030504040204" pitchFamily="34" charset="-120"/>
              </a:rPr>
              <a:t>郵戳為憑</a:t>
            </a:r>
            <a:r>
              <a:rPr lang="en-US" altLang="zh-TW" sz="2800" b="1" kern="100" dirty="0" smtClean="0">
                <a:solidFill>
                  <a:srgbClr val="FF0000"/>
                </a:solidFill>
                <a:latin typeface="微軟正黑體" panose="020B0604030504040204" pitchFamily="34" charset="-120"/>
                <a:ea typeface="微軟正黑體" panose="020B0604030504040204" pitchFamily="34" charset="-120"/>
              </a:rPr>
              <a:t>)</a:t>
            </a:r>
          </a:p>
          <a:p>
            <a:pPr lvl="1"/>
            <a:endParaRPr lang="zh-TW" altLang="en-US" sz="2800" b="1" kern="100" dirty="0">
              <a:solidFill>
                <a:srgbClr val="FF0000"/>
              </a:solidFill>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202406" y="0"/>
            <a:ext cx="11787187" cy="1356360"/>
          </a:xfrm>
        </p:spPr>
        <p:txBody>
          <a:bodyPr>
            <a:normAutofit/>
          </a:bodyPr>
          <a:lstStyle/>
          <a:p>
            <a:r>
              <a:rPr lang="en-US" altLang="zh-TW" sz="4800" b="1" dirty="0">
                <a:solidFill>
                  <a:schemeClr val="tx1">
                    <a:lumMod val="75000"/>
                    <a:lumOff val="25000"/>
                  </a:schemeClr>
                </a:solidFill>
                <a:latin typeface="微軟正黑體" panose="020B0604030504040204" pitchFamily="34" charset="-120"/>
              </a:rPr>
              <a:t>1</a:t>
            </a:r>
            <a:r>
              <a:rPr lang="zh-TW" altLang="en-US" sz="4800" b="1" dirty="0" smtClean="0">
                <a:solidFill>
                  <a:schemeClr val="tx1">
                    <a:lumMod val="75000"/>
                    <a:lumOff val="25000"/>
                  </a:schemeClr>
                </a:solidFill>
                <a:latin typeface="微軟正黑體" panose="020B0604030504040204" pitchFamily="34" charset="-120"/>
              </a:rPr>
              <a:t>、作業</a:t>
            </a:r>
            <a:r>
              <a:rPr lang="zh-TW" altLang="en-US" sz="4800" b="1" dirty="0">
                <a:solidFill>
                  <a:schemeClr val="tx1">
                    <a:lumMod val="75000"/>
                    <a:lumOff val="25000"/>
                  </a:schemeClr>
                </a:solidFill>
                <a:latin typeface="微軟正黑體" panose="020B0604030504040204" pitchFamily="34" charset="-120"/>
              </a:rPr>
              <a:t>時程</a:t>
            </a:r>
            <a:r>
              <a:rPr lang="en-US" altLang="zh-TW" sz="4800" b="1" dirty="0" smtClean="0">
                <a:solidFill>
                  <a:schemeClr val="tx1">
                    <a:lumMod val="75000"/>
                    <a:lumOff val="25000"/>
                  </a:schemeClr>
                </a:solidFill>
                <a:latin typeface="微軟正黑體" panose="020B0604030504040204" pitchFamily="34" charset="-120"/>
              </a:rPr>
              <a:t>-</a:t>
            </a:r>
            <a:r>
              <a:rPr lang="zh-TW" altLang="en-US" sz="4800" b="1" dirty="0" smtClean="0">
                <a:solidFill>
                  <a:schemeClr val="tx1">
                    <a:lumMod val="75000"/>
                    <a:lumOff val="25000"/>
                  </a:schemeClr>
                </a:solidFill>
                <a:latin typeface="微軟正黑體" panose="020B0604030504040204" pitchFamily="34" charset="-120"/>
              </a:rPr>
              <a:t>本期填報</a:t>
            </a:r>
            <a:endParaRPr lang="zh-TW" altLang="en-US" sz="4800" dirty="0">
              <a:latin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4FAB73BC-B049-4115-A692-8D63A059BFB8}" type="slidenum">
              <a:rPr lang="en-US" smtClean="0"/>
              <a:t>5</a:t>
            </a:fld>
            <a:endParaRPr lang="en-US" dirty="0"/>
          </a:p>
        </p:txBody>
      </p:sp>
      <p:graphicFrame>
        <p:nvGraphicFramePr>
          <p:cNvPr id="12" name="表格 11"/>
          <p:cNvGraphicFramePr>
            <a:graphicFrameLocks noGrp="1"/>
          </p:cNvGraphicFramePr>
          <p:nvPr>
            <p:extLst>
              <p:ext uri="{D42A27DB-BD31-4B8C-83A1-F6EECF244321}">
                <p14:modId xmlns:p14="http://schemas.microsoft.com/office/powerpoint/2010/main" val="3752794705"/>
              </p:ext>
            </p:extLst>
          </p:nvPr>
        </p:nvGraphicFramePr>
        <p:xfrm>
          <a:off x="3460752" y="2482064"/>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5</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4086024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smtClean="0"/>
              <a:t>59</a:t>
            </a:fld>
            <a:endParaRPr lang="en-US" dirty="0"/>
          </a:p>
        </p:txBody>
      </p:sp>
      <p:sp>
        <p:nvSpPr>
          <p:cNvPr id="11" name="標題 1"/>
          <p:cNvSpPr txBox="1">
            <a:spLocks/>
          </p:cNvSpPr>
          <p:nvPr/>
        </p:nvSpPr>
        <p:spPr>
          <a:xfrm>
            <a:off x="3990976" y="582290"/>
            <a:ext cx="4391024" cy="685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endParaRPr lang="zh-TW" altLang="en-US" sz="36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186278140"/>
              </p:ext>
            </p:extLst>
          </p:nvPr>
        </p:nvGraphicFramePr>
        <p:xfrm>
          <a:off x="795336" y="2015066"/>
          <a:ext cx="10601328" cy="2072640"/>
        </p:xfrm>
        <a:graphic>
          <a:graphicData uri="http://schemas.openxmlformats.org/drawingml/2006/table">
            <a:tbl>
              <a:tblPr firstRow="1" bandRow="1">
                <a:tableStyleId>{5940675A-B579-460E-94D1-54222C63F5DA}</a:tableStyleId>
              </a:tblPr>
              <a:tblGrid>
                <a:gridCol w="2095501">
                  <a:extLst>
                    <a:ext uri="{9D8B030D-6E8A-4147-A177-3AD203B41FA5}">
                      <a16:colId xmlns:a16="http://schemas.microsoft.com/office/drawing/2014/main" xmlns="" val="20000"/>
                    </a:ext>
                  </a:extLst>
                </a:gridCol>
                <a:gridCol w="3205163">
                  <a:extLst>
                    <a:ext uri="{9D8B030D-6E8A-4147-A177-3AD203B41FA5}">
                      <a16:colId xmlns:a16="http://schemas.microsoft.com/office/drawing/2014/main" xmlns="" val="20001"/>
                    </a:ext>
                  </a:extLst>
                </a:gridCol>
                <a:gridCol w="2650332">
                  <a:extLst>
                    <a:ext uri="{9D8B030D-6E8A-4147-A177-3AD203B41FA5}">
                      <a16:colId xmlns:a16="http://schemas.microsoft.com/office/drawing/2014/main" xmlns="" val="20002"/>
                    </a:ext>
                  </a:extLst>
                </a:gridCol>
                <a:gridCol w="2650332">
                  <a:extLst>
                    <a:ext uri="{9D8B030D-6E8A-4147-A177-3AD203B41FA5}">
                      <a16:colId xmlns:a16="http://schemas.microsoft.com/office/drawing/2014/main" xmlns="" val="20003"/>
                    </a:ext>
                  </a:extLst>
                </a:gridCol>
              </a:tblGrid>
              <a:tr h="370840">
                <a:tc>
                  <a:txBody>
                    <a:bodyPr/>
                    <a:lstStyle/>
                    <a:p>
                      <a:r>
                        <a:rPr lang="zh-TW" altLang="en-US" sz="2800" dirty="0" smtClean="0">
                          <a:latin typeface="微軟正黑體" panose="020B0604030504040204" pitchFamily="34" charset="-120"/>
                          <a:ea typeface="微軟正黑體" panose="020B0604030504040204" pitchFamily="34" charset="-120"/>
                        </a:rPr>
                        <a:t>阿美族</a:t>
                      </a:r>
                      <a:endParaRPr lang="zh-TW" altLang="en-US" sz="2800" dirty="0"/>
                    </a:p>
                  </a:txBody>
                  <a:tcPr/>
                </a:tc>
                <a:tc>
                  <a:txBody>
                    <a:bodyPr/>
                    <a:lstStyle/>
                    <a:p>
                      <a:r>
                        <a:rPr lang="zh-TW" altLang="en-US" sz="2800" dirty="0" smtClean="0">
                          <a:latin typeface="微軟正黑體" panose="020B0604030504040204" pitchFamily="34" charset="-120"/>
                          <a:ea typeface="微軟正黑體" panose="020B0604030504040204" pitchFamily="34" charset="-120"/>
                        </a:rPr>
                        <a:t>排灣族</a:t>
                      </a:r>
                      <a:endParaRPr lang="zh-TW" altLang="en-US" sz="2800" dirty="0"/>
                    </a:p>
                  </a:txBody>
                  <a:tcPr/>
                </a:tc>
                <a:tc>
                  <a:txBody>
                    <a:bodyPr/>
                    <a:lstStyle/>
                    <a:p>
                      <a:r>
                        <a:rPr lang="zh-TW" altLang="en-US" sz="2800" dirty="0" smtClean="0">
                          <a:latin typeface="微軟正黑體" panose="020B0604030504040204" pitchFamily="34" charset="-120"/>
                          <a:ea typeface="微軟正黑體" panose="020B0604030504040204" pitchFamily="34" charset="-120"/>
                        </a:rPr>
                        <a:t>泰雅族</a:t>
                      </a:r>
                      <a:endParaRPr lang="zh-TW" altLang="en-US" sz="2800" dirty="0"/>
                    </a:p>
                  </a:txBody>
                  <a:tcPr/>
                </a:tc>
                <a:tc>
                  <a:txBody>
                    <a:bodyPr/>
                    <a:lstStyle/>
                    <a:p>
                      <a:r>
                        <a:rPr lang="zh-TW" altLang="en-US" sz="2800" dirty="0" smtClean="0">
                          <a:latin typeface="微軟正黑體" panose="020B0604030504040204" pitchFamily="34" charset="-120"/>
                          <a:ea typeface="微軟正黑體" panose="020B0604030504040204" pitchFamily="34" charset="-120"/>
                        </a:rPr>
                        <a:t>布農族</a:t>
                      </a:r>
                      <a:endParaRPr lang="zh-TW" altLang="en-US" sz="2800" dirty="0"/>
                    </a:p>
                  </a:txBody>
                  <a:tcPr/>
                </a:tc>
                <a:extLst>
                  <a:ext uri="{0D108BD9-81ED-4DB2-BD59-A6C34878D82A}">
                    <a16:rowId xmlns:a16="http://schemas.microsoft.com/office/drawing/2014/main" xmlns="" val="10000"/>
                  </a:ext>
                </a:extLst>
              </a:tr>
              <a:tr h="370840">
                <a:tc>
                  <a:txBody>
                    <a:bodyPr/>
                    <a:lstStyle/>
                    <a:p>
                      <a:r>
                        <a:rPr lang="zh-TW" altLang="en-US" sz="2800" dirty="0" smtClean="0">
                          <a:latin typeface="微軟正黑體" panose="020B0604030504040204" pitchFamily="34" charset="-120"/>
                          <a:ea typeface="微軟正黑體" panose="020B0604030504040204" pitchFamily="34" charset="-120"/>
                        </a:rPr>
                        <a:t>太魯閣族</a:t>
                      </a:r>
                      <a:endParaRPr lang="zh-TW" altLang="en-US" sz="2800" dirty="0"/>
                    </a:p>
                  </a:txBody>
                  <a:tcPr/>
                </a:tc>
                <a:tc>
                  <a:txBody>
                    <a:bodyPr/>
                    <a:lstStyle/>
                    <a:p>
                      <a:r>
                        <a:rPr lang="zh-TW" altLang="en-US" sz="2800" dirty="0" smtClean="0">
                          <a:latin typeface="微軟正黑體" panose="020B0604030504040204" pitchFamily="34" charset="-120"/>
                          <a:ea typeface="微軟正黑體" panose="020B0604030504040204" pitchFamily="34" charset="-120"/>
                        </a:rPr>
                        <a:t>魯凱族</a:t>
                      </a:r>
                      <a:endParaRPr lang="zh-TW" altLang="en-US" sz="2800" dirty="0"/>
                    </a:p>
                  </a:txBody>
                  <a:tcPr/>
                </a:tc>
                <a:tc>
                  <a:txBody>
                    <a:bodyPr/>
                    <a:lstStyle/>
                    <a:p>
                      <a:r>
                        <a:rPr lang="zh-TW" altLang="en-US" sz="2800" dirty="0" smtClean="0">
                          <a:latin typeface="微軟正黑體" panose="020B0604030504040204" pitchFamily="34" charset="-120"/>
                          <a:ea typeface="微軟正黑體" panose="020B0604030504040204" pitchFamily="34" charset="-120"/>
                        </a:rPr>
                        <a:t>卑南族</a:t>
                      </a:r>
                      <a:endParaRPr lang="zh-TW" altLang="en-US" sz="2800" dirty="0"/>
                    </a:p>
                  </a:txBody>
                  <a:tcPr/>
                </a:tc>
                <a:tc>
                  <a:txBody>
                    <a:bodyPr/>
                    <a:lstStyle/>
                    <a:p>
                      <a:r>
                        <a:rPr lang="zh-TW" altLang="en-US" sz="2800" b="0" dirty="0" smtClean="0">
                          <a:latin typeface="微軟正黑體" panose="020B0604030504040204" pitchFamily="34" charset="-120"/>
                          <a:ea typeface="微軟正黑體" panose="020B0604030504040204" pitchFamily="34" charset="-120"/>
                        </a:rPr>
                        <a:t>鄒</a:t>
                      </a:r>
                      <a:r>
                        <a:rPr lang="en-US" altLang="zh-TW" sz="2800" b="0" strike="noStrike" dirty="0" smtClean="0">
                          <a:solidFill>
                            <a:schemeClr val="tx1"/>
                          </a:solidFill>
                          <a:latin typeface="微軟正黑體" panose="020B0604030504040204" pitchFamily="34" charset="-120"/>
                          <a:ea typeface="微軟正黑體" panose="020B0604030504040204" pitchFamily="34" charset="-120"/>
                        </a:rPr>
                        <a:t>(</a:t>
                      </a:r>
                      <a:r>
                        <a:rPr lang="zh-TW" altLang="en-US" sz="2800" b="0" strike="noStrike" dirty="0" smtClean="0">
                          <a:solidFill>
                            <a:schemeClr val="tx1"/>
                          </a:solidFill>
                          <a:latin typeface="微軟正黑體" panose="020B0604030504040204" pitchFamily="34" charset="-120"/>
                          <a:ea typeface="微軟正黑體" panose="020B0604030504040204" pitchFamily="34" charset="-120"/>
                        </a:rPr>
                        <a:t>曹</a:t>
                      </a:r>
                      <a:r>
                        <a:rPr lang="en-US" altLang="zh-TW" sz="2800" b="0" strike="noStrike" dirty="0" smtClean="0">
                          <a:solidFill>
                            <a:schemeClr val="tx1"/>
                          </a:solidFill>
                          <a:latin typeface="微軟正黑體" panose="020B0604030504040204" pitchFamily="34" charset="-120"/>
                          <a:ea typeface="微軟正黑體" panose="020B0604030504040204" pitchFamily="34" charset="-120"/>
                        </a:rPr>
                        <a:t>)</a:t>
                      </a:r>
                      <a:r>
                        <a:rPr lang="zh-TW" altLang="en-US" sz="2800" b="0" dirty="0" smtClean="0">
                          <a:latin typeface="微軟正黑體" panose="020B0604030504040204" pitchFamily="34" charset="-120"/>
                          <a:ea typeface="微軟正黑體" panose="020B0604030504040204" pitchFamily="34" charset="-120"/>
                        </a:rPr>
                        <a:t>族</a:t>
                      </a:r>
                      <a:endParaRPr lang="zh-TW" altLang="en-US" sz="2800" b="0" dirty="0"/>
                    </a:p>
                  </a:txBody>
                  <a:tcPr/>
                </a:tc>
                <a:extLst>
                  <a:ext uri="{0D108BD9-81ED-4DB2-BD59-A6C34878D82A}">
                    <a16:rowId xmlns:a16="http://schemas.microsoft.com/office/drawing/2014/main" xmlns="" val="10001"/>
                  </a:ext>
                </a:extLst>
              </a:tr>
              <a:tr h="370840">
                <a:tc>
                  <a:txBody>
                    <a:bodyPr/>
                    <a:lstStyle/>
                    <a:p>
                      <a:r>
                        <a:rPr lang="zh-TW" altLang="en-US" sz="2800" kern="1200" dirty="0" smtClean="0">
                          <a:solidFill>
                            <a:schemeClr val="tx1"/>
                          </a:solidFill>
                          <a:latin typeface="微軟正黑體" panose="020B0604030504040204" pitchFamily="34" charset="-120"/>
                          <a:ea typeface="微軟正黑體" panose="020B0604030504040204" pitchFamily="34" charset="-120"/>
                          <a:cs typeface="+mn-cs"/>
                        </a:rPr>
                        <a:t>賽夏族</a:t>
                      </a:r>
                      <a:endParaRPr lang="zh-TW" altLang="en-US" sz="280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r>
                        <a:rPr lang="zh-TW" altLang="zh-TW" sz="2800" kern="1200" dirty="0" smtClean="0">
                          <a:solidFill>
                            <a:schemeClr val="tx1"/>
                          </a:solidFill>
                          <a:latin typeface="微軟正黑體" panose="020B0604030504040204" pitchFamily="34" charset="-120"/>
                          <a:ea typeface="微軟正黑體" panose="020B0604030504040204" pitchFamily="34" charset="-120"/>
                          <a:cs typeface="+mn-cs"/>
                        </a:rPr>
                        <a:t>雅美族</a:t>
                      </a:r>
                      <a:r>
                        <a:rPr lang="en-US" altLang="zh-TW" sz="2800"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2800" kern="1200" dirty="0" smtClean="0">
                          <a:solidFill>
                            <a:schemeClr val="tx1"/>
                          </a:solidFill>
                          <a:latin typeface="微軟正黑體" panose="020B0604030504040204" pitchFamily="34" charset="-120"/>
                          <a:ea typeface="微軟正黑體" panose="020B0604030504040204" pitchFamily="34" charset="-120"/>
                          <a:cs typeface="+mn-cs"/>
                        </a:rPr>
                        <a:t>達悟族</a:t>
                      </a:r>
                      <a:r>
                        <a:rPr lang="en-US" altLang="zh-TW" sz="2800" kern="1200" dirty="0" smtClean="0">
                          <a:solidFill>
                            <a:schemeClr val="tx1"/>
                          </a:solidFill>
                          <a:latin typeface="微軟正黑體" panose="020B0604030504040204" pitchFamily="34" charset="-120"/>
                          <a:ea typeface="微軟正黑體" panose="020B0604030504040204" pitchFamily="34" charset="-120"/>
                          <a:cs typeface="+mn-cs"/>
                        </a:rPr>
                        <a:t>)</a:t>
                      </a:r>
                      <a:endParaRPr lang="zh-TW" altLang="en-US" sz="280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r>
                        <a:rPr lang="zh-TW" altLang="en-US" sz="2800" dirty="0" smtClean="0">
                          <a:latin typeface="微軟正黑體" panose="020B0604030504040204" pitchFamily="34" charset="-120"/>
                          <a:ea typeface="微軟正黑體" panose="020B0604030504040204" pitchFamily="34" charset="-120"/>
                        </a:rPr>
                        <a:t>噶瑪蘭族</a:t>
                      </a:r>
                      <a:endParaRPr lang="zh-TW" altLang="en-US" sz="2800" dirty="0"/>
                    </a:p>
                  </a:txBody>
                  <a:tcPr/>
                </a:tc>
                <a:tc>
                  <a:txBody>
                    <a:bodyPr/>
                    <a:lstStyle/>
                    <a:p>
                      <a:r>
                        <a:rPr lang="zh-TW" altLang="en-US" sz="2800" b="0" dirty="0" smtClean="0">
                          <a:latin typeface="微軟正黑體" panose="020B0604030504040204" pitchFamily="34" charset="-120"/>
                          <a:ea typeface="微軟正黑體" panose="020B0604030504040204" pitchFamily="34" charset="-120"/>
                        </a:rPr>
                        <a:t>邵族</a:t>
                      </a:r>
                      <a:endParaRPr lang="zh-TW" altLang="en-US" sz="2800" b="0" dirty="0"/>
                    </a:p>
                  </a:txBody>
                  <a:tcPr/>
                </a:tc>
                <a:extLst>
                  <a:ext uri="{0D108BD9-81ED-4DB2-BD59-A6C34878D82A}">
                    <a16:rowId xmlns:a16="http://schemas.microsoft.com/office/drawing/2014/main" xmlns="" val="10002"/>
                  </a:ext>
                </a:extLst>
              </a:tr>
              <a:tr h="370840">
                <a:tc>
                  <a:txBody>
                    <a:bodyPr/>
                    <a:lstStyle/>
                    <a:p>
                      <a:r>
                        <a:rPr lang="zh-TW" altLang="en-US" sz="2800" dirty="0" smtClean="0">
                          <a:latin typeface="微軟正黑體" panose="020B0604030504040204" pitchFamily="34" charset="-120"/>
                          <a:ea typeface="微軟正黑體" panose="020B0604030504040204" pitchFamily="34" charset="-120"/>
                        </a:rPr>
                        <a:t>撒奇萊雅族</a:t>
                      </a:r>
                      <a:endParaRPr lang="zh-TW" altLang="en-US" sz="2800" dirty="0"/>
                    </a:p>
                  </a:txBody>
                  <a:tcPr/>
                </a:tc>
                <a:tc>
                  <a:txBody>
                    <a:bodyPr/>
                    <a:lstStyle/>
                    <a:p>
                      <a:r>
                        <a:rPr lang="zh-TW" altLang="en-US" sz="2800" dirty="0" smtClean="0">
                          <a:latin typeface="微軟正黑體" panose="020B0604030504040204" pitchFamily="34" charset="-120"/>
                          <a:ea typeface="微軟正黑體" panose="020B0604030504040204" pitchFamily="34" charset="-120"/>
                        </a:rPr>
                        <a:t>賽德克族</a:t>
                      </a:r>
                      <a:endParaRPr lang="zh-TW" altLang="en-US" sz="2800" dirty="0"/>
                    </a:p>
                  </a:txBody>
                  <a:tcPr/>
                </a:tc>
                <a:tc>
                  <a:txBody>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卡那卡那富族</a:t>
                      </a:r>
                      <a:endParaRPr lang="zh-TW" altLang="en-US" sz="2800" b="1" dirty="0">
                        <a:solidFill>
                          <a:srgbClr val="FF0000"/>
                        </a:solidFill>
                      </a:endParaRPr>
                    </a:p>
                  </a:txBody>
                  <a:tcPr/>
                </a:tc>
                <a:tc>
                  <a:txBody>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拉阿魯哇族</a:t>
                      </a:r>
                      <a:endParaRPr lang="zh-TW" altLang="en-US" sz="2800" b="1" dirty="0">
                        <a:solidFill>
                          <a:srgbClr val="FF0000"/>
                        </a:solidFill>
                      </a:endParaRPr>
                    </a:p>
                  </a:txBody>
                  <a:tcPr/>
                </a:tc>
                <a:extLst>
                  <a:ext uri="{0D108BD9-81ED-4DB2-BD59-A6C34878D82A}">
                    <a16:rowId xmlns:a16="http://schemas.microsoft.com/office/drawing/2014/main" xmlns="" val="10003"/>
                  </a:ext>
                </a:extLst>
              </a:tr>
            </a:tbl>
          </a:graphicData>
        </a:graphic>
      </p:graphicFrame>
      <p:sp>
        <p:nvSpPr>
          <p:cNvPr id="4" name="矩形 3"/>
          <p:cNvSpPr/>
          <p:nvPr/>
        </p:nvSpPr>
        <p:spPr>
          <a:xfrm>
            <a:off x="1143000" y="4608130"/>
            <a:ext cx="7780906" cy="338554"/>
          </a:xfrm>
          <a:prstGeom prst="rect">
            <a:avLst/>
          </a:prstGeom>
        </p:spPr>
        <p:txBody>
          <a:bodyPr wrap="square">
            <a:spAutoFit/>
          </a:bodyPr>
          <a:lstStyle/>
          <a:p>
            <a:r>
              <a:rPr kumimoji="1" lang="zh-TW" altLang="zh-TW" sz="1600" dirty="0">
                <a:latin typeface="微軟正黑體" panose="020B0604030504040204" pitchFamily="34" charset="-120"/>
                <a:ea typeface="微軟正黑體" panose="020B0604030504040204" pitchFamily="34" charset="-120"/>
                <a:cs typeface="HY얕은샘물M"/>
              </a:rPr>
              <a:t>【</a:t>
            </a:r>
            <a:r>
              <a:rPr kumimoji="1" lang="en-US" altLang="zh-TW" sz="1600" dirty="0" smtClean="0">
                <a:latin typeface="微軟正黑體" panose="020B0604030504040204" pitchFamily="34" charset="-120"/>
                <a:ea typeface="微軟正黑體" panose="020B0604030504040204" pitchFamily="34" charset="-120"/>
                <a:cs typeface="HY얕은샘물M"/>
              </a:rPr>
              <a:t>106</a:t>
            </a:r>
            <a:r>
              <a:rPr kumimoji="1" lang="zh-TW" altLang="zh-TW" sz="1600" dirty="0" smtClean="0">
                <a:latin typeface="微軟正黑體" panose="020B0604030504040204" pitchFamily="34" charset="-120"/>
                <a:ea typeface="微軟正黑體" panose="020B0604030504040204" pitchFamily="34" charset="-120"/>
                <a:cs typeface="HY얕은샘물M"/>
              </a:rPr>
              <a:t>年</a:t>
            </a:r>
            <a:r>
              <a:rPr kumimoji="1" lang="en-US" altLang="zh-TW" sz="1600" smtClean="0">
                <a:latin typeface="微軟正黑體" panose="020B0604030504040204" pitchFamily="34" charset="-120"/>
                <a:ea typeface="微軟正黑體" panose="020B0604030504040204" pitchFamily="34" charset="-120"/>
                <a:cs typeface="HY얕은샘물M"/>
              </a:rPr>
              <a:t>03</a:t>
            </a:r>
            <a:r>
              <a:rPr kumimoji="1" lang="zh-TW" altLang="zh-TW" sz="1600" smtClean="0">
                <a:latin typeface="微軟正黑體" panose="020B0604030504040204" pitchFamily="34" charset="-120"/>
                <a:ea typeface="微軟正黑體" panose="020B0604030504040204" pitchFamily="34" charset="-120"/>
                <a:cs typeface="HY얕은샘물M"/>
              </a:rPr>
              <a:t>月「高等教育</a:t>
            </a:r>
            <a:r>
              <a:rPr kumimoji="1" lang="zh-TW" altLang="zh-TW" sz="1600" dirty="0">
                <a:latin typeface="微軟正黑體" panose="020B0604030504040204" pitchFamily="34" charset="-120"/>
                <a:ea typeface="微軟正黑體" panose="020B0604030504040204" pitchFamily="34" charset="-120"/>
                <a:cs typeface="HY얕은샘물M"/>
              </a:rPr>
              <a:t>校務資訊</a:t>
            </a:r>
            <a:r>
              <a:rPr kumimoji="1" lang="zh-TW" altLang="zh-TW" sz="1600">
                <a:latin typeface="微軟正黑體" panose="020B0604030504040204" pitchFamily="34" charset="-120"/>
                <a:ea typeface="微軟正黑體" panose="020B0604030504040204" pitchFamily="34" charset="-120"/>
                <a:cs typeface="HY얕은샘물M"/>
              </a:rPr>
              <a:t>整合</a:t>
            </a:r>
            <a:r>
              <a:rPr kumimoji="1" lang="zh-TW" altLang="zh-TW" sz="1600" smtClean="0">
                <a:latin typeface="微軟正黑體" panose="020B0604030504040204" pitchFamily="34" charset="-120"/>
                <a:ea typeface="微軟正黑體" panose="020B0604030504040204" pitchFamily="34" charset="-120"/>
                <a:cs typeface="HY얕은샘물M"/>
              </a:rPr>
              <a:t>平台」統一</a:t>
            </a:r>
            <a:r>
              <a:rPr kumimoji="1" lang="zh-TW" altLang="zh-TW" sz="1600" dirty="0">
                <a:latin typeface="微軟正黑體" panose="020B0604030504040204" pitchFamily="34" charset="-120"/>
                <a:ea typeface="微軟正黑體" panose="020B0604030504040204" pitchFamily="34" charset="-120"/>
                <a:cs typeface="HY얕은샘물M"/>
              </a:rPr>
              <a:t>原住民族籍選項】</a:t>
            </a:r>
            <a:endParaRPr kumimoji="1" lang="zh-TW" altLang="en-US" sz="1600" dirty="0">
              <a:latin typeface="微軟正黑體" panose="020B0604030504040204" pitchFamily="34" charset="-120"/>
              <a:ea typeface="微軟正黑體" panose="020B0604030504040204" pitchFamily="34" charset="-120"/>
              <a:cs typeface="HY얕은샘물M"/>
            </a:endParaRPr>
          </a:p>
        </p:txBody>
      </p:sp>
      <p:sp>
        <p:nvSpPr>
          <p:cNvPr id="13" name="文字方塊 12"/>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4" name="標題 1"/>
          <p:cNvSpPr txBox="1">
            <a:spLocks/>
          </p:cNvSpPr>
          <p:nvPr/>
        </p:nvSpPr>
        <p:spPr>
          <a:xfrm>
            <a:off x="3667125" y="890991"/>
            <a:ext cx="4838700"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zh-TW" altLang="en-US" sz="3600" b="1" dirty="0">
                <a:solidFill>
                  <a:srgbClr val="FF0000"/>
                </a:solidFill>
                <a:latin typeface="微軟正黑體" panose="020B0604030504040204" pitchFamily="34" charset="-120"/>
                <a:ea typeface="微軟正黑體" panose="020B0604030504040204" pitchFamily="34" charset="-120"/>
              </a:rPr>
              <a:t>統一</a:t>
            </a:r>
            <a:r>
              <a:rPr lang="zh-TW" altLang="en-US" sz="3600" b="1" dirty="0">
                <a:solidFill>
                  <a:schemeClr val="tx1"/>
                </a:solidFill>
                <a:latin typeface="微軟正黑體" panose="020B0604030504040204" pitchFamily="34" charset="-120"/>
                <a:ea typeface="微軟正黑體" panose="020B0604030504040204" pitchFamily="34" charset="-120"/>
              </a:rPr>
              <a:t>原住民族籍別</a:t>
            </a:r>
            <a:endParaRPr lang="zh-TW" altLang="en-US" sz="36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307163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a:latin typeface="+mn-ea"/>
              </a:rPr>
              <a:t>肆</a:t>
            </a:r>
            <a:r>
              <a:rPr lang="zh-TW" altLang="en-US" b="1" dirty="0" smtClean="0">
                <a:latin typeface="+mn-ea"/>
              </a:rPr>
              <a:t>、</a:t>
            </a:r>
            <a:r>
              <a:rPr lang="zh-TW" altLang="en-US" b="1" dirty="0">
                <a:latin typeface="+mn-ea"/>
              </a:rPr>
              <a:t>下期表冊異動預告</a:t>
            </a:r>
          </a:p>
        </p:txBody>
      </p:sp>
      <p:sp>
        <p:nvSpPr>
          <p:cNvPr id="3" name="投影片編號版面配置區 2"/>
          <p:cNvSpPr>
            <a:spLocks noGrp="1"/>
          </p:cNvSpPr>
          <p:nvPr>
            <p:ph type="sldNum" sz="quarter" idx="12"/>
          </p:nvPr>
        </p:nvSpPr>
        <p:spPr/>
        <p:txBody>
          <a:bodyPr/>
          <a:lstStyle/>
          <a:p>
            <a:fld id="{4FAB73BC-B049-4115-A692-8D63A059BFB8}" type="slidenum">
              <a:rPr lang="en-US" smtClean="0"/>
              <a:t>60</a:t>
            </a:fld>
            <a:endParaRPr lang="en-US" dirty="0"/>
          </a:p>
        </p:txBody>
      </p:sp>
    </p:spTree>
    <p:extLst>
      <p:ext uri="{BB962C8B-B14F-4D97-AF65-F5344CB8AC3E}">
        <p14:creationId xmlns:p14="http://schemas.microsoft.com/office/powerpoint/2010/main" val="37325176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255942" y="755472"/>
            <a:ext cx="5459703" cy="48912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6" name="矩形 15"/>
          <p:cNvSpPr>
            <a:spLocks noChangeArrowheads="1"/>
          </p:cNvSpPr>
          <p:nvPr/>
        </p:nvSpPr>
        <p:spPr bwMode="auto">
          <a:xfrm>
            <a:off x="941407" y="3055919"/>
            <a:ext cx="10450512" cy="287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新增欄位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是否</a:t>
            </a:r>
            <a:r>
              <a:rPr lang="zh-TW" altLang="en-US" sz="2400" b="1" kern="100" dirty="0">
                <a:solidFill>
                  <a:srgbClr val="FF0000"/>
                </a:solidFill>
                <a:latin typeface="微軟正黑體" panose="020B0604030504040204" pitchFamily="34" charset="-120"/>
                <a:ea typeface="微軟正黑體" panose="020B0604030504040204" pitchFamily="34" charset="-120"/>
              </a:rPr>
              <a:t>符合專業英語課程</a:t>
            </a:r>
          </a:p>
          <a:p>
            <a:pPr marL="342900" indent="-342900">
              <a:lnSpc>
                <a:spcPct val="150000"/>
              </a:lnSpc>
              <a:buFont typeface="Wingdings" panose="05000000000000000000" pitchFamily="2" charset="2"/>
              <a:buChar char="u"/>
              <a:defRPr/>
            </a:pPr>
            <a:r>
              <a:rPr lang="zh-TW" altLang="en-US" sz="2400" kern="100" dirty="0" smtClean="0">
                <a:latin typeface="微軟正黑體" panose="020B0604030504040204" pitchFamily="34" charset="-120"/>
                <a:ea typeface="微軟正黑體" panose="020B0604030504040204" pitchFamily="34" charset="-120"/>
              </a:rPr>
              <a:t>請</a:t>
            </a:r>
            <a:r>
              <a:rPr lang="zh-TW" altLang="en-US" sz="2400" kern="100" dirty="0">
                <a:latin typeface="微軟正黑體" panose="020B0604030504040204" pitchFamily="34" charset="-120"/>
                <a:ea typeface="微軟正黑體" panose="020B0604030504040204" pitchFamily="34" charset="-120"/>
              </a:rPr>
              <a:t>依照授課過程</a:t>
            </a:r>
            <a:r>
              <a:rPr lang="zh-TW" altLang="en-US" sz="2400" kern="100" dirty="0" smtClean="0">
                <a:latin typeface="微軟正黑體" panose="020B0604030504040204" pitchFamily="34" charset="-120"/>
                <a:ea typeface="微軟正黑體" panose="020B0604030504040204" pitchFamily="34" charset="-120"/>
              </a:rPr>
              <a:t>中</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是</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否</a:t>
            </a:r>
            <a:r>
              <a:rPr lang="en-US" altLang="zh-TW" sz="2400" kern="100" dirty="0" smtClean="0">
                <a:latin typeface="微軟正黑體" panose="020B0604030504040204" pitchFamily="34" charset="-120"/>
                <a:ea typeface="微軟正黑體" panose="020B0604030504040204" pitchFamily="34" charset="-120"/>
              </a:rPr>
              <a:t>】</a:t>
            </a:r>
            <a:r>
              <a:rPr lang="zh-TW" altLang="en-US" sz="2400" kern="100" dirty="0" smtClean="0">
                <a:latin typeface="微軟正黑體" panose="020B0604030504040204" pitchFamily="34" charset="-120"/>
                <a:ea typeface="微軟正黑體" panose="020B0604030504040204" pitchFamily="34" charset="-120"/>
              </a:rPr>
              <a:t>著重</a:t>
            </a:r>
            <a:r>
              <a:rPr lang="zh-TW" altLang="en-US" sz="2400" kern="100" dirty="0">
                <a:latin typeface="微軟正黑體" panose="020B0604030504040204" pitchFamily="34" charset="-120"/>
                <a:ea typeface="微軟正黑體" panose="020B0604030504040204" pitchFamily="34" charset="-120"/>
              </a:rPr>
              <a:t>於英語教學之教材教法，</a:t>
            </a:r>
            <a:r>
              <a:rPr lang="zh-TW" altLang="en-US" sz="2400" b="1" kern="100" dirty="0">
                <a:solidFill>
                  <a:srgbClr val="FF0000"/>
                </a:solidFill>
                <a:latin typeface="微軟正黑體" panose="020B0604030504040204" pitchFamily="34" charset="-120"/>
                <a:ea typeface="微軟正黑體" panose="020B0604030504040204" pitchFamily="34" charset="-120"/>
              </a:rPr>
              <a:t>教學目標為強化英語之溝通能力，並以專業主題導入教學內容</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a:t>
            </a:r>
            <a:endParaRPr lang="en-US" altLang="zh-TW" sz="2400" b="1" kern="100" dirty="0" smtClean="0">
              <a:solidFill>
                <a:srgbClr val="FF0000"/>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專業內容之教授強化語言能力為主要目標。</a:t>
            </a:r>
          </a:p>
          <a:p>
            <a:pPr>
              <a:lnSpc>
                <a:spcPct val="150000"/>
              </a:lnSpc>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月因應「教育部技職司」需求預計新增欄位</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610790121"/>
              </p:ext>
            </p:extLst>
          </p:nvPr>
        </p:nvGraphicFramePr>
        <p:xfrm>
          <a:off x="490800" y="1176328"/>
          <a:ext cx="11210400" cy="1789113"/>
        </p:xfrm>
        <a:graphic>
          <a:graphicData uri="http://schemas.openxmlformats.org/drawingml/2006/table">
            <a:tbl>
              <a:tblPr>
                <a:tableStyleId>{5940675A-B579-460E-94D1-54222C63F5DA}</a:tableStyleId>
              </a:tblPr>
              <a:tblGrid>
                <a:gridCol w="1245600">
                  <a:extLst>
                    <a:ext uri="{9D8B030D-6E8A-4147-A177-3AD203B41FA5}">
                      <a16:colId xmlns:a16="http://schemas.microsoft.com/office/drawing/2014/main" xmlns="" val="20000"/>
                    </a:ext>
                  </a:extLst>
                </a:gridCol>
                <a:gridCol w="1016325">
                  <a:extLst>
                    <a:ext uri="{9D8B030D-6E8A-4147-A177-3AD203B41FA5}">
                      <a16:colId xmlns:a16="http://schemas.microsoft.com/office/drawing/2014/main" xmlns="" val="20001"/>
                    </a:ext>
                  </a:extLst>
                </a:gridCol>
                <a:gridCol w="1009650">
                  <a:extLst>
                    <a:ext uri="{9D8B030D-6E8A-4147-A177-3AD203B41FA5}">
                      <a16:colId xmlns:a16="http://schemas.microsoft.com/office/drawing/2014/main" xmlns="" val="20002"/>
                    </a:ext>
                  </a:extLst>
                </a:gridCol>
                <a:gridCol w="1457325">
                  <a:extLst>
                    <a:ext uri="{9D8B030D-6E8A-4147-A177-3AD203B41FA5}">
                      <a16:colId xmlns:a16="http://schemas.microsoft.com/office/drawing/2014/main" xmlns="" val="20003"/>
                    </a:ext>
                  </a:extLst>
                </a:gridCol>
                <a:gridCol w="118110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1504950">
                  <a:extLst>
                    <a:ext uri="{9D8B030D-6E8A-4147-A177-3AD203B41FA5}">
                      <a16:colId xmlns:a16="http://schemas.microsoft.com/office/drawing/2014/main" xmlns="" val="20006"/>
                    </a:ext>
                  </a:extLst>
                </a:gridCol>
                <a:gridCol w="1533525">
                  <a:extLst>
                    <a:ext uri="{9D8B030D-6E8A-4147-A177-3AD203B41FA5}">
                      <a16:colId xmlns:a16="http://schemas.microsoft.com/office/drawing/2014/main" xmlns="" val="20007"/>
                    </a:ext>
                  </a:extLst>
                </a:gridCol>
                <a:gridCol w="1404675">
                  <a:extLst>
                    <a:ext uri="{9D8B030D-6E8A-4147-A177-3AD203B41FA5}">
                      <a16:colId xmlns:a16="http://schemas.microsoft.com/office/drawing/2014/main" xmlns="" val="20008"/>
                    </a:ext>
                  </a:extLst>
                </a:gridCol>
              </a:tblGrid>
              <a:tr h="1789113">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學年</a:t>
                      </a:r>
                      <a:r>
                        <a:rPr lang="zh-TW" sz="1800" kern="100" smtClean="0">
                          <a:effectLst/>
                          <a:latin typeface="微軟正黑體" panose="020B0604030504040204" pitchFamily="34" charset="-120"/>
                          <a:ea typeface="微軟正黑體" panose="020B0604030504040204" pitchFamily="34" charset="-120"/>
                        </a:rPr>
                        <a:t>度</a:t>
                      </a:r>
                      <a:r>
                        <a:rPr lang="en-US" sz="1800" kern="100" smtClean="0">
                          <a:effectLst/>
                          <a:latin typeface="微軟正黑體" panose="020B0604030504040204" pitchFamily="34" charset="-120"/>
                          <a:ea typeface="微軟正黑體" panose="020B0604030504040204" pitchFamily="34" charset="-120"/>
                        </a:rPr>
                        <a:t>/</a:t>
                      </a:r>
                      <a:endParaRPr lang="zh-TW" sz="1800" kern="100" dirty="0">
                        <a:effectLst/>
                        <a:latin typeface="微軟正黑體" panose="020B0604030504040204" pitchFamily="34" charset="-120"/>
                        <a:ea typeface="微軟正黑體" panose="020B0604030504040204" pitchFamily="34" charset="-120"/>
                      </a:endParaRPr>
                    </a:p>
                    <a:p>
                      <a:pPr algn="ctr">
                        <a:spcAft>
                          <a:spcPts val="0"/>
                        </a:spcAft>
                      </a:pPr>
                      <a:r>
                        <a:rPr lang="zh-TW" sz="1800" kern="100" dirty="0">
                          <a:effectLst/>
                          <a:latin typeface="微軟正黑體" panose="020B0604030504040204" pitchFamily="34" charset="-120"/>
                          <a:ea typeface="微軟正黑體" panose="020B0604030504040204" pitchFamily="34" charset="-120"/>
                        </a:rPr>
                        <a:t>學期</a:t>
                      </a:r>
                    </a:p>
                  </a:txBody>
                  <a:tcPr marL="9248" marR="9248" marT="9248" marB="9248"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當期</a:t>
                      </a:r>
                    </a:p>
                    <a:p>
                      <a:pPr algn="ctr">
                        <a:spcAft>
                          <a:spcPts val="0"/>
                        </a:spcAft>
                      </a:pPr>
                      <a:r>
                        <a:rPr lang="zh-TW" sz="1800" kern="100" dirty="0">
                          <a:effectLst/>
                          <a:latin typeface="微軟正黑體" panose="020B0604030504040204" pitchFamily="34" charset="-120"/>
                          <a:ea typeface="微軟正黑體" panose="020B0604030504040204" pitchFamily="34" charset="-120"/>
                        </a:rPr>
                        <a:t>課號</a:t>
                      </a:r>
                    </a:p>
                  </a:txBody>
                  <a:tcPr marL="9248" marR="9248" marT="9248" marB="9248"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修課</a:t>
                      </a:r>
                      <a:r>
                        <a:rPr lang="en-US" sz="1800" kern="0" dirty="0">
                          <a:effectLst/>
                          <a:latin typeface="微軟正黑體" panose="020B0604030504040204" pitchFamily="34" charset="-120"/>
                          <a:ea typeface="微軟正黑體" panose="020B0604030504040204" pitchFamily="34" charset="-120"/>
                        </a:rPr>
                        <a:t/>
                      </a:r>
                      <a:br>
                        <a:rPr lang="en-US" sz="1800" kern="0" dirty="0">
                          <a:effectLst/>
                          <a:latin typeface="微軟正黑體" panose="020B0604030504040204" pitchFamily="34" charset="-120"/>
                          <a:ea typeface="微軟正黑體" panose="020B0604030504040204" pitchFamily="34" charset="-120"/>
                        </a:rPr>
                      </a:br>
                      <a:r>
                        <a:rPr lang="zh-TW" sz="1800" kern="0" dirty="0">
                          <a:effectLst/>
                          <a:latin typeface="微軟正黑體" panose="020B0604030504040204" pitchFamily="34" charset="-120"/>
                          <a:ea typeface="微軟正黑體" panose="020B0604030504040204" pitchFamily="34" charset="-120"/>
                        </a:rPr>
                        <a:t>人數</a:t>
                      </a:r>
                      <a:endParaRPr lang="zh-TW" sz="1800" kern="100" dirty="0">
                        <a:effectLst/>
                        <a:latin typeface="微軟正黑體" panose="020B0604030504040204" pitchFamily="34" charset="-120"/>
                        <a:ea typeface="微軟正黑體" panose="020B0604030504040204" pitchFamily="34" charset="-120"/>
                      </a:endParaRPr>
                    </a:p>
                  </a:txBody>
                  <a:tcPr marL="9248" marR="9248" marT="9248" marB="9248"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主要授課語言</a:t>
                      </a:r>
                      <a:endParaRPr lang="zh-TW" sz="1800" kern="100" dirty="0">
                        <a:effectLst/>
                        <a:latin typeface="微軟正黑體" panose="020B0604030504040204" pitchFamily="34" charset="-120"/>
                        <a:ea typeface="微軟正黑體" panose="020B0604030504040204" pitchFamily="34" charset="-120"/>
                      </a:endParaRPr>
                    </a:p>
                  </a:txBody>
                  <a:tcPr marL="9248" marR="9248" marT="9248" marB="9248" anchor="ct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畢業班課程</a:t>
                      </a:r>
                      <a:endParaRPr lang="zh-TW" sz="1800" kern="100" dirty="0">
                        <a:effectLst/>
                        <a:latin typeface="微軟正黑體" panose="020B0604030504040204" pitchFamily="34" charset="-120"/>
                        <a:ea typeface="微軟正黑體" panose="020B0604030504040204" pitchFamily="34" charset="-120"/>
                      </a:endParaRPr>
                    </a:p>
                  </a:txBody>
                  <a:tcPr marL="9248" marR="9248" marT="9248" marB="9248"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寒暑別</a:t>
                      </a:r>
                    </a:p>
                  </a:txBody>
                  <a:tcPr marL="9248" marR="9248" marT="9248" marB="9248"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全程使用外語</a:t>
                      </a:r>
                    </a:p>
                  </a:txBody>
                  <a:tcPr marL="9248" marR="9248" marT="9248" marB="9248"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是否符合</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專業英語課程</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9248" marR="9248" marT="9248" marB="924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是否為</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專業科目</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或技術科目</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9248" marR="9248" marT="9248" marB="9248" anchor="ctr">
                    <a:lnL w="381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10000"/>
                  </a:ext>
                </a:extLst>
              </a:tr>
            </a:tbl>
          </a:graphicData>
        </a:graphic>
      </p:graphicFrame>
      <p:sp>
        <p:nvSpPr>
          <p:cNvPr id="2" name="投影片編號版面配置區 1"/>
          <p:cNvSpPr>
            <a:spLocks noGrp="1"/>
          </p:cNvSpPr>
          <p:nvPr>
            <p:ph type="sldNum" sz="quarter" idx="12"/>
          </p:nvPr>
        </p:nvSpPr>
        <p:spPr/>
        <p:txBody>
          <a:bodyPr/>
          <a:lstStyle/>
          <a:p>
            <a:fld id="{4FAB73BC-B049-4115-A692-8D63A059BFB8}" type="slidenum">
              <a:rPr lang="en-US" smtClean="0"/>
              <a:t>61</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3-5 </a:t>
            </a:r>
            <a:r>
              <a:rPr lang="zh-TW" altLang="en-US" sz="3000" dirty="0">
                <a:solidFill>
                  <a:schemeClr val="tx1"/>
                </a:solidFill>
                <a:latin typeface="微軟正黑體" panose="020B0604030504040204" pitchFamily="34" charset="-120"/>
                <a:ea typeface="微軟正黑體" panose="020B0604030504040204" pitchFamily="34" charset="-120"/>
              </a:rPr>
              <a:t>實際開課結構統計表</a:t>
            </a:r>
          </a:p>
        </p:txBody>
      </p:sp>
    </p:spTree>
    <p:extLst>
      <p:ext uri="{BB962C8B-B14F-4D97-AF65-F5344CB8AC3E}">
        <p14:creationId xmlns:p14="http://schemas.microsoft.com/office/powerpoint/2010/main" val="32472313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255942" y="755472"/>
            <a:ext cx="5459703" cy="48912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6" name="矩形 15"/>
          <p:cNvSpPr>
            <a:spLocks noChangeArrowheads="1"/>
          </p:cNvSpPr>
          <p:nvPr/>
        </p:nvSpPr>
        <p:spPr bwMode="auto">
          <a:xfrm>
            <a:off x="941406" y="3055919"/>
            <a:ext cx="1075979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新增欄位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是否</a:t>
            </a:r>
            <a:r>
              <a:rPr kumimoji="0" lang="zh-TW" altLang="en-US" sz="2400" b="1" dirty="0">
                <a:solidFill>
                  <a:srgbClr val="FF0000"/>
                </a:solidFill>
                <a:latin typeface="微軟正黑體" panose="020B0604030504040204" pitchFamily="34" charset="-120"/>
                <a:ea typeface="微軟正黑體" panose="020B0604030504040204" pitchFamily="34" charset="-120"/>
              </a:rPr>
              <a:t>為專業科目或技術科目</a:t>
            </a:r>
          </a:p>
          <a:p>
            <a:pPr marL="34290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課程是否符合</a:t>
            </a:r>
            <a:r>
              <a:rPr lang="zh-TW" altLang="en-US" sz="2400" b="1" dirty="0" smtClean="0">
                <a:solidFill>
                  <a:srgbClr val="FF0000"/>
                </a:solidFill>
                <a:latin typeface="微軟正黑體" panose="020B0604030504040204" pitchFamily="34" charset="-120"/>
                <a:ea typeface="微軟正黑體" panose="020B0604030504040204" pitchFamily="34" charset="-120"/>
              </a:rPr>
              <a:t>「技</a:t>
            </a:r>
            <a:r>
              <a:rPr lang="zh-TW" altLang="en-US" sz="2400" b="1" dirty="0">
                <a:solidFill>
                  <a:srgbClr val="FF0000"/>
                </a:solidFill>
                <a:latin typeface="微軟正黑體" panose="020B0604030504040204" pitchFamily="34" charset="-120"/>
                <a:ea typeface="微軟正黑體" panose="020B0604030504040204" pitchFamily="34" charset="-120"/>
              </a:rPr>
              <a:t>職法及職業教育</a:t>
            </a:r>
            <a:r>
              <a:rPr lang="zh-TW" altLang="en-US" sz="2400" b="1" dirty="0" smtClean="0">
                <a:solidFill>
                  <a:srgbClr val="FF0000"/>
                </a:solidFill>
                <a:latin typeface="微軟正黑體" panose="020B0604030504040204" pitchFamily="34" charset="-120"/>
                <a:ea typeface="微軟正黑體" panose="020B0604030504040204" pitchFamily="34" charset="-120"/>
              </a:rPr>
              <a:t>法」第</a:t>
            </a:r>
            <a:r>
              <a:rPr lang="en-US" altLang="zh-TW" sz="2400" b="1" dirty="0">
                <a:solidFill>
                  <a:srgbClr val="FF0000"/>
                </a:solidFill>
                <a:latin typeface="微軟正黑體" panose="020B0604030504040204" pitchFamily="34" charset="-120"/>
                <a:ea typeface="微軟正黑體" panose="020B0604030504040204" pitchFamily="34" charset="-120"/>
              </a:rPr>
              <a:t>25</a:t>
            </a:r>
            <a:r>
              <a:rPr lang="zh-TW" altLang="en-US" sz="2400" b="1" dirty="0">
                <a:solidFill>
                  <a:srgbClr val="FF0000"/>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26</a:t>
            </a:r>
            <a:r>
              <a:rPr lang="zh-TW" altLang="en-US" sz="2400" b="1" dirty="0">
                <a:solidFill>
                  <a:srgbClr val="FF0000"/>
                </a:solidFill>
                <a:latin typeface="微軟正黑體" panose="020B0604030504040204" pitchFamily="34" charset="-120"/>
                <a:ea typeface="微軟正黑體" panose="020B0604030504040204" pitchFamily="34" charset="-120"/>
              </a:rPr>
              <a:t>條</a:t>
            </a:r>
            <a:r>
              <a:rPr lang="zh-TW" altLang="en-US" sz="2400" b="1" dirty="0" smtClean="0">
                <a:solidFill>
                  <a:srgbClr val="FF0000"/>
                </a:solidFill>
                <a:latin typeface="微軟正黑體" panose="020B0604030504040204" pitchFamily="34" charset="-120"/>
                <a:ea typeface="微軟正黑體" panose="020B0604030504040204" pitchFamily="34" charset="-120"/>
              </a:rPr>
              <a:t>規範</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a:lnSpc>
                <a:spcPct val="150000"/>
              </a:lnSpc>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月因應「私立</a:t>
            </a:r>
            <a:r>
              <a:rPr lang="zh-TW" altLang="en-US" sz="1600" dirty="0">
                <a:latin typeface="微軟正黑體" panose="020B0604030504040204" pitchFamily="34" charset="-120"/>
                <a:ea typeface="微軟正黑體" panose="020B0604030504040204" pitchFamily="34" charset="-120"/>
              </a:rPr>
              <a:t>技專校院獎勵補助工作</a:t>
            </a:r>
            <a:r>
              <a:rPr lang="zh-TW" altLang="en-US" sz="1600" dirty="0" smtClean="0">
                <a:latin typeface="微軟正黑體" panose="020B0604030504040204" pitchFamily="34" charset="-120"/>
                <a:ea typeface="微軟正黑體" panose="020B0604030504040204" pitchFamily="34" charset="-120"/>
              </a:rPr>
              <a:t>小組」需求預計新增</a:t>
            </a:r>
            <a:r>
              <a:rPr lang="zh-TW" altLang="en-US" sz="1600" dirty="0">
                <a:latin typeface="微軟正黑體" panose="020B0604030504040204" pitchFamily="34" charset="-120"/>
                <a:ea typeface="微軟正黑體" panose="020B0604030504040204" pitchFamily="34" charset="-120"/>
              </a:rPr>
              <a:t>欄位</a:t>
            </a:r>
            <a:r>
              <a:rPr lang="en-US" altLang="zh-TW" sz="1600" dirty="0">
                <a:latin typeface="微軟正黑體" panose="020B0604030504040204" pitchFamily="34" charset="-120"/>
                <a:ea typeface="微軟正黑體" panose="020B0604030504040204" pitchFamily="34" charset="-120"/>
              </a:rPr>
              <a:t>】</a:t>
            </a:r>
          </a:p>
        </p:txBody>
      </p:sp>
      <p:sp>
        <p:nvSpPr>
          <p:cNvPr id="2" name="投影片編號版面配置區 1"/>
          <p:cNvSpPr>
            <a:spLocks noGrp="1"/>
          </p:cNvSpPr>
          <p:nvPr>
            <p:ph type="sldNum" sz="quarter" idx="12"/>
          </p:nvPr>
        </p:nvSpPr>
        <p:spPr/>
        <p:txBody>
          <a:bodyPr/>
          <a:lstStyle/>
          <a:p>
            <a:fld id="{4FAB73BC-B049-4115-A692-8D63A059BFB8}" type="slidenum">
              <a:rPr lang="en-US" smtClean="0"/>
              <a:t>62</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3-5 </a:t>
            </a:r>
            <a:r>
              <a:rPr lang="zh-TW" altLang="en-US" sz="3000" dirty="0">
                <a:solidFill>
                  <a:schemeClr val="tx1"/>
                </a:solidFill>
                <a:latin typeface="微軟正黑體" panose="020B0604030504040204" pitchFamily="34" charset="-120"/>
                <a:ea typeface="微軟正黑體" panose="020B0604030504040204" pitchFamily="34" charset="-120"/>
              </a:rPr>
              <a:t>實際開課結構統計表</a:t>
            </a:r>
          </a:p>
        </p:txBody>
      </p:sp>
      <p:graphicFrame>
        <p:nvGraphicFramePr>
          <p:cNvPr id="10" name="表格 9"/>
          <p:cNvGraphicFramePr>
            <a:graphicFrameLocks noGrp="1"/>
          </p:cNvGraphicFramePr>
          <p:nvPr>
            <p:extLst>
              <p:ext uri="{D42A27DB-BD31-4B8C-83A1-F6EECF244321}">
                <p14:modId xmlns:p14="http://schemas.microsoft.com/office/powerpoint/2010/main" val="4021735134"/>
              </p:ext>
            </p:extLst>
          </p:nvPr>
        </p:nvGraphicFramePr>
        <p:xfrm>
          <a:off x="490800" y="1176328"/>
          <a:ext cx="11210400" cy="1789113"/>
        </p:xfrm>
        <a:graphic>
          <a:graphicData uri="http://schemas.openxmlformats.org/drawingml/2006/table">
            <a:tbl>
              <a:tblPr>
                <a:tableStyleId>{5940675A-B579-460E-94D1-54222C63F5DA}</a:tableStyleId>
              </a:tblPr>
              <a:tblGrid>
                <a:gridCol w="1245600">
                  <a:extLst>
                    <a:ext uri="{9D8B030D-6E8A-4147-A177-3AD203B41FA5}">
                      <a16:colId xmlns:a16="http://schemas.microsoft.com/office/drawing/2014/main" xmlns="" val="20000"/>
                    </a:ext>
                  </a:extLst>
                </a:gridCol>
                <a:gridCol w="1016325">
                  <a:extLst>
                    <a:ext uri="{9D8B030D-6E8A-4147-A177-3AD203B41FA5}">
                      <a16:colId xmlns:a16="http://schemas.microsoft.com/office/drawing/2014/main" xmlns="" val="20001"/>
                    </a:ext>
                  </a:extLst>
                </a:gridCol>
                <a:gridCol w="1009650">
                  <a:extLst>
                    <a:ext uri="{9D8B030D-6E8A-4147-A177-3AD203B41FA5}">
                      <a16:colId xmlns:a16="http://schemas.microsoft.com/office/drawing/2014/main" xmlns="" val="20002"/>
                    </a:ext>
                  </a:extLst>
                </a:gridCol>
                <a:gridCol w="1457325">
                  <a:extLst>
                    <a:ext uri="{9D8B030D-6E8A-4147-A177-3AD203B41FA5}">
                      <a16:colId xmlns:a16="http://schemas.microsoft.com/office/drawing/2014/main" xmlns="" val="20003"/>
                    </a:ext>
                  </a:extLst>
                </a:gridCol>
                <a:gridCol w="118110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1504950">
                  <a:extLst>
                    <a:ext uri="{9D8B030D-6E8A-4147-A177-3AD203B41FA5}">
                      <a16:colId xmlns:a16="http://schemas.microsoft.com/office/drawing/2014/main" xmlns="" val="20006"/>
                    </a:ext>
                  </a:extLst>
                </a:gridCol>
                <a:gridCol w="1533525">
                  <a:extLst>
                    <a:ext uri="{9D8B030D-6E8A-4147-A177-3AD203B41FA5}">
                      <a16:colId xmlns:a16="http://schemas.microsoft.com/office/drawing/2014/main" xmlns="" val="20007"/>
                    </a:ext>
                  </a:extLst>
                </a:gridCol>
                <a:gridCol w="1404675">
                  <a:extLst>
                    <a:ext uri="{9D8B030D-6E8A-4147-A177-3AD203B41FA5}">
                      <a16:colId xmlns:a16="http://schemas.microsoft.com/office/drawing/2014/main" xmlns="" val="20008"/>
                    </a:ext>
                  </a:extLst>
                </a:gridCol>
              </a:tblGrid>
              <a:tr h="1789113">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學年</a:t>
                      </a:r>
                      <a:r>
                        <a:rPr lang="zh-TW" sz="1800" kern="100" dirty="0" smtClean="0">
                          <a:effectLst/>
                          <a:latin typeface="微軟正黑體" panose="020B0604030504040204" pitchFamily="34" charset="-120"/>
                          <a:ea typeface="微軟正黑體" panose="020B0604030504040204" pitchFamily="34" charset="-120"/>
                        </a:rPr>
                        <a:t>度</a:t>
                      </a:r>
                      <a:r>
                        <a:rPr lang="en-US" sz="1800" kern="100" dirty="0" smtClean="0">
                          <a:effectLst/>
                          <a:latin typeface="微軟正黑體" panose="020B0604030504040204" pitchFamily="34" charset="-120"/>
                          <a:ea typeface="微軟正黑體" panose="020B0604030504040204" pitchFamily="34" charset="-120"/>
                        </a:rPr>
                        <a:t>/</a:t>
                      </a:r>
                      <a:endParaRPr lang="zh-TW" sz="1800" kern="100" dirty="0">
                        <a:effectLst/>
                        <a:latin typeface="微軟正黑體" panose="020B0604030504040204" pitchFamily="34" charset="-120"/>
                        <a:ea typeface="微軟正黑體" panose="020B0604030504040204" pitchFamily="34" charset="-120"/>
                      </a:endParaRPr>
                    </a:p>
                    <a:p>
                      <a:pPr algn="ctr">
                        <a:spcAft>
                          <a:spcPts val="0"/>
                        </a:spcAft>
                      </a:pPr>
                      <a:r>
                        <a:rPr lang="zh-TW" sz="1800" kern="100" dirty="0">
                          <a:effectLst/>
                          <a:latin typeface="微軟正黑體" panose="020B0604030504040204" pitchFamily="34" charset="-120"/>
                          <a:ea typeface="微軟正黑體" panose="020B0604030504040204" pitchFamily="34" charset="-120"/>
                        </a:rPr>
                        <a:t>學期</a:t>
                      </a:r>
                    </a:p>
                  </a:txBody>
                  <a:tcPr marL="9248" marR="9248" marT="9248" marB="9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當期</a:t>
                      </a:r>
                    </a:p>
                    <a:p>
                      <a:pPr algn="ctr">
                        <a:spcAft>
                          <a:spcPts val="0"/>
                        </a:spcAft>
                      </a:pPr>
                      <a:r>
                        <a:rPr lang="zh-TW" sz="1800" kern="100" dirty="0">
                          <a:effectLst/>
                          <a:latin typeface="微軟正黑體" panose="020B0604030504040204" pitchFamily="34" charset="-120"/>
                          <a:ea typeface="微軟正黑體" panose="020B0604030504040204" pitchFamily="34" charset="-120"/>
                        </a:rPr>
                        <a:t>課號</a:t>
                      </a:r>
                    </a:p>
                  </a:txBody>
                  <a:tcPr marL="9248" marR="9248" marT="9248" marB="9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修課</a:t>
                      </a:r>
                      <a:r>
                        <a:rPr lang="en-US" sz="1800" kern="0" dirty="0">
                          <a:effectLst/>
                          <a:latin typeface="微軟正黑體" panose="020B0604030504040204" pitchFamily="34" charset="-120"/>
                          <a:ea typeface="微軟正黑體" panose="020B0604030504040204" pitchFamily="34" charset="-120"/>
                        </a:rPr>
                        <a:t/>
                      </a:r>
                      <a:br>
                        <a:rPr lang="en-US" sz="1800" kern="0" dirty="0">
                          <a:effectLst/>
                          <a:latin typeface="微軟正黑體" panose="020B0604030504040204" pitchFamily="34" charset="-120"/>
                          <a:ea typeface="微軟正黑體" panose="020B0604030504040204" pitchFamily="34" charset="-120"/>
                        </a:rPr>
                      </a:br>
                      <a:r>
                        <a:rPr lang="zh-TW" sz="1800" kern="0" dirty="0">
                          <a:effectLst/>
                          <a:latin typeface="微軟正黑體" panose="020B0604030504040204" pitchFamily="34" charset="-120"/>
                          <a:ea typeface="微軟正黑體" panose="020B0604030504040204" pitchFamily="34" charset="-120"/>
                        </a:rPr>
                        <a:t>人數</a:t>
                      </a:r>
                      <a:endParaRPr lang="zh-TW" sz="1800" kern="100" dirty="0">
                        <a:effectLst/>
                        <a:latin typeface="微軟正黑體" panose="020B0604030504040204" pitchFamily="34" charset="-120"/>
                        <a:ea typeface="微軟正黑體" panose="020B0604030504040204" pitchFamily="34" charset="-120"/>
                      </a:endParaRPr>
                    </a:p>
                  </a:txBody>
                  <a:tcPr marL="9248" marR="9248" marT="9248" marB="9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主要授課語言</a:t>
                      </a:r>
                      <a:endParaRPr lang="zh-TW" sz="1800" kern="100" dirty="0">
                        <a:effectLst/>
                        <a:latin typeface="微軟正黑體" panose="020B0604030504040204" pitchFamily="34" charset="-120"/>
                        <a:ea typeface="微軟正黑體" panose="020B0604030504040204" pitchFamily="34" charset="-120"/>
                      </a:endParaRPr>
                    </a:p>
                  </a:txBody>
                  <a:tcPr marL="9248" marR="9248" marT="9248" marB="9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畢業班課程</a:t>
                      </a:r>
                      <a:endParaRPr lang="zh-TW" sz="1800" kern="100" dirty="0">
                        <a:effectLst/>
                        <a:latin typeface="微軟正黑體" panose="020B0604030504040204" pitchFamily="34" charset="-120"/>
                        <a:ea typeface="微軟正黑體" panose="020B0604030504040204" pitchFamily="34" charset="-120"/>
                      </a:endParaRPr>
                    </a:p>
                  </a:txBody>
                  <a:tcPr marL="9248" marR="9248" marT="9248" marB="9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寒暑別</a:t>
                      </a:r>
                    </a:p>
                  </a:txBody>
                  <a:tcPr marL="9248" marR="9248" marT="9248" marB="9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全程使用外語</a:t>
                      </a:r>
                    </a:p>
                  </a:txBody>
                  <a:tcPr marL="9248" marR="9248" marT="9248" marB="9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是否符合</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專業英語課程</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9248" marR="9248" marT="9248" marB="9248"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是否為</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專業科目</a:t>
                      </a:r>
                      <a:endParaRPr lang="en-US" altLang="zh-TW" sz="1800" kern="100" dirty="0" smtClean="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或技術科目</a:t>
                      </a:r>
                      <a:endParaRPr lang="zh-TW" sz="1800" kern="100" dirty="0">
                        <a:solidFill>
                          <a:schemeClr val="tx1"/>
                        </a:solidFill>
                        <a:effectLst/>
                        <a:latin typeface="微軟正黑體" panose="020B0604030504040204" pitchFamily="34" charset="-120"/>
                        <a:ea typeface="微軟正黑體" panose="020B0604030504040204" pitchFamily="34" charset="-120"/>
                      </a:endParaRPr>
                    </a:p>
                  </a:txBody>
                  <a:tcPr marL="9248" marR="9248" marT="9248" marB="924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7140561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255942" y="755472"/>
            <a:ext cx="5459703" cy="48912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63</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5-1</a:t>
            </a:r>
            <a:r>
              <a:rPr lang="zh-TW" altLang="en-US" sz="3000" dirty="0">
                <a:solidFill>
                  <a:schemeClr val="tx1"/>
                </a:solidFill>
                <a:latin typeface="微軟正黑體" panose="020B0604030504040204" pitchFamily="34" charset="-120"/>
                <a:ea typeface="微軟正黑體" panose="020B0604030504040204" pitchFamily="34" charset="-120"/>
              </a:rPr>
              <a:t>學校各類圖書資料分布資料表</a:t>
            </a:r>
          </a:p>
        </p:txBody>
      </p:sp>
      <p:graphicFrame>
        <p:nvGraphicFramePr>
          <p:cNvPr id="11" name="表格 10"/>
          <p:cNvGraphicFramePr>
            <a:graphicFrameLocks noGrp="1"/>
          </p:cNvGraphicFramePr>
          <p:nvPr>
            <p:extLst>
              <p:ext uri="{D42A27DB-BD31-4B8C-83A1-F6EECF244321}">
                <p14:modId xmlns:p14="http://schemas.microsoft.com/office/powerpoint/2010/main" val="1600016869"/>
              </p:ext>
            </p:extLst>
          </p:nvPr>
        </p:nvGraphicFramePr>
        <p:xfrm>
          <a:off x="490800" y="963912"/>
          <a:ext cx="11210400" cy="2050339"/>
        </p:xfrm>
        <a:graphic>
          <a:graphicData uri="http://schemas.openxmlformats.org/drawingml/2006/table">
            <a:tbl>
              <a:tblPr>
                <a:tableStyleId>{5940675A-B579-460E-94D1-54222C63F5DA}</a:tableStyleId>
              </a:tblPr>
              <a:tblGrid>
                <a:gridCol w="6351060">
                  <a:extLst>
                    <a:ext uri="{9D8B030D-6E8A-4147-A177-3AD203B41FA5}">
                      <a16:colId xmlns:a16="http://schemas.microsoft.com/office/drawing/2014/main" xmlns="" val="20000"/>
                    </a:ext>
                  </a:extLst>
                </a:gridCol>
                <a:gridCol w="4859340">
                  <a:extLst>
                    <a:ext uri="{9D8B030D-6E8A-4147-A177-3AD203B41FA5}">
                      <a16:colId xmlns:a16="http://schemas.microsoft.com/office/drawing/2014/main" xmlns="" val="20001"/>
                    </a:ext>
                  </a:extLst>
                </a:gridCol>
              </a:tblGrid>
              <a:tr h="445788">
                <a:tc>
                  <a:txBody>
                    <a:bodyPr/>
                    <a:lstStyle/>
                    <a:p>
                      <a:pPr algn="ctr">
                        <a:lnSpc>
                          <a:spcPts val="17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圖</a:t>
                      </a: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書</a:t>
                      </a: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館</a:t>
                      </a: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服</a:t>
                      </a: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務</a:t>
                      </a:r>
                    </a:p>
                  </a:txBody>
                  <a:tcPr marL="17780" marR="17780" marT="72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zh-TW" sz="1800" kern="100" dirty="0">
                          <a:effectLst/>
                          <a:latin typeface="微軟正黑體" panose="020B0604030504040204" pitchFamily="34" charset="-120"/>
                          <a:ea typeface="微軟正黑體" panose="020B0604030504040204" pitchFamily="34" charset="-120"/>
                        </a:rPr>
                        <a:t>購</a:t>
                      </a:r>
                      <a:r>
                        <a:rPr lang="en-US" sz="1800" kern="100" dirty="0">
                          <a:effectLst/>
                          <a:latin typeface="微軟正黑體" panose="020B0604030504040204" pitchFamily="34" charset="-120"/>
                          <a:ea typeface="微軟正黑體" panose="020B0604030504040204" pitchFamily="34" charset="-120"/>
                        </a:rPr>
                        <a:t>  </a:t>
                      </a:r>
                      <a:r>
                        <a:rPr lang="zh-TW" sz="1800" kern="100" dirty="0">
                          <a:effectLst/>
                          <a:latin typeface="微軟正黑體" panose="020B0604030504040204" pitchFamily="34" charset="-120"/>
                          <a:ea typeface="微軟正黑體" panose="020B0604030504040204" pitchFamily="34" charset="-120"/>
                        </a:rPr>
                        <a:t>書</a:t>
                      </a:r>
                      <a:r>
                        <a:rPr lang="en-US" sz="1800" kern="100" dirty="0">
                          <a:effectLst/>
                          <a:latin typeface="微軟正黑體" panose="020B0604030504040204" pitchFamily="34" charset="-120"/>
                          <a:ea typeface="微軟正黑體" panose="020B0604030504040204" pitchFamily="34" charset="-120"/>
                        </a:rPr>
                        <a:t>  </a:t>
                      </a:r>
                      <a:r>
                        <a:rPr lang="zh-TW" sz="1800" kern="100" dirty="0">
                          <a:effectLst/>
                          <a:latin typeface="微軟正黑體" panose="020B0604030504040204" pitchFamily="34" charset="-120"/>
                          <a:ea typeface="微軟正黑體" panose="020B0604030504040204" pitchFamily="34" charset="-120"/>
                        </a:rPr>
                        <a:t>及</a:t>
                      </a:r>
                      <a:r>
                        <a:rPr lang="en-US" sz="1800" kern="100" dirty="0">
                          <a:effectLst/>
                          <a:latin typeface="微軟正黑體" panose="020B0604030504040204" pitchFamily="34" charset="-120"/>
                          <a:ea typeface="微軟正黑體" panose="020B0604030504040204" pitchFamily="34" charset="-120"/>
                        </a:rPr>
                        <a:t>  </a:t>
                      </a:r>
                      <a:r>
                        <a:rPr lang="zh-TW" sz="1800" kern="100" dirty="0">
                          <a:effectLst/>
                          <a:latin typeface="微軟正黑體" panose="020B0604030504040204" pitchFamily="34" charset="-120"/>
                          <a:ea typeface="微軟正黑體" panose="020B0604030504040204" pitchFamily="34" charset="-120"/>
                        </a:rPr>
                        <a:t>受</a:t>
                      </a:r>
                      <a:r>
                        <a:rPr lang="en-US" sz="1800" kern="100" dirty="0">
                          <a:effectLst/>
                          <a:latin typeface="微軟正黑體" panose="020B0604030504040204" pitchFamily="34" charset="-120"/>
                          <a:ea typeface="微軟正黑體" panose="020B0604030504040204" pitchFamily="34" charset="-120"/>
                        </a:rPr>
                        <a:t>  </a:t>
                      </a:r>
                      <a:r>
                        <a:rPr lang="zh-TW" sz="1800" kern="100" dirty="0">
                          <a:effectLst/>
                          <a:latin typeface="微軟正黑體" panose="020B0604030504040204" pitchFamily="34" charset="-120"/>
                          <a:ea typeface="微軟正黑體" panose="020B0604030504040204" pitchFamily="34" charset="-120"/>
                        </a:rPr>
                        <a:t>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485775">
                <a:tc>
                  <a:txBody>
                    <a:bodyPr/>
                    <a:lstStyle/>
                    <a:p>
                      <a:pPr algn="l">
                        <a:lnSpc>
                          <a:spcPts val="22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1.</a:t>
                      </a:r>
                      <a:r>
                        <a:rPr lang="zh-TW" sz="1800" kern="100" dirty="0">
                          <a:solidFill>
                            <a:schemeClr val="tx1"/>
                          </a:solidFill>
                          <a:effectLst/>
                          <a:latin typeface="微軟正黑體" panose="020B0604030504040204" pitchFamily="34" charset="-120"/>
                          <a:ea typeface="微軟正黑體" panose="020B0604030504040204" pitchFamily="34" charset="-120"/>
                        </a:rPr>
                        <a:t>圖書閱覽座位數</a:t>
                      </a:r>
                    </a:p>
                  </a:txBody>
                  <a:tcPr marL="17780" marR="17780" marT="144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ts val="16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1.</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上年度購買圖書資料</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費</a:t>
                      </a:r>
                      <a:r>
                        <a:rPr lang="en-US" sz="1800" kern="1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元</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77375">
                <a:tc>
                  <a:txBody>
                    <a:bodyPr/>
                    <a:lstStyle/>
                    <a:p>
                      <a:pPr algn="l">
                        <a:lnSpc>
                          <a:spcPts val="22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2.</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上學年借書</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 </a:t>
                      </a:r>
                      <a:r>
                        <a:rPr lang="en-US" sz="1800" strike="sngStrike" kern="100" dirty="0" smtClean="0">
                          <a:solidFill>
                            <a:schemeClr val="tx1"/>
                          </a:solidFill>
                          <a:effectLst/>
                          <a:latin typeface="微軟正黑體" panose="020B0604030504040204" pitchFamily="34" charset="-120"/>
                          <a:ea typeface="微軟正黑體" panose="020B0604030504040204" pitchFamily="34" charset="-120"/>
                        </a:rPr>
                        <a:t>  </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含視聽資料及其他館藏</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a:t>
                      </a:r>
                      <a:r>
                        <a:rPr lang="zh-TW" sz="1800" strike="sngStrike" kern="100" dirty="0" smtClean="0">
                          <a:solidFill>
                            <a:schemeClr val="tx1"/>
                          </a:solidFill>
                          <a:effectLst/>
                          <a:latin typeface="微軟正黑體" panose="020B0604030504040204" pitchFamily="34" charset="-120"/>
                          <a:ea typeface="微軟正黑體" panose="020B0604030504040204" pitchFamily="34" charset="-120"/>
                        </a:rPr>
                        <a:t>人次</a:t>
                      </a:r>
                      <a:endParaRPr lang="en-US" altLang="zh-TW" sz="1800" strike="sngStrike" kern="100" dirty="0" smtClean="0">
                        <a:solidFill>
                          <a:schemeClr val="tx1"/>
                        </a:solidFill>
                        <a:effectLst/>
                        <a:latin typeface="微軟正黑體" panose="020B0604030504040204" pitchFamily="34" charset="-120"/>
                        <a:ea typeface="微軟正黑體" panose="020B0604030504040204" pitchFamily="34" charset="-120"/>
                      </a:endParaRPr>
                    </a:p>
                    <a:p>
                      <a:pPr algn="l">
                        <a:lnSpc>
                          <a:spcPts val="2200"/>
                        </a:lnSpc>
                        <a:spcAft>
                          <a:spcPts val="0"/>
                        </a:spcAft>
                      </a:pPr>
                      <a:r>
                        <a:rPr lang="zh-TW" altLang="en-US" sz="1800" strike="noStrike" kern="100" dirty="0" smtClean="0">
                          <a:solidFill>
                            <a:schemeClr val="tx1"/>
                          </a:solidFill>
                          <a:effectLst/>
                          <a:latin typeface="微軟正黑體" panose="020B0604030504040204" pitchFamily="34" charset="-120"/>
                          <a:ea typeface="微軟正黑體" panose="020B0604030504040204" pitchFamily="34" charset="-120"/>
                        </a:rPr>
                        <a:t>上學年借閱人次（含圖書、電子及非書資料）</a:t>
                      </a:r>
                      <a:endParaRPr lang="zh-TW" sz="1800" strike="noStrike"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18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nSpc>
                          <a:spcPts val="16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2.</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上學年度捐贈列入編目之圖書</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冊</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47610">
                <a:tc>
                  <a:txBody>
                    <a:bodyPr/>
                    <a:lstStyle/>
                    <a:p>
                      <a:pPr algn="l">
                        <a:lnSpc>
                          <a:spcPts val="22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3.</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上學年圖書</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  </a:t>
                      </a:r>
                      <a:r>
                        <a:rPr lang="en-US" sz="1800" strike="sngStrike" kern="100" dirty="0" smtClean="0">
                          <a:solidFill>
                            <a:schemeClr val="tx1"/>
                          </a:solidFill>
                          <a:effectLst/>
                          <a:latin typeface="微軟正黑體" panose="020B0604030504040204" pitchFamily="34" charset="-120"/>
                          <a:ea typeface="微軟正黑體" panose="020B0604030504040204" pitchFamily="34" charset="-120"/>
                        </a:rPr>
                        <a:t>  </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含視聽資料及其他館藏</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借閱冊</a:t>
                      </a:r>
                      <a:r>
                        <a:rPr lang="zh-TW" sz="1800" strike="sngStrike" kern="100" dirty="0" smtClean="0">
                          <a:solidFill>
                            <a:schemeClr val="tx1"/>
                          </a:solidFill>
                          <a:effectLst/>
                          <a:latin typeface="微軟正黑體" panose="020B0604030504040204" pitchFamily="34" charset="-120"/>
                          <a:ea typeface="微軟正黑體" panose="020B0604030504040204" pitchFamily="34" charset="-120"/>
                        </a:rPr>
                        <a:t>次</a:t>
                      </a:r>
                      <a:endParaRPr lang="en-US" altLang="zh-TW" sz="1800" strike="sngStrike" kern="100" dirty="0" smtClean="0">
                        <a:solidFill>
                          <a:schemeClr val="tx1"/>
                        </a:solidFill>
                        <a:effectLst/>
                        <a:latin typeface="微軟正黑體" panose="020B0604030504040204" pitchFamily="34" charset="-120"/>
                        <a:ea typeface="微軟正黑體" panose="020B0604030504040204" pitchFamily="34" charset="-120"/>
                      </a:endParaRPr>
                    </a:p>
                    <a:p>
                      <a:pPr algn="l">
                        <a:lnSpc>
                          <a:spcPts val="2200"/>
                        </a:lnSpc>
                        <a:spcAft>
                          <a:spcPts val="0"/>
                        </a:spcAft>
                      </a:pPr>
                      <a:r>
                        <a:rPr lang="zh-TW" altLang="en-US" sz="1800" kern="1200" dirty="0" smtClean="0">
                          <a:solidFill>
                            <a:schemeClr val="tx1"/>
                          </a:solidFill>
                          <a:latin typeface="微軟正黑體" panose="020B0604030504040204" pitchFamily="34" charset="-120"/>
                          <a:ea typeface="微軟正黑體" panose="020B0604030504040204" pitchFamily="34" charset="-120"/>
                          <a:cs typeface="+mn-cs"/>
                        </a:rPr>
                        <a:t>上學年借閱冊次（含圖書、電子及非書資料）</a:t>
                      </a:r>
                      <a:endParaRPr lang="zh-TW" sz="1800" strike="sngStrike"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6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3.</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上項捐贈之估計</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金額</a:t>
                      </a:r>
                      <a:r>
                        <a:rPr lang="en-US" sz="1800" kern="100" dirty="0" smtClean="0">
                          <a:solidFill>
                            <a:schemeClr val="tx1"/>
                          </a:solidFill>
                          <a:effectLst/>
                          <a:latin typeface="微軟正黑體" panose="020B0604030504040204" pitchFamily="34" charset="-120"/>
                          <a:ea typeface="微軟正黑體" panose="020B0604030504040204" pitchFamily="34" charset="-120"/>
                          <a:cs typeface="+mn-cs"/>
                        </a:rPr>
                        <a:t> </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元</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矩形 2"/>
          <p:cNvSpPr/>
          <p:nvPr/>
        </p:nvSpPr>
        <p:spPr>
          <a:xfrm>
            <a:off x="1317764" y="6264604"/>
            <a:ext cx="10712309" cy="477054"/>
          </a:xfrm>
          <a:prstGeom prst="rect">
            <a:avLst/>
          </a:prstGeom>
        </p:spPr>
        <p:txBody>
          <a:bodyPr wrap="square">
            <a:spAutoFit/>
          </a:bodyPr>
          <a:lstStyle/>
          <a:p>
            <a:pPr>
              <a:lnSpc>
                <a:spcPts val="3000"/>
              </a:lnSpc>
              <a:buNone/>
              <a:defRPr/>
            </a:pPr>
            <a:r>
              <a:rPr lang="en-US" altLang="zh-TW" dirty="0">
                <a:latin typeface="微軟正黑體" panose="020B0604030504040204" pitchFamily="34" charset="-120"/>
                <a:ea typeface="微軟正黑體" panose="020B0604030504040204" pitchFamily="34" charset="-120"/>
              </a:rPr>
              <a:t>【106</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10</a:t>
            </a:r>
            <a:r>
              <a:rPr lang="zh-TW" altLang="en-US">
                <a:latin typeface="微軟正黑體" panose="020B0604030504040204" pitchFamily="34" charset="-120"/>
                <a:ea typeface="微軟正黑體" panose="020B0604030504040204" pitchFamily="34" charset="-120"/>
              </a:rPr>
              <a:t>月</a:t>
            </a:r>
            <a:r>
              <a:rPr lang="zh-TW" altLang="en-US" smtClean="0">
                <a:latin typeface="微軟正黑體" panose="020B0604030504040204" pitchFamily="34" charset="-120"/>
                <a:ea typeface="微軟正黑體" panose="020B0604030504040204" pitchFamily="34" charset="-120"/>
              </a:rPr>
              <a:t>因應「教育部</a:t>
            </a:r>
            <a:r>
              <a:rPr lang="zh-TW" altLang="en-US">
                <a:latin typeface="微軟正黑體" panose="020B0604030504040204" pitchFamily="34" charset="-120"/>
                <a:ea typeface="微軟正黑體" panose="020B0604030504040204" pitchFamily="34" charset="-120"/>
              </a:rPr>
              <a:t>統計</a:t>
            </a:r>
            <a:r>
              <a:rPr lang="zh-TW" altLang="en-US" smtClean="0">
                <a:latin typeface="微軟正黑體" panose="020B0604030504040204" pitchFamily="34" charset="-120"/>
                <a:ea typeface="微軟正黑體" panose="020B0604030504040204" pitchFamily="34" charset="-120"/>
              </a:rPr>
              <a:t>處」需求</a:t>
            </a:r>
            <a:r>
              <a:rPr lang="zh-TW" altLang="en-US" dirty="0">
                <a:latin typeface="微軟正黑體" panose="020B0604030504040204" pitchFamily="34" charset="-120"/>
                <a:ea typeface="微軟正黑體" panose="020B0604030504040204" pitchFamily="34" charset="-120"/>
              </a:rPr>
              <a:t>預計更名欄位與修訂定義</a:t>
            </a:r>
            <a:r>
              <a:rPr lang="en-US" altLang="zh-TW" dirty="0" smtClean="0">
                <a:latin typeface="微軟正黑體" panose="020B0604030504040204" pitchFamily="34" charset="-120"/>
                <a:ea typeface="微軟正黑體" panose="020B0604030504040204" pitchFamily="34" charset="-120"/>
              </a:rPr>
              <a:t>】</a:t>
            </a:r>
            <a:r>
              <a:rPr lang="en-US" altLang="zh-TW" dirty="0"/>
              <a:t> </a:t>
            </a:r>
            <a:endParaRPr lang="en-US" altLang="zh-TW" dirty="0">
              <a:latin typeface="微軟正黑體" panose="020B0604030504040204" pitchFamily="34" charset="-120"/>
              <a:ea typeface="微軟正黑體" panose="020B0604030504040204" pitchFamily="34" charset="-120"/>
            </a:endParaRPr>
          </a:p>
        </p:txBody>
      </p:sp>
      <p:sp>
        <p:nvSpPr>
          <p:cNvPr id="10" name="矩形 15"/>
          <p:cNvSpPr>
            <a:spLocks noChangeArrowheads="1"/>
          </p:cNvSpPr>
          <p:nvPr/>
        </p:nvSpPr>
        <p:spPr bwMode="auto">
          <a:xfrm>
            <a:off x="941406" y="3055919"/>
            <a:ext cx="1075979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更名欄位、</a:t>
            </a:r>
            <a:r>
              <a:rPr lang="zh-TW" altLang="en-US" sz="2400" b="1" dirty="0"/>
              <a:t>修訂定義</a:t>
            </a: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上學年借閱人次</a:t>
            </a:r>
            <a:r>
              <a:rPr lang="zh-TW" altLang="en-US" sz="2400" b="1" dirty="0">
                <a:solidFill>
                  <a:srgbClr val="FF0000"/>
                </a:solidFill>
                <a:latin typeface="微軟正黑體" panose="020B0604030504040204" pitchFamily="34" charset="-120"/>
                <a:ea typeface="微軟正黑體" panose="020B0604030504040204" pitchFamily="34" charset="-120"/>
              </a:rPr>
              <a:t>（含圖書、電子及非書資料</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上學年借書人次（含圖書、電子及非書資料） ：</a:t>
            </a:r>
            <a:r>
              <a:rPr lang="zh-TW" altLang="en-US" sz="2400" strike="sngStrike" dirty="0">
                <a:latin typeface="微軟正黑體" panose="020B0604030504040204" pitchFamily="34" charset="-120"/>
                <a:ea typeface="微軟正黑體" panose="020B0604030504040204" pitchFamily="34" charset="-120"/>
              </a:rPr>
              <a:t>係指上學年圖書外借及館內借閱有辦理登記記錄之人次 </a:t>
            </a:r>
            <a:r>
              <a:rPr lang="en-US" altLang="zh-TW" sz="2400" strike="sngStrike" dirty="0">
                <a:latin typeface="微軟正黑體" panose="020B0604030504040204" pitchFamily="34" charset="-120"/>
                <a:ea typeface="微軟正黑體" panose="020B0604030504040204" pitchFamily="34" charset="-120"/>
              </a:rPr>
              <a:t>(</a:t>
            </a:r>
            <a:r>
              <a:rPr lang="zh-TW" altLang="en-US" sz="2400" strike="sngStrike" dirty="0">
                <a:latin typeface="微軟正黑體" panose="020B0604030504040204" pitchFamily="34" charset="-120"/>
                <a:ea typeface="微軟正黑體" panose="020B0604030504040204" pitchFamily="34" charset="-120"/>
              </a:rPr>
              <a:t>含視聽資料及其他館藏</a:t>
            </a:r>
            <a:r>
              <a:rPr lang="en-US" altLang="zh-TW" sz="2400" strike="sngStrike" dirty="0">
                <a:latin typeface="微軟正黑體" panose="020B0604030504040204" pitchFamily="34" charset="-120"/>
                <a:ea typeface="微軟正黑體" panose="020B0604030504040204" pitchFamily="34" charset="-120"/>
              </a:rPr>
              <a:t>)</a:t>
            </a:r>
            <a:r>
              <a:rPr lang="zh-TW" altLang="en-US" sz="2400" strike="sngStrike" dirty="0">
                <a:latin typeface="微軟正黑體" panose="020B0604030504040204" pitchFamily="34" charset="-120"/>
                <a:ea typeface="微軟正黑體" panose="020B0604030504040204" pitchFamily="34" charset="-120"/>
              </a:rPr>
              <a:t>。</a:t>
            </a:r>
            <a:r>
              <a:rPr lang="zh-TW" altLang="en-US" sz="2400" b="1" u="sng" dirty="0">
                <a:solidFill>
                  <a:srgbClr val="FF0000"/>
                </a:solidFill>
                <a:latin typeface="微軟正黑體" panose="020B0604030504040204" pitchFamily="34" charset="-120"/>
                <a:ea typeface="微軟正黑體" panose="020B0604030504040204" pitchFamily="34" charset="-120"/>
              </a:rPr>
              <a:t>係指上學年外借及館內借閱有辦理登記記錄之</a:t>
            </a:r>
            <a:r>
              <a:rPr lang="zh-TW" altLang="en-US" sz="2400" b="1" u="sng" dirty="0" smtClean="0">
                <a:solidFill>
                  <a:srgbClr val="FF0000"/>
                </a:solidFill>
                <a:latin typeface="微軟正黑體" panose="020B0604030504040204" pitchFamily="34" charset="-120"/>
                <a:ea typeface="微軟正黑體" panose="020B0604030504040204" pitchFamily="34" charset="-120"/>
              </a:rPr>
              <a:t>人次，</a:t>
            </a:r>
            <a:r>
              <a:rPr lang="en-US" altLang="zh-TW" sz="2400" b="1" u="sng" dirty="0" smtClean="0">
                <a:solidFill>
                  <a:srgbClr val="FF0000"/>
                </a:solidFill>
                <a:latin typeface="微軟正黑體" panose="020B0604030504040204" pitchFamily="34" charset="-120"/>
                <a:ea typeface="微軟正黑體" panose="020B0604030504040204" pitchFamily="34" charset="-120"/>
              </a:rPr>
              <a:t>1</a:t>
            </a:r>
            <a:r>
              <a:rPr lang="zh-TW" altLang="en-US" sz="2400" b="1" u="sng" dirty="0" smtClean="0">
                <a:solidFill>
                  <a:srgbClr val="FF0000"/>
                </a:solidFill>
                <a:latin typeface="微軟正黑體" panose="020B0604030504040204" pitchFamily="34" charset="-120"/>
                <a:ea typeface="微軟正黑體" panose="020B0604030504040204" pitchFamily="34" charset="-120"/>
              </a:rPr>
              <a:t>人借閱數冊，以</a:t>
            </a:r>
            <a:r>
              <a:rPr lang="en-US" altLang="zh-TW" sz="2400" b="1" u="sng" dirty="0" smtClean="0">
                <a:solidFill>
                  <a:srgbClr val="FF0000"/>
                </a:solidFill>
                <a:latin typeface="微軟正黑體" panose="020B0604030504040204" pitchFamily="34" charset="-120"/>
                <a:ea typeface="微軟正黑體" panose="020B0604030504040204" pitchFamily="34" charset="-120"/>
              </a:rPr>
              <a:t>1</a:t>
            </a:r>
            <a:r>
              <a:rPr lang="zh-TW" altLang="en-US" sz="2400" b="1" u="sng" dirty="0" smtClean="0">
                <a:solidFill>
                  <a:srgbClr val="FF0000"/>
                </a:solidFill>
                <a:latin typeface="微軟正黑體" panose="020B0604030504040204" pitchFamily="34" charset="-120"/>
                <a:ea typeface="微軟正黑體" panose="020B0604030504040204" pitchFamily="34" charset="-120"/>
              </a:rPr>
              <a:t>人次計算。</a:t>
            </a:r>
            <a:r>
              <a:rPr lang="zh-TW" altLang="en-US" sz="2400" b="1" u="sng" dirty="0">
                <a:solidFill>
                  <a:srgbClr val="FF0000"/>
                </a:solidFill>
                <a:latin typeface="微軟正黑體" panose="020B0604030504040204" pitchFamily="34" charset="-120"/>
                <a:ea typeface="微軟正黑體" panose="020B0604030504040204" pitchFamily="34" charset="-120"/>
              </a:rPr>
              <a:t>電子及非書資料係指圖書以外之線上資料庫、光碟及其他類型資料庫、電子期刊、電子書、微縮影片、</a:t>
            </a:r>
            <a:r>
              <a:rPr lang="zh-TW" altLang="en-US" sz="2400" b="1" u="sng" dirty="0" smtClean="0">
                <a:solidFill>
                  <a:srgbClr val="FF0000"/>
                </a:solidFill>
                <a:latin typeface="微軟正黑體" panose="020B0604030504040204" pitchFamily="34" charset="-120"/>
                <a:ea typeface="微軟正黑體" panose="020B0604030504040204" pitchFamily="34" charset="-120"/>
              </a:rPr>
              <a:t>視聽資料及</a:t>
            </a:r>
            <a:r>
              <a:rPr lang="zh-TW" altLang="en-US" sz="2400" b="1" u="sng" dirty="0">
                <a:solidFill>
                  <a:srgbClr val="FF0000"/>
                </a:solidFill>
                <a:latin typeface="微軟正黑體" panose="020B0604030504040204" pitchFamily="34" charset="-120"/>
                <a:ea typeface="微軟正黑體" panose="020B0604030504040204" pitchFamily="34" charset="-120"/>
              </a:rPr>
              <a:t>其他非書資料</a:t>
            </a:r>
            <a:r>
              <a:rPr lang="zh-TW" altLang="en-US" sz="2400" b="1" u="sng" dirty="0" smtClean="0">
                <a:solidFill>
                  <a:srgbClr val="FF0000"/>
                </a:solidFill>
                <a:latin typeface="微軟正黑體" panose="020B0604030504040204" pitchFamily="34" charset="-120"/>
                <a:ea typeface="微軟正黑體" panose="020B0604030504040204" pitchFamily="34" charset="-120"/>
              </a:rPr>
              <a:t>。</a:t>
            </a:r>
            <a:endParaRPr lang="en-US" altLang="zh-TW" sz="2400" b="1" u="sng"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77139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255942" y="755472"/>
            <a:ext cx="5459703" cy="48912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64</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5-1</a:t>
            </a:r>
            <a:r>
              <a:rPr lang="zh-TW" altLang="en-US" sz="3000" dirty="0">
                <a:solidFill>
                  <a:schemeClr val="tx1"/>
                </a:solidFill>
                <a:latin typeface="微軟正黑體" panose="020B0604030504040204" pitchFamily="34" charset="-120"/>
                <a:ea typeface="微軟正黑體" panose="020B0604030504040204" pitchFamily="34" charset="-120"/>
              </a:rPr>
              <a:t>學校各類圖書資料分布資料表</a:t>
            </a:r>
          </a:p>
        </p:txBody>
      </p:sp>
      <p:sp>
        <p:nvSpPr>
          <p:cNvPr id="12" name="標題 1"/>
          <p:cNvSpPr txBox="1">
            <a:spLocks/>
          </p:cNvSpPr>
          <p:nvPr/>
        </p:nvSpPr>
        <p:spPr>
          <a:xfrm>
            <a:off x="4255942" y="755472"/>
            <a:ext cx="5459703" cy="48912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3" name="表格 12"/>
          <p:cNvGraphicFramePr>
            <a:graphicFrameLocks noGrp="1"/>
          </p:cNvGraphicFramePr>
          <p:nvPr>
            <p:extLst>
              <p:ext uri="{D42A27DB-BD31-4B8C-83A1-F6EECF244321}">
                <p14:modId xmlns:p14="http://schemas.microsoft.com/office/powerpoint/2010/main" val="1260710790"/>
              </p:ext>
            </p:extLst>
          </p:nvPr>
        </p:nvGraphicFramePr>
        <p:xfrm>
          <a:off x="490800" y="963912"/>
          <a:ext cx="11210400" cy="2050339"/>
        </p:xfrm>
        <a:graphic>
          <a:graphicData uri="http://schemas.openxmlformats.org/drawingml/2006/table">
            <a:tbl>
              <a:tblPr>
                <a:tableStyleId>{5940675A-B579-460E-94D1-54222C63F5DA}</a:tableStyleId>
              </a:tblPr>
              <a:tblGrid>
                <a:gridCol w="6351060">
                  <a:extLst>
                    <a:ext uri="{9D8B030D-6E8A-4147-A177-3AD203B41FA5}">
                      <a16:colId xmlns:a16="http://schemas.microsoft.com/office/drawing/2014/main" xmlns="" val="20000"/>
                    </a:ext>
                  </a:extLst>
                </a:gridCol>
                <a:gridCol w="4859340">
                  <a:extLst>
                    <a:ext uri="{9D8B030D-6E8A-4147-A177-3AD203B41FA5}">
                      <a16:colId xmlns:a16="http://schemas.microsoft.com/office/drawing/2014/main" xmlns="" val="20001"/>
                    </a:ext>
                  </a:extLst>
                </a:gridCol>
              </a:tblGrid>
              <a:tr h="445788">
                <a:tc>
                  <a:txBody>
                    <a:bodyPr/>
                    <a:lstStyle/>
                    <a:p>
                      <a:pPr algn="ctr">
                        <a:lnSpc>
                          <a:spcPts val="17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圖</a:t>
                      </a: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書</a:t>
                      </a: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館</a:t>
                      </a: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服</a:t>
                      </a: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務</a:t>
                      </a:r>
                    </a:p>
                  </a:txBody>
                  <a:tcPr marL="17780" marR="17780" marT="72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zh-TW" sz="1800" kern="100" dirty="0">
                          <a:effectLst/>
                          <a:latin typeface="微軟正黑體" panose="020B0604030504040204" pitchFamily="34" charset="-120"/>
                          <a:ea typeface="微軟正黑體" panose="020B0604030504040204" pitchFamily="34" charset="-120"/>
                        </a:rPr>
                        <a:t>購</a:t>
                      </a:r>
                      <a:r>
                        <a:rPr lang="en-US" sz="1800" kern="100" dirty="0">
                          <a:effectLst/>
                          <a:latin typeface="微軟正黑體" panose="020B0604030504040204" pitchFamily="34" charset="-120"/>
                          <a:ea typeface="微軟正黑體" panose="020B0604030504040204" pitchFamily="34" charset="-120"/>
                        </a:rPr>
                        <a:t>  </a:t>
                      </a:r>
                      <a:r>
                        <a:rPr lang="zh-TW" sz="1800" kern="100" dirty="0">
                          <a:effectLst/>
                          <a:latin typeface="微軟正黑體" panose="020B0604030504040204" pitchFamily="34" charset="-120"/>
                          <a:ea typeface="微軟正黑體" panose="020B0604030504040204" pitchFamily="34" charset="-120"/>
                        </a:rPr>
                        <a:t>書</a:t>
                      </a:r>
                      <a:r>
                        <a:rPr lang="en-US" sz="1800" kern="100" dirty="0">
                          <a:effectLst/>
                          <a:latin typeface="微軟正黑體" panose="020B0604030504040204" pitchFamily="34" charset="-120"/>
                          <a:ea typeface="微軟正黑體" panose="020B0604030504040204" pitchFamily="34" charset="-120"/>
                        </a:rPr>
                        <a:t>  </a:t>
                      </a:r>
                      <a:r>
                        <a:rPr lang="zh-TW" sz="1800" kern="100" dirty="0">
                          <a:effectLst/>
                          <a:latin typeface="微軟正黑體" panose="020B0604030504040204" pitchFamily="34" charset="-120"/>
                          <a:ea typeface="微軟正黑體" panose="020B0604030504040204" pitchFamily="34" charset="-120"/>
                        </a:rPr>
                        <a:t>及</a:t>
                      </a:r>
                      <a:r>
                        <a:rPr lang="en-US" sz="1800" kern="100" dirty="0">
                          <a:effectLst/>
                          <a:latin typeface="微軟正黑體" panose="020B0604030504040204" pitchFamily="34" charset="-120"/>
                          <a:ea typeface="微軟正黑體" panose="020B0604030504040204" pitchFamily="34" charset="-120"/>
                        </a:rPr>
                        <a:t>  </a:t>
                      </a:r>
                      <a:r>
                        <a:rPr lang="zh-TW" sz="1800" kern="100" dirty="0">
                          <a:effectLst/>
                          <a:latin typeface="微軟正黑體" panose="020B0604030504040204" pitchFamily="34" charset="-120"/>
                          <a:ea typeface="微軟正黑體" panose="020B0604030504040204" pitchFamily="34" charset="-120"/>
                        </a:rPr>
                        <a:t>受</a:t>
                      </a:r>
                      <a:r>
                        <a:rPr lang="en-US" sz="1800" kern="100" dirty="0">
                          <a:effectLst/>
                          <a:latin typeface="微軟正黑體" panose="020B0604030504040204" pitchFamily="34" charset="-120"/>
                          <a:ea typeface="微軟正黑體" panose="020B0604030504040204" pitchFamily="34" charset="-120"/>
                        </a:rPr>
                        <a:t>  </a:t>
                      </a:r>
                      <a:r>
                        <a:rPr lang="zh-TW" sz="1800" kern="100" dirty="0">
                          <a:effectLst/>
                          <a:latin typeface="微軟正黑體" panose="020B0604030504040204" pitchFamily="34" charset="-120"/>
                          <a:ea typeface="微軟正黑體" panose="020B0604030504040204" pitchFamily="34" charset="-120"/>
                        </a:rPr>
                        <a:t>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485775">
                <a:tc>
                  <a:txBody>
                    <a:bodyPr/>
                    <a:lstStyle/>
                    <a:p>
                      <a:pPr algn="l">
                        <a:lnSpc>
                          <a:spcPts val="22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1.</a:t>
                      </a:r>
                      <a:r>
                        <a:rPr lang="zh-TW" sz="1800" kern="100" dirty="0">
                          <a:solidFill>
                            <a:schemeClr val="tx1"/>
                          </a:solidFill>
                          <a:effectLst/>
                          <a:latin typeface="微軟正黑體" panose="020B0604030504040204" pitchFamily="34" charset="-120"/>
                          <a:ea typeface="微軟正黑體" panose="020B0604030504040204" pitchFamily="34" charset="-120"/>
                        </a:rPr>
                        <a:t>圖書閱覽座位數</a:t>
                      </a:r>
                    </a:p>
                  </a:txBody>
                  <a:tcPr marL="17780" marR="17780" marT="144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6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1.</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上年度購買圖書資料</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費</a:t>
                      </a:r>
                      <a:r>
                        <a:rPr lang="en-US" sz="1800" kern="1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元</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77375">
                <a:tc>
                  <a:txBody>
                    <a:bodyPr/>
                    <a:lstStyle/>
                    <a:p>
                      <a:pPr algn="l">
                        <a:lnSpc>
                          <a:spcPts val="22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2.</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上學年借書</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 </a:t>
                      </a:r>
                      <a:r>
                        <a:rPr lang="en-US" sz="1800" strike="sngStrike" kern="100" dirty="0" smtClean="0">
                          <a:solidFill>
                            <a:schemeClr val="tx1"/>
                          </a:solidFill>
                          <a:effectLst/>
                          <a:latin typeface="微軟正黑體" panose="020B0604030504040204" pitchFamily="34" charset="-120"/>
                          <a:ea typeface="微軟正黑體" panose="020B0604030504040204" pitchFamily="34" charset="-120"/>
                        </a:rPr>
                        <a:t>  </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含視聽資料及其他館藏</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a:t>
                      </a:r>
                      <a:r>
                        <a:rPr lang="zh-TW" sz="1800" strike="sngStrike" kern="100" dirty="0" smtClean="0">
                          <a:solidFill>
                            <a:schemeClr val="tx1"/>
                          </a:solidFill>
                          <a:effectLst/>
                          <a:latin typeface="微軟正黑體" panose="020B0604030504040204" pitchFamily="34" charset="-120"/>
                          <a:ea typeface="微軟正黑體" panose="020B0604030504040204" pitchFamily="34" charset="-120"/>
                        </a:rPr>
                        <a:t>人次</a:t>
                      </a:r>
                      <a:endParaRPr lang="en-US" altLang="zh-TW" sz="1800" strike="sngStrike" kern="100" dirty="0" smtClean="0">
                        <a:solidFill>
                          <a:schemeClr val="tx1"/>
                        </a:solidFill>
                        <a:effectLst/>
                        <a:latin typeface="微軟正黑體" panose="020B0604030504040204" pitchFamily="34" charset="-120"/>
                        <a:ea typeface="微軟正黑體" panose="020B0604030504040204" pitchFamily="34" charset="-120"/>
                      </a:endParaRPr>
                    </a:p>
                    <a:p>
                      <a:pPr algn="l">
                        <a:lnSpc>
                          <a:spcPts val="2200"/>
                        </a:lnSpc>
                        <a:spcAft>
                          <a:spcPts val="0"/>
                        </a:spcAft>
                      </a:pPr>
                      <a:r>
                        <a:rPr lang="zh-TW" altLang="en-US" sz="1800" strike="noStrike" kern="100" dirty="0" smtClean="0">
                          <a:solidFill>
                            <a:schemeClr val="tx1"/>
                          </a:solidFill>
                          <a:effectLst/>
                          <a:latin typeface="微軟正黑體" panose="020B0604030504040204" pitchFamily="34" charset="-120"/>
                          <a:ea typeface="微軟正黑體" panose="020B0604030504040204" pitchFamily="34" charset="-120"/>
                        </a:rPr>
                        <a:t>上學年借閱人次（含圖書、電子及非書資料）</a:t>
                      </a:r>
                      <a:endParaRPr lang="zh-TW" sz="1800" strike="noStrike"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ts val="16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2.</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上學年度捐贈列入編目之圖書</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冊</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47610">
                <a:tc>
                  <a:txBody>
                    <a:bodyPr/>
                    <a:lstStyle/>
                    <a:p>
                      <a:pPr algn="l">
                        <a:lnSpc>
                          <a:spcPts val="22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3.</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上學年圖書</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  </a:t>
                      </a:r>
                      <a:r>
                        <a:rPr lang="en-US" sz="1800" strike="sngStrike" kern="100" dirty="0" smtClean="0">
                          <a:solidFill>
                            <a:schemeClr val="tx1"/>
                          </a:solidFill>
                          <a:effectLst/>
                          <a:latin typeface="微軟正黑體" panose="020B0604030504040204" pitchFamily="34" charset="-120"/>
                          <a:ea typeface="微軟正黑體" panose="020B0604030504040204" pitchFamily="34" charset="-120"/>
                        </a:rPr>
                        <a:t>  </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含視聽資料及其他館藏</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借閱冊</a:t>
                      </a:r>
                      <a:r>
                        <a:rPr lang="zh-TW" sz="1800" strike="sngStrike" kern="100" dirty="0" smtClean="0">
                          <a:solidFill>
                            <a:schemeClr val="tx1"/>
                          </a:solidFill>
                          <a:effectLst/>
                          <a:latin typeface="微軟正黑體" panose="020B0604030504040204" pitchFamily="34" charset="-120"/>
                          <a:ea typeface="微軟正黑體" panose="020B0604030504040204" pitchFamily="34" charset="-120"/>
                        </a:rPr>
                        <a:t>次</a:t>
                      </a:r>
                      <a:endParaRPr lang="en-US" altLang="zh-TW" sz="1800" strike="sngStrike" kern="100" dirty="0" smtClean="0">
                        <a:solidFill>
                          <a:schemeClr val="tx1"/>
                        </a:solidFill>
                        <a:effectLst/>
                        <a:latin typeface="微軟正黑體" panose="020B0604030504040204" pitchFamily="34" charset="-120"/>
                        <a:ea typeface="微軟正黑體" panose="020B0604030504040204" pitchFamily="34" charset="-120"/>
                      </a:endParaRPr>
                    </a:p>
                    <a:p>
                      <a:pPr algn="l">
                        <a:lnSpc>
                          <a:spcPts val="2200"/>
                        </a:lnSpc>
                        <a:spcAft>
                          <a:spcPts val="0"/>
                        </a:spcAft>
                      </a:pPr>
                      <a:r>
                        <a:rPr lang="zh-TW" altLang="en-US" sz="1800" kern="1200" dirty="0" smtClean="0">
                          <a:solidFill>
                            <a:schemeClr val="tx1"/>
                          </a:solidFill>
                          <a:latin typeface="微軟正黑體" panose="020B0604030504040204" pitchFamily="34" charset="-120"/>
                          <a:ea typeface="微軟正黑體" panose="020B0604030504040204" pitchFamily="34" charset="-120"/>
                          <a:cs typeface="+mn-cs"/>
                        </a:rPr>
                        <a:t>上學年借閱冊次（含圖書、電子及非書資料）</a:t>
                      </a:r>
                      <a:endParaRPr lang="zh-TW" sz="1800" strike="sngStrike"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nSpc>
                          <a:spcPts val="16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3.</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上項捐贈之估計</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金額</a:t>
                      </a:r>
                      <a:r>
                        <a:rPr lang="en-US" sz="1800" kern="1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元</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4" name="矩形 13"/>
          <p:cNvSpPr/>
          <p:nvPr/>
        </p:nvSpPr>
        <p:spPr>
          <a:xfrm>
            <a:off x="1317764" y="6009092"/>
            <a:ext cx="10712309" cy="477054"/>
          </a:xfrm>
          <a:prstGeom prst="rect">
            <a:avLst/>
          </a:prstGeom>
        </p:spPr>
        <p:txBody>
          <a:bodyPr wrap="square">
            <a:spAutoFit/>
          </a:bodyPr>
          <a:lstStyle/>
          <a:p>
            <a:pPr>
              <a:lnSpc>
                <a:spcPts val="3000"/>
              </a:lnSpc>
              <a:buNone/>
              <a:defRPr/>
            </a:pPr>
            <a:r>
              <a:rPr lang="en-US" altLang="zh-TW" dirty="0">
                <a:latin typeface="微軟正黑體" panose="020B0604030504040204" pitchFamily="34" charset="-120"/>
                <a:ea typeface="微軟正黑體" panose="020B0604030504040204" pitchFamily="34" charset="-120"/>
              </a:rPr>
              <a:t>【106</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月</a:t>
            </a:r>
            <a:r>
              <a:rPr lang="zh-TW" altLang="en-US" dirty="0" smtClean="0">
                <a:latin typeface="微軟正黑體" panose="020B0604030504040204" pitchFamily="34" charset="-120"/>
                <a:ea typeface="微軟正黑體" panose="020B0604030504040204" pitchFamily="34" charset="-120"/>
              </a:rPr>
              <a:t>因應「教育部</a:t>
            </a:r>
            <a:r>
              <a:rPr lang="zh-TW" altLang="en-US" dirty="0">
                <a:latin typeface="微軟正黑體" panose="020B0604030504040204" pitchFamily="34" charset="-120"/>
                <a:ea typeface="微軟正黑體" panose="020B0604030504040204" pitchFamily="34" charset="-120"/>
              </a:rPr>
              <a:t>統計</a:t>
            </a:r>
            <a:r>
              <a:rPr lang="zh-TW" altLang="en-US" dirty="0" smtClean="0">
                <a:latin typeface="微軟正黑體" panose="020B0604030504040204" pitchFamily="34" charset="-120"/>
                <a:ea typeface="微軟正黑體" panose="020B0604030504040204" pitchFamily="34" charset="-120"/>
              </a:rPr>
              <a:t>處」需求</a:t>
            </a:r>
            <a:r>
              <a:rPr lang="zh-TW" altLang="en-US" dirty="0">
                <a:latin typeface="微軟正黑體" panose="020B0604030504040204" pitchFamily="34" charset="-120"/>
                <a:ea typeface="微軟正黑體" panose="020B0604030504040204" pitchFamily="34" charset="-120"/>
              </a:rPr>
              <a:t>預計更名欄位與修訂定義</a:t>
            </a:r>
            <a:r>
              <a:rPr lang="en-US" altLang="zh-TW" dirty="0" smtClean="0">
                <a:latin typeface="微軟正黑體" panose="020B0604030504040204" pitchFamily="34" charset="-120"/>
                <a:ea typeface="微軟正黑體" panose="020B0604030504040204" pitchFamily="34" charset="-120"/>
              </a:rPr>
              <a:t>】</a:t>
            </a:r>
            <a:r>
              <a:rPr lang="en-US" altLang="zh-TW" dirty="0"/>
              <a:t> </a:t>
            </a:r>
            <a:endParaRPr lang="en-US" altLang="zh-TW" dirty="0">
              <a:latin typeface="微軟正黑體" panose="020B0604030504040204" pitchFamily="34" charset="-120"/>
              <a:ea typeface="微軟正黑體" panose="020B0604030504040204" pitchFamily="34" charset="-120"/>
            </a:endParaRPr>
          </a:p>
        </p:txBody>
      </p:sp>
      <p:sp>
        <p:nvSpPr>
          <p:cNvPr id="15" name="矩形 15"/>
          <p:cNvSpPr>
            <a:spLocks noChangeArrowheads="1"/>
          </p:cNvSpPr>
          <p:nvPr/>
        </p:nvSpPr>
        <p:spPr bwMode="auto">
          <a:xfrm>
            <a:off x="941406" y="3055919"/>
            <a:ext cx="10759793"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150000"/>
              </a:lnSpc>
              <a:spcBef>
                <a:spcPct val="0"/>
              </a:spcBef>
              <a:buNone/>
              <a:defRPr/>
            </a:pP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更名欄位、</a:t>
            </a:r>
            <a:r>
              <a:rPr lang="zh-TW" altLang="en-US" sz="2400" b="1" dirty="0"/>
              <a:t>修訂定義</a:t>
            </a: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上學年借閱冊次（含圖書、電子及非書資料）</a:t>
            </a:r>
            <a:endParaRPr kumimoji="0" lang="en-US" altLang="zh-TW" sz="2400" b="1" dirty="0">
              <a:solidFill>
                <a:srgbClr val="FF0000"/>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上</a:t>
            </a:r>
            <a:r>
              <a:rPr lang="zh-TW" altLang="en-US" sz="2400" dirty="0">
                <a:latin typeface="微軟正黑體" panose="020B0604030504040204" pitchFamily="34" charset="-120"/>
                <a:ea typeface="微軟正黑體" panose="020B0604030504040204" pitchFamily="34" charset="-120"/>
              </a:rPr>
              <a:t>學年圖書借閱冊次</a:t>
            </a:r>
            <a:r>
              <a:rPr lang="zh-TW" altLang="en-US" sz="2400" dirty="0" smtClean="0">
                <a:latin typeface="微軟正黑體" panose="020B0604030504040204" pitchFamily="34" charset="-120"/>
                <a:ea typeface="微軟正黑體" panose="020B0604030504040204" pitchFamily="34" charset="-120"/>
              </a:rPr>
              <a:t>：</a:t>
            </a:r>
            <a:r>
              <a:rPr lang="zh-TW" altLang="en-US" sz="2400" strike="sngStrike" dirty="0" smtClean="0">
                <a:latin typeface="微軟正黑體" panose="020B0604030504040204" pitchFamily="34" charset="-120"/>
                <a:ea typeface="微軟正黑體" panose="020B0604030504040204" pitchFamily="34" charset="-120"/>
              </a:rPr>
              <a:t>係</a:t>
            </a:r>
            <a:r>
              <a:rPr lang="zh-TW" altLang="en-US" sz="2400" strike="sngStrike" dirty="0">
                <a:latin typeface="微軟正黑體" panose="020B0604030504040204" pitchFamily="34" charset="-120"/>
                <a:ea typeface="微軟正黑體" panose="020B0604030504040204" pitchFamily="34" charset="-120"/>
              </a:rPr>
              <a:t>指上學年圖書外借及館內借閱有辦理登記記錄之冊次 </a:t>
            </a:r>
            <a:r>
              <a:rPr lang="en-US" altLang="zh-TW" sz="2400" strike="sngStrike" dirty="0">
                <a:latin typeface="微軟正黑體" panose="020B0604030504040204" pitchFamily="34" charset="-120"/>
                <a:ea typeface="微軟正黑體" panose="020B0604030504040204" pitchFamily="34" charset="-120"/>
              </a:rPr>
              <a:t>(</a:t>
            </a:r>
            <a:r>
              <a:rPr lang="zh-TW" altLang="en-US" sz="2400" strike="sngStrike" dirty="0">
                <a:latin typeface="微軟正黑體" panose="020B0604030504040204" pitchFamily="34" charset="-120"/>
                <a:ea typeface="微軟正黑體" panose="020B0604030504040204" pitchFamily="34" charset="-120"/>
              </a:rPr>
              <a:t>含視聽資料及其他館藏</a:t>
            </a:r>
            <a:r>
              <a:rPr lang="en-US" altLang="zh-TW" sz="2400" strike="sngStrike" dirty="0">
                <a:latin typeface="微軟正黑體" panose="020B0604030504040204" pitchFamily="34" charset="-120"/>
                <a:ea typeface="微軟正黑體" panose="020B0604030504040204" pitchFamily="34" charset="-120"/>
              </a:rPr>
              <a:t>)</a:t>
            </a:r>
            <a:r>
              <a:rPr lang="zh-TW" altLang="en-US" sz="2400" strike="sngStrike" dirty="0">
                <a:latin typeface="微軟正黑體" panose="020B0604030504040204" pitchFamily="34" charset="-120"/>
                <a:ea typeface="微軟正黑體" panose="020B0604030504040204" pitchFamily="34" charset="-120"/>
              </a:rPr>
              <a:t>。</a:t>
            </a:r>
            <a:r>
              <a:rPr lang="zh-TW" altLang="en-US" sz="2400" b="1" u="sng" dirty="0">
                <a:solidFill>
                  <a:srgbClr val="FF0000"/>
                </a:solidFill>
                <a:latin typeface="微軟正黑體" panose="020B0604030504040204" pitchFamily="34" charset="-120"/>
                <a:ea typeface="微軟正黑體" panose="020B0604030504040204" pitchFamily="34" charset="-120"/>
              </a:rPr>
              <a:t>係指上學年外借及館內借閱有辦理登記記錄之冊</a:t>
            </a:r>
            <a:r>
              <a:rPr lang="zh-TW" altLang="en-US" sz="2400" b="1" u="sng" dirty="0" smtClean="0">
                <a:solidFill>
                  <a:srgbClr val="FF0000"/>
                </a:solidFill>
                <a:latin typeface="微軟正黑體" panose="020B0604030504040204" pitchFamily="34" charset="-120"/>
                <a:ea typeface="微軟正黑體" panose="020B0604030504040204" pitchFamily="34" charset="-120"/>
              </a:rPr>
              <a:t>次。</a:t>
            </a:r>
            <a:r>
              <a:rPr lang="zh-TW" altLang="en-US" sz="2400" b="1" u="sng" dirty="0">
                <a:solidFill>
                  <a:srgbClr val="FF0000"/>
                </a:solidFill>
                <a:latin typeface="微軟正黑體" panose="020B0604030504040204" pitchFamily="34" charset="-120"/>
                <a:ea typeface="微軟正黑體" panose="020B0604030504040204" pitchFamily="34" charset="-120"/>
              </a:rPr>
              <a:t>電子及非書資料係指圖書以外之線上資料庫、光碟及其他類型資料庫、電子期刊、電子書、微縮影片、視聽料及其他非書資料。</a:t>
            </a:r>
            <a:r>
              <a:rPr lang="en-US" altLang="zh-TW" sz="1600"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6134944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255942" y="755472"/>
            <a:ext cx="5459703" cy="48912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65</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5-1</a:t>
            </a:r>
            <a:r>
              <a:rPr lang="zh-TW" altLang="en-US" sz="3000" dirty="0">
                <a:solidFill>
                  <a:schemeClr val="tx1"/>
                </a:solidFill>
                <a:latin typeface="微軟正黑體" panose="020B0604030504040204" pitchFamily="34" charset="-120"/>
                <a:ea typeface="微軟正黑體" panose="020B0604030504040204" pitchFamily="34" charset="-120"/>
              </a:rPr>
              <a:t>學校各類圖書資料分布資料表</a:t>
            </a:r>
          </a:p>
        </p:txBody>
      </p:sp>
      <p:graphicFrame>
        <p:nvGraphicFramePr>
          <p:cNvPr id="11" name="表格 10"/>
          <p:cNvGraphicFramePr>
            <a:graphicFrameLocks noGrp="1"/>
          </p:cNvGraphicFramePr>
          <p:nvPr>
            <p:extLst>
              <p:ext uri="{D42A27DB-BD31-4B8C-83A1-F6EECF244321}">
                <p14:modId xmlns:p14="http://schemas.microsoft.com/office/powerpoint/2010/main" val="1675259600"/>
              </p:ext>
            </p:extLst>
          </p:nvPr>
        </p:nvGraphicFramePr>
        <p:xfrm>
          <a:off x="490800" y="963912"/>
          <a:ext cx="11210400" cy="2050339"/>
        </p:xfrm>
        <a:graphic>
          <a:graphicData uri="http://schemas.openxmlformats.org/drawingml/2006/table">
            <a:tbl>
              <a:tblPr>
                <a:tableStyleId>{5940675A-B579-460E-94D1-54222C63F5DA}</a:tableStyleId>
              </a:tblPr>
              <a:tblGrid>
                <a:gridCol w="6351060">
                  <a:extLst>
                    <a:ext uri="{9D8B030D-6E8A-4147-A177-3AD203B41FA5}">
                      <a16:colId xmlns:a16="http://schemas.microsoft.com/office/drawing/2014/main" xmlns="" val="20000"/>
                    </a:ext>
                  </a:extLst>
                </a:gridCol>
                <a:gridCol w="4859340">
                  <a:extLst>
                    <a:ext uri="{9D8B030D-6E8A-4147-A177-3AD203B41FA5}">
                      <a16:colId xmlns:a16="http://schemas.microsoft.com/office/drawing/2014/main" xmlns="" val="20001"/>
                    </a:ext>
                  </a:extLst>
                </a:gridCol>
              </a:tblGrid>
              <a:tr h="445788">
                <a:tc>
                  <a:txBody>
                    <a:bodyPr/>
                    <a:lstStyle/>
                    <a:p>
                      <a:pPr algn="ctr">
                        <a:lnSpc>
                          <a:spcPts val="17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圖</a:t>
                      </a: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書</a:t>
                      </a: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館</a:t>
                      </a: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服</a:t>
                      </a:r>
                      <a:r>
                        <a:rPr lang="en-US" sz="1800" kern="100" dirty="0">
                          <a:solidFill>
                            <a:schemeClr val="tx1"/>
                          </a:solidFill>
                          <a:effectLst/>
                          <a:latin typeface="微軟正黑體" panose="020B0604030504040204" pitchFamily="34" charset="-120"/>
                          <a:ea typeface="微軟正黑體" panose="020B0604030504040204" pitchFamily="34" charset="-120"/>
                        </a:rPr>
                        <a:t>  </a:t>
                      </a:r>
                      <a:r>
                        <a:rPr lang="zh-TW" sz="1800" kern="100" dirty="0">
                          <a:solidFill>
                            <a:schemeClr val="tx1"/>
                          </a:solidFill>
                          <a:effectLst/>
                          <a:latin typeface="微軟正黑體" panose="020B0604030504040204" pitchFamily="34" charset="-120"/>
                          <a:ea typeface="微軟正黑體" panose="020B0604030504040204" pitchFamily="34" charset="-120"/>
                        </a:rPr>
                        <a:t>務</a:t>
                      </a:r>
                    </a:p>
                  </a:txBody>
                  <a:tcPr marL="17780" marR="17780" marT="72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zh-TW" sz="1800" kern="100" dirty="0">
                          <a:effectLst/>
                          <a:latin typeface="微軟正黑體" panose="020B0604030504040204" pitchFamily="34" charset="-120"/>
                          <a:ea typeface="微軟正黑體" panose="020B0604030504040204" pitchFamily="34" charset="-120"/>
                        </a:rPr>
                        <a:t>購</a:t>
                      </a:r>
                      <a:r>
                        <a:rPr lang="en-US" sz="1800" kern="100" dirty="0">
                          <a:effectLst/>
                          <a:latin typeface="微軟正黑體" panose="020B0604030504040204" pitchFamily="34" charset="-120"/>
                          <a:ea typeface="微軟正黑體" panose="020B0604030504040204" pitchFamily="34" charset="-120"/>
                        </a:rPr>
                        <a:t>  </a:t>
                      </a:r>
                      <a:r>
                        <a:rPr lang="zh-TW" sz="1800" kern="100" dirty="0">
                          <a:effectLst/>
                          <a:latin typeface="微軟正黑體" panose="020B0604030504040204" pitchFamily="34" charset="-120"/>
                          <a:ea typeface="微軟正黑體" panose="020B0604030504040204" pitchFamily="34" charset="-120"/>
                        </a:rPr>
                        <a:t>書</a:t>
                      </a:r>
                      <a:r>
                        <a:rPr lang="en-US" sz="1800" kern="100" dirty="0">
                          <a:effectLst/>
                          <a:latin typeface="微軟正黑體" panose="020B0604030504040204" pitchFamily="34" charset="-120"/>
                          <a:ea typeface="微軟正黑體" panose="020B0604030504040204" pitchFamily="34" charset="-120"/>
                        </a:rPr>
                        <a:t>  </a:t>
                      </a:r>
                      <a:r>
                        <a:rPr lang="zh-TW" sz="1800" kern="100" dirty="0">
                          <a:effectLst/>
                          <a:latin typeface="微軟正黑體" panose="020B0604030504040204" pitchFamily="34" charset="-120"/>
                          <a:ea typeface="微軟正黑體" panose="020B0604030504040204" pitchFamily="34" charset="-120"/>
                        </a:rPr>
                        <a:t>及</a:t>
                      </a:r>
                      <a:r>
                        <a:rPr lang="en-US" sz="1800" kern="100" dirty="0">
                          <a:effectLst/>
                          <a:latin typeface="微軟正黑體" panose="020B0604030504040204" pitchFamily="34" charset="-120"/>
                          <a:ea typeface="微軟正黑體" panose="020B0604030504040204" pitchFamily="34" charset="-120"/>
                        </a:rPr>
                        <a:t>  </a:t>
                      </a:r>
                      <a:r>
                        <a:rPr lang="zh-TW" sz="1800" kern="100" dirty="0">
                          <a:effectLst/>
                          <a:latin typeface="微軟正黑體" panose="020B0604030504040204" pitchFamily="34" charset="-120"/>
                          <a:ea typeface="微軟正黑體" panose="020B0604030504040204" pitchFamily="34" charset="-120"/>
                        </a:rPr>
                        <a:t>受</a:t>
                      </a:r>
                      <a:r>
                        <a:rPr lang="en-US" sz="1800" kern="100" dirty="0">
                          <a:effectLst/>
                          <a:latin typeface="微軟正黑體" panose="020B0604030504040204" pitchFamily="34" charset="-120"/>
                          <a:ea typeface="微軟正黑體" panose="020B0604030504040204" pitchFamily="34" charset="-120"/>
                        </a:rPr>
                        <a:t>  </a:t>
                      </a:r>
                      <a:r>
                        <a:rPr lang="zh-TW" sz="1800" kern="100" dirty="0">
                          <a:effectLst/>
                          <a:latin typeface="微軟正黑體" panose="020B0604030504040204" pitchFamily="34" charset="-120"/>
                          <a:ea typeface="微軟正黑體" panose="020B0604030504040204" pitchFamily="34" charset="-120"/>
                        </a:rPr>
                        <a:t>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485775">
                <a:tc>
                  <a:txBody>
                    <a:bodyPr/>
                    <a:lstStyle/>
                    <a:p>
                      <a:pPr algn="l">
                        <a:lnSpc>
                          <a:spcPts val="22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1.</a:t>
                      </a:r>
                      <a:r>
                        <a:rPr lang="zh-TW" sz="1800" kern="100" dirty="0">
                          <a:solidFill>
                            <a:schemeClr val="tx1"/>
                          </a:solidFill>
                          <a:effectLst/>
                          <a:latin typeface="微軟正黑體" panose="020B0604030504040204" pitchFamily="34" charset="-120"/>
                          <a:ea typeface="微軟正黑體" panose="020B0604030504040204" pitchFamily="34" charset="-120"/>
                        </a:rPr>
                        <a:t>圖書閱覽座位數</a:t>
                      </a:r>
                    </a:p>
                  </a:txBody>
                  <a:tcPr marL="17780" marR="17780" marT="144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6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1.</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上年度購買圖書資料</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費</a:t>
                      </a:r>
                      <a:r>
                        <a:rPr lang="en-US" sz="1800" kern="1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元</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77375">
                <a:tc>
                  <a:txBody>
                    <a:bodyPr/>
                    <a:lstStyle/>
                    <a:p>
                      <a:pPr algn="l">
                        <a:lnSpc>
                          <a:spcPts val="22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2.</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上學年借書</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 </a:t>
                      </a:r>
                      <a:r>
                        <a:rPr lang="en-US" sz="1800" strike="sngStrike" kern="100" dirty="0" smtClean="0">
                          <a:solidFill>
                            <a:schemeClr val="tx1"/>
                          </a:solidFill>
                          <a:effectLst/>
                          <a:latin typeface="微軟正黑體" panose="020B0604030504040204" pitchFamily="34" charset="-120"/>
                          <a:ea typeface="微軟正黑體" panose="020B0604030504040204" pitchFamily="34" charset="-120"/>
                        </a:rPr>
                        <a:t>  </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含視聽資料及其他館藏</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a:t>
                      </a:r>
                      <a:r>
                        <a:rPr lang="zh-TW" sz="1800" strike="sngStrike" kern="100" dirty="0" smtClean="0">
                          <a:solidFill>
                            <a:schemeClr val="tx1"/>
                          </a:solidFill>
                          <a:effectLst/>
                          <a:latin typeface="微軟正黑體" panose="020B0604030504040204" pitchFamily="34" charset="-120"/>
                          <a:ea typeface="微軟正黑體" panose="020B0604030504040204" pitchFamily="34" charset="-120"/>
                        </a:rPr>
                        <a:t>人次</a:t>
                      </a:r>
                      <a:endParaRPr lang="en-US" altLang="zh-TW" sz="1800" strike="sngStrike" kern="100" dirty="0" smtClean="0">
                        <a:solidFill>
                          <a:schemeClr val="tx1"/>
                        </a:solidFill>
                        <a:effectLst/>
                        <a:latin typeface="微軟正黑體" panose="020B0604030504040204" pitchFamily="34" charset="-120"/>
                        <a:ea typeface="微軟正黑體" panose="020B0604030504040204" pitchFamily="34" charset="-120"/>
                      </a:endParaRPr>
                    </a:p>
                    <a:p>
                      <a:pPr algn="l">
                        <a:lnSpc>
                          <a:spcPts val="2200"/>
                        </a:lnSpc>
                        <a:spcAft>
                          <a:spcPts val="0"/>
                        </a:spcAft>
                      </a:pPr>
                      <a:r>
                        <a:rPr lang="zh-TW" altLang="en-US" sz="1800" strike="noStrike" kern="100" dirty="0" smtClean="0">
                          <a:solidFill>
                            <a:schemeClr val="tx1"/>
                          </a:solidFill>
                          <a:effectLst/>
                          <a:latin typeface="微軟正黑體" panose="020B0604030504040204" pitchFamily="34" charset="-120"/>
                          <a:ea typeface="微軟正黑體" panose="020B0604030504040204" pitchFamily="34" charset="-120"/>
                        </a:rPr>
                        <a:t>上學年借閱人次（含圖書、電子及非書資料）</a:t>
                      </a:r>
                      <a:endParaRPr lang="zh-TW" sz="1800" strike="noStrike"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6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2.</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上學年度捐贈列入編目之圖書</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冊</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47610">
                <a:tc>
                  <a:txBody>
                    <a:bodyPr/>
                    <a:lstStyle/>
                    <a:p>
                      <a:pPr algn="l">
                        <a:lnSpc>
                          <a:spcPts val="22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rPr>
                        <a:t>3.</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上學年圖書</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  </a:t>
                      </a:r>
                      <a:r>
                        <a:rPr lang="en-US" sz="1800" strike="sngStrike" kern="100" dirty="0" smtClean="0">
                          <a:solidFill>
                            <a:schemeClr val="tx1"/>
                          </a:solidFill>
                          <a:effectLst/>
                          <a:latin typeface="微軟正黑體" panose="020B0604030504040204" pitchFamily="34" charset="-120"/>
                          <a:ea typeface="微軟正黑體" panose="020B0604030504040204" pitchFamily="34" charset="-120"/>
                        </a:rPr>
                        <a:t>  </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含視聽資料及其他館藏</a:t>
                      </a:r>
                      <a:r>
                        <a:rPr lang="en-US" sz="1800" strike="sngStrike" kern="100" dirty="0">
                          <a:solidFill>
                            <a:schemeClr val="tx1"/>
                          </a:solidFill>
                          <a:effectLst/>
                          <a:latin typeface="微軟正黑體" panose="020B0604030504040204" pitchFamily="34" charset="-120"/>
                          <a:ea typeface="微軟正黑體" panose="020B0604030504040204" pitchFamily="34" charset="-120"/>
                        </a:rPr>
                        <a:t>)</a:t>
                      </a:r>
                      <a:r>
                        <a:rPr lang="zh-TW" sz="1800" strike="sngStrike" kern="100" dirty="0">
                          <a:solidFill>
                            <a:schemeClr val="tx1"/>
                          </a:solidFill>
                          <a:effectLst/>
                          <a:latin typeface="微軟正黑體" panose="020B0604030504040204" pitchFamily="34" charset="-120"/>
                          <a:ea typeface="微軟正黑體" panose="020B0604030504040204" pitchFamily="34" charset="-120"/>
                        </a:rPr>
                        <a:t>借閱冊</a:t>
                      </a:r>
                      <a:r>
                        <a:rPr lang="zh-TW" sz="1800" strike="sngStrike" kern="100" dirty="0" smtClean="0">
                          <a:solidFill>
                            <a:schemeClr val="tx1"/>
                          </a:solidFill>
                          <a:effectLst/>
                          <a:latin typeface="微軟正黑體" panose="020B0604030504040204" pitchFamily="34" charset="-120"/>
                          <a:ea typeface="微軟正黑體" panose="020B0604030504040204" pitchFamily="34" charset="-120"/>
                        </a:rPr>
                        <a:t>次</a:t>
                      </a:r>
                      <a:endParaRPr lang="en-US" altLang="zh-TW" sz="1800" strike="sngStrike" kern="100" dirty="0" smtClean="0">
                        <a:solidFill>
                          <a:schemeClr val="tx1"/>
                        </a:solidFill>
                        <a:effectLst/>
                        <a:latin typeface="微軟正黑體" panose="020B0604030504040204" pitchFamily="34" charset="-120"/>
                        <a:ea typeface="微軟正黑體" panose="020B0604030504040204" pitchFamily="34" charset="-120"/>
                      </a:endParaRPr>
                    </a:p>
                    <a:p>
                      <a:pPr algn="l">
                        <a:lnSpc>
                          <a:spcPts val="2200"/>
                        </a:lnSpc>
                        <a:spcAft>
                          <a:spcPts val="0"/>
                        </a:spcAft>
                      </a:pPr>
                      <a:r>
                        <a:rPr lang="zh-TW" altLang="en-US" sz="1800" kern="1200" dirty="0" smtClean="0">
                          <a:solidFill>
                            <a:schemeClr val="tx1"/>
                          </a:solidFill>
                          <a:latin typeface="微軟正黑體" panose="020B0604030504040204" pitchFamily="34" charset="-120"/>
                          <a:ea typeface="微軟正黑體" panose="020B0604030504040204" pitchFamily="34" charset="-120"/>
                          <a:cs typeface="+mn-cs"/>
                        </a:rPr>
                        <a:t>上學年借閱冊次（含圖書、電子及非書資料）</a:t>
                      </a:r>
                      <a:endParaRPr lang="zh-TW" sz="1800" strike="sngStrike"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600"/>
                        </a:lnSpc>
                        <a:spcAft>
                          <a:spcPts val="0"/>
                        </a:spcAft>
                      </a:pPr>
                      <a:r>
                        <a:rPr lang="en-US" sz="1800" kern="100" dirty="0">
                          <a:solidFill>
                            <a:schemeClr val="tx1"/>
                          </a:solidFill>
                          <a:effectLst/>
                          <a:latin typeface="微軟正黑體" panose="020B0604030504040204" pitchFamily="34" charset="-120"/>
                          <a:ea typeface="微軟正黑體" panose="020B0604030504040204" pitchFamily="34" charset="-120"/>
                          <a:cs typeface="+mn-cs"/>
                        </a:rPr>
                        <a:t>3.</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上項捐贈之估計</a:t>
                      </a:r>
                      <a:r>
                        <a:rPr lang="zh-TW" sz="1800" kern="100" dirty="0" smtClean="0">
                          <a:solidFill>
                            <a:schemeClr val="tx1"/>
                          </a:solidFill>
                          <a:effectLst/>
                          <a:latin typeface="微軟正黑體" panose="020B0604030504040204" pitchFamily="34" charset="-120"/>
                          <a:ea typeface="微軟正黑體" panose="020B0604030504040204" pitchFamily="34" charset="-120"/>
                          <a:cs typeface="+mn-cs"/>
                        </a:rPr>
                        <a:t>金額</a:t>
                      </a:r>
                      <a:r>
                        <a:rPr lang="en-US" sz="1800" kern="100" dirty="0" smtClean="0">
                          <a:solidFill>
                            <a:schemeClr val="tx1"/>
                          </a:solidFill>
                          <a:effectLst/>
                          <a:latin typeface="微軟正黑體" panose="020B0604030504040204" pitchFamily="34" charset="-120"/>
                          <a:ea typeface="微軟正黑體" panose="020B0604030504040204" pitchFamily="34" charset="-120"/>
                          <a:cs typeface="+mn-cs"/>
                        </a:rPr>
                        <a:t> </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r>
                        <a:rPr lang="zh-TW" sz="1800" kern="100" dirty="0">
                          <a:solidFill>
                            <a:schemeClr val="tx1"/>
                          </a:solidFill>
                          <a:effectLst/>
                          <a:latin typeface="微軟正黑體" panose="020B0604030504040204" pitchFamily="34" charset="-120"/>
                          <a:ea typeface="微軟正黑體" panose="020B0604030504040204" pitchFamily="34" charset="-120"/>
                          <a:cs typeface="+mn-cs"/>
                        </a:rPr>
                        <a:t>元</a:t>
                      </a:r>
                      <a:r>
                        <a:rPr lang="en-US" sz="1800"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bl>
          </a:graphicData>
        </a:graphic>
      </p:graphicFrame>
      <p:sp>
        <p:nvSpPr>
          <p:cNvPr id="12" name="矩形 15"/>
          <p:cNvSpPr>
            <a:spLocks noChangeArrowheads="1"/>
          </p:cNvSpPr>
          <p:nvPr/>
        </p:nvSpPr>
        <p:spPr bwMode="auto">
          <a:xfrm>
            <a:off x="941406" y="3055919"/>
            <a:ext cx="1075979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更名欄位、</a:t>
            </a:r>
            <a:r>
              <a:rPr lang="zh-TW" altLang="en-US" sz="2400" b="1" dirty="0"/>
              <a:t>修訂定義</a:t>
            </a: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上項捐贈之估計金額 </a:t>
            </a:r>
          </a:p>
          <a:p>
            <a:pPr marL="342900" indent="-342900" eaLnBrk="1" hangingPunct="1">
              <a:lnSpc>
                <a:spcPct val="200000"/>
              </a:lnSpc>
              <a:spcBef>
                <a:spcPct val="0"/>
              </a:spcBef>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請填寫</a:t>
            </a:r>
            <a:r>
              <a:rPr lang="zh-TW" altLang="en-US" sz="2400" kern="100" dirty="0" smtClean="0">
                <a:latin typeface="微軟正黑體" panose="020B0604030504040204" pitchFamily="34" charset="-120"/>
                <a:ea typeface="微軟正黑體" panose="020B0604030504040204" pitchFamily="34" charset="-120"/>
              </a:rPr>
              <a:t>前一學年度</a:t>
            </a:r>
            <a:r>
              <a:rPr lang="zh-TW" altLang="en-US" sz="2400" kern="100" dirty="0">
                <a:latin typeface="微軟正黑體" panose="020B0604030504040204" pitchFamily="34" charset="-120"/>
                <a:ea typeface="微軟正黑體" panose="020B0604030504040204" pitchFamily="34" charset="-120"/>
              </a:rPr>
              <a:t>（</a:t>
            </a:r>
            <a:r>
              <a:rPr lang="en-US" altLang="zh-TW" sz="2400" kern="100" dirty="0" smtClean="0">
                <a:latin typeface="微軟正黑體" panose="020B0604030504040204" pitchFamily="34" charset="-120"/>
                <a:ea typeface="微軟正黑體" panose="020B0604030504040204" pitchFamily="34" charset="-120"/>
              </a:rPr>
              <a:t>08/01~07/31</a:t>
            </a:r>
            <a:r>
              <a:rPr lang="zh-TW" altLang="en-US" sz="2400" kern="1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捐贈之估</a:t>
            </a:r>
            <a:r>
              <a:rPr lang="zh-TW" altLang="en-US" sz="2400" dirty="0">
                <a:latin typeface="微軟正黑體" panose="020B0604030504040204" pitchFamily="34" charset="-120"/>
                <a:ea typeface="微軟正黑體" panose="020B0604030504040204" pitchFamily="34" charset="-120"/>
              </a:rPr>
              <a:t>計</a:t>
            </a:r>
            <a:r>
              <a:rPr lang="zh-TW" altLang="en-US" sz="2400" dirty="0" smtClean="0">
                <a:latin typeface="微軟正黑體" panose="020B0604030504040204" pitchFamily="34" charset="-120"/>
                <a:ea typeface="微軟正黑體" panose="020B0604030504040204" pitchFamily="34" charset="-120"/>
              </a:rPr>
              <a:t>金額。係指前一年度捐贈列入編目之圖書之估計金額</a:t>
            </a:r>
            <a:r>
              <a:rPr lang="zh-TW" altLang="en-US" sz="2400" b="1" u="sng" dirty="0" smtClean="0">
                <a:solidFill>
                  <a:srgbClr val="FF0000"/>
                </a:solidFill>
                <a:latin typeface="微軟正黑體" panose="020B0604030504040204" pitchFamily="34" charset="-120"/>
                <a:ea typeface="微軟正黑體" panose="020B0604030504040204" pitchFamily="34" charset="-120"/>
              </a:rPr>
              <a:t>，</a:t>
            </a:r>
            <a:r>
              <a:rPr lang="zh-TW" altLang="en-US" sz="2400" b="1" u="sng" dirty="0">
                <a:solidFill>
                  <a:srgbClr val="FF0000"/>
                </a:solidFill>
                <a:latin typeface="微軟正黑體" panose="020B0604030504040204" pitchFamily="34" charset="-120"/>
                <a:ea typeface="微軟正黑體" panose="020B0604030504040204" pitchFamily="34" charset="-120"/>
              </a:rPr>
              <a:t>請就新書</a:t>
            </a:r>
            <a:r>
              <a:rPr lang="zh-TW" altLang="en-US" sz="2400" b="1" u="sng" dirty="0" smtClean="0">
                <a:solidFill>
                  <a:srgbClr val="FF0000"/>
                </a:solidFill>
                <a:latin typeface="微軟正黑體" panose="020B0604030504040204" pitchFamily="34" charset="-120"/>
                <a:ea typeface="微軟正黑體" panose="020B0604030504040204" pitchFamily="34" charset="-120"/>
              </a:rPr>
              <a:t>部分估算捐贈金額</a:t>
            </a:r>
            <a:r>
              <a:rPr lang="zh-TW" altLang="en-US" sz="2400" b="1" u="sng" dirty="0">
                <a:solidFill>
                  <a:srgbClr val="FF0000"/>
                </a:solidFill>
                <a:latin typeface="微軟正黑體" panose="020B0604030504040204" pitchFamily="34" charset="-120"/>
                <a:ea typeface="微軟正黑體" panose="020B0604030504040204" pitchFamily="34" charset="-120"/>
              </a:rPr>
              <a:t>，舊書部分不需列計。</a:t>
            </a:r>
            <a:endParaRPr lang="en-US" altLang="zh-TW" sz="1600" u="sng" dirty="0">
              <a:solidFill>
                <a:srgbClr val="FF0000"/>
              </a:solidFill>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1600" dirty="0">
                <a:latin typeface="微軟正黑體" panose="020B0604030504040204" pitchFamily="34" charset="-120"/>
                <a:ea typeface="微軟正黑體" panose="020B0604030504040204" pitchFamily="34" charset="-120"/>
              </a:rPr>
              <a:t>	【106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統計</a:t>
            </a:r>
            <a:r>
              <a:rPr lang="zh-TW" altLang="en-US" sz="1600" dirty="0" smtClean="0">
                <a:latin typeface="微軟正黑體" panose="020B0604030504040204" pitchFamily="34" charset="-120"/>
                <a:ea typeface="微軟正黑體" panose="020B0604030504040204" pitchFamily="34" charset="-120"/>
              </a:rPr>
              <a:t>處」需求</a:t>
            </a:r>
            <a:r>
              <a:rPr lang="zh-TW" altLang="en-US" sz="1600" dirty="0">
                <a:latin typeface="微軟正黑體" panose="020B0604030504040204" pitchFamily="34" charset="-120"/>
                <a:ea typeface="微軟正黑體" panose="020B0604030504040204" pitchFamily="34" charset="-120"/>
              </a:rPr>
              <a:t>預計修訂欄位</a:t>
            </a:r>
            <a:r>
              <a:rPr lang="en-US" altLang="zh-TW" sz="1600" dirty="0">
                <a:latin typeface="微軟正黑體" panose="020B0604030504040204" pitchFamily="34" charset="-120"/>
                <a:ea typeface="微軟正黑體" panose="020B0604030504040204" pitchFamily="34" charset="-120"/>
              </a:rPr>
              <a:t>】</a:t>
            </a:r>
          </a:p>
          <a:p>
            <a:pPr eaLnBrk="1" hangingPunct="1">
              <a:lnSpc>
                <a:spcPct val="200000"/>
              </a:lnSpc>
              <a:spcBef>
                <a:spcPct val="0"/>
              </a:spcBef>
              <a:buNone/>
              <a:defRPr/>
            </a:pP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855099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66</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7-6 </a:t>
            </a:r>
            <a:r>
              <a:rPr lang="zh-TW" altLang="en-US" sz="3000" dirty="0">
                <a:solidFill>
                  <a:schemeClr val="tx1"/>
                </a:solidFill>
                <a:latin typeface="微軟正黑體" panose="020B0604030504040204" pitchFamily="34" charset="-120"/>
                <a:ea typeface="微軟正黑體" panose="020B0604030504040204" pitchFamily="34" charset="-120"/>
              </a:rPr>
              <a:t>性別平等教育委員會資料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7" y="3055919"/>
            <a:ext cx="1045051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本屆屆數</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填報</a:t>
            </a:r>
            <a:r>
              <a:rPr lang="en-US" altLang="zh-TW" sz="2400" dirty="0">
                <a:latin typeface="微軟正黑體" panose="020B0604030504040204" pitchFamily="34" charset="-120"/>
                <a:ea typeface="微軟正黑體" panose="020B0604030504040204" pitchFamily="34" charset="-120"/>
              </a:rPr>
              <a:t>10</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en-US" sz="2400" dirty="0">
                <a:latin typeface="微軟正黑體" panose="020B0604030504040204" pitchFamily="34" charset="-120"/>
                <a:ea typeface="微軟正黑體" panose="020B0604030504040204" pitchFamily="34" charset="-120"/>
              </a:rPr>
              <a:t>日學校「性別平等教育委員會」目前</a:t>
            </a:r>
            <a:r>
              <a:rPr lang="zh-TW" altLang="en-US" sz="2400" dirty="0" smtClean="0">
                <a:latin typeface="微軟正黑體" panose="020B0604030504040204" pitchFamily="34" charset="-120"/>
                <a:ea typeface="微軟正黑體" panose="020B0604030504040204" pitchFamily="34" charset="-120"/>
              </a:rPr>
              <a:t>之屆</a:t>
            </a:r>
            <a:r>
              <a:rPr lang="zh-TW" altLang="en-US" sz="2400" dirty="0">
                <a:latin typeface="微軟正黑體" panose="020B0604030504040204" pitchFamily="34" charset="-120"/>
                <a:ea typeface="微軟正黑體" panose="020B0604030504040204" pitchFamily="34" charset="-120"/>
              </a:rPr>
              <a:t>數（請以數字呈現</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其屆數計算，請以成立或更名為「性別平等教育委員會」起算，原「兩性平等委員會」之屆數，請勿合併計</a:t>
            </a:r>
            <a:r>
              <a:rPr lang="zh-TW" altLang="en-US" sz="2400" dirty="0" smtClean="0">
                <a:latin typeface="微軟正黑體" panose="020B0604030504040204" pitchFamily="34" charset="-120"/>
                <a:ea typeface="微軟正黑體" panose="020B0604030504040204" pitchFamily="34" charset="-120"/>
              </a:rPr>
              <a:t>入。</a:t>
            </a:r>
            <a:r>
              <a:rPr lang="en-US" altLang="zh-TW" sz="1600" dirty="0" smtClean="0">
                <a:latin typeface="微軟正黑體" panose="020B0604030504040204" pitchFamily="34" charset="-120"/>
                <a:ea typeface="微軟正黑體" panose="020B0604030504040204" pitchFamily="34" charset="-120"/>
              </a:rPr>
              <a:t>	</a:t>
            </a: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統計</a:t>
            </a:r>
            <a:r>
              <a:rPr lang="zh-TW" altLang="en-US" sz="1600" dirty="0" smtClean="0">
                <a:latin typeface="微軟正黑體" panose="020B0604030504040204" pitchFamily="34" charset="-120"/>
                <a:ea typeface="微軟正黑體" panose="020B0604030504040204" pitchFamily="34" charset="-120"/>
              </a:rPr>
              <a:t>處」需求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a:t>
            </a:r>
            <a:r>
              <a:rPr lang="zh-TW" altLang="en-US" sz="1600" dirty="0">
                <a:latin typeface="微軟正黑體" panose="020B0604030504040204" pitchFamily="34" charset="-120"/>
                <a:ea typeface="微軟正黑體" panose="020B0604030504040204" pitchFamily="34" charset="-120"/>
              </a:rPr>
              <a:t>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2997467838"/>
              </p:ext>
            </p:extLst>
          </p:nvPr>
        </p:nvGraphicFramePr>
        <p:xfrm>
          <a:off x="490800" y="1244600"/>
          <a:ext cx="11210400" cy="1620000"/>
        </p:xfrm>
        <a:graphic>
          <a:graphicData uri="http://schemas.openxmlformats.org/drawingml/2006/table">
            <a:tbl>
              <a:tblPr firstRow="1" firstCol="1" bandRow="1">
                <a:tableStyleId>{5940675A-B579-460E-94D1-54222C63F5DA}</a:tableStyleId>
              </a:tblPr>
              <a:tblGrid>
                <a:gridCol w="1401300">
                  <a:extLst>
                    <a:ext uri="{9D8B030D-6E8A-4147-A177-3AD203B41FA5}">
                      <a16:colId xmlns:a16="http://schemas.microsoft.com/office/drawing/2014/main" xmlns="" val="20000"/>
                    </a:ext>
                  </a:extLst>
                </a:gridCol>
                <a:gridCol w="1401300">
                  <a:extLst>
                    <a:ext uri="{9D8B030D-6E8A-4147-A177-3AD203B41FA5}">
                      <a16:colId xmlns:a16="http://schemas.microsoft.com/office/drawing/2014/main" xmlns="" val="20001"/>
                    </a:ext>
                  </a:extLst>
                </a:gridCol>
                <a:gridCol w="1716750">
                  <a:extLst>
                    <a:ext uri="{9D8B030D-6E8A-4147-A177-3AD203B41FA5}">
                      <a16:colId xmlns:a16="http://schemas.microsoft.com/office/drawing/2014/main" xmlns="" val="20002"/>
                    </a:ext>
                  </a:extLst>
                </a:gridCol>
                <a:gridCol w="1666875">
                  <a:extLst>
                    <a:ext uri="{9D8B030D-6E8A-4147-A177-3AD203B41FA5}">
                      <a16:colId xmlns:a16="http://schemas.microsoft.com/office/drawing/2014/main" xmlns="" val="20003"/>
                    </a:ext>
                  </a:extLst>
                </a:gridCol>
                <a:gridCol w="820275">
                  <a:extLst>
                    <a:ext uri="{9D8B030D-6E8A-4147-A177-3AD203B41FA5}">
                      <a16:colId xmlns:a16="http://schemas.microsoft.com/office/drawing/2014/main" xmlns="" val="20004"/>
                    </a:ext>
                  </a:extLst>
                </a:gridCol>
                <a:gridCol w="732300">
                  <a:extLst>
                    <a:ext uri="{9D8B030D-6E8A-4147-A177-3AD203B41FA5}">
                      <a16:colId xmlns:a16="http://schemas.microsoft.com/office/drawing/2014/main" xmlns="" val="20005"/>
                    </a:ext>
                  </a:extLst>
                </a:gridCol>
                <a:gridCol w="1790700">
                  <a:extLst>
                    <a:ext uri="{9D8B030D-6E8A-4147-A177-3AD203B41FA5}">
                      <a16:colId xmlns:a16="http://schemas.microsoft.com/office/drawing/2014/main" xmlns="" val="20006"/>
                    </a:ext>
                  </a:extLst>
                </a:gridCol>
                <a:gridCol w="1680900">
                  <a:extLst>
                    <a:ext uri="{9D8B030D-6E8A-4147-A177-3AD203B41FA5}">
                      <a16:colId xmlns:a16="http://schemas.microsoft.com/office/drawing/2014/main" xmlns="" val="20007"/>
                    </a:ext>
                  </a:extLst>
                </a:gridCol>
              </a:tblGrid>
              <a:tr h="1620000">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學年度</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本屆屆數</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本屆任期起日</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本屆任期迄日</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姓名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性別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1800"/>
                        </a:lnSpc>
                      </a:pPr>
                      <a:r>
                        <a:rPr lang="zh-TW" sz="1800" dirty="0">
                          <a:solidFill>
                            <a:schemeClr val="tx1"/>
                          </a:solidFill>
                          <a:effectLst/>
                          <a:latin typeface="微軟正黑體" panose="020B0604030504040204" pitchFamily="34" charset="-120"/>
                          <a:ea typeface="微軟正黑體" panose="020B0604030504040204" pitchFamily="34" charset="-120"/>
                        </a:rPr>
                        <a:t>委員代表身分別</a:t>
                      </a:r>
                    </a:p>
                  </a:txBody>
                  <a:tcPr marL="68580" marR="68580" marT="0" marB="0" anchor="ctr"/>
                </a:tc>
                <a:tc>
                  <a:txBody>
                    <a:bodyPr/>
                    <a:lstStyle/>
                    <a:p>
                      <a:pPr algn="ctr">
                        <a:lnSpc>
                          <a:spcPts val="1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委員聘用方式</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1821446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67</a:t>
            </a:fld>
            <a:endParaRPr lang="en-US" dirty="0"/>
          </a:p>
        </p:txBody>
      </p:sp>
      <p:sp>
        <p:nvSpPr>
          <p:cNvPr id="9" name="文字方塊 8"/>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7-6 </a:t>
            </a:r>
            <a:r>
              <a:rPr lang="zh-TW" altLang="en-US" sz="3000" dirty="0">
                <a:solidFill>
                  <a:schemeClr val="tx1"/>
                </a:solidFill>
                <a:latin typeface="微軟正黑體" panose="020B0604030504040204" pitchFamily="34" charset="-120"/>
                <a:ea typeface="微軟正黑體" panose="020B0604030504040204" pitchFamily="34" charset="-120"/>
              </a:rPr>
              <a:t>性別平等教育委員會資料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941407" y="3055919"/>
            <a:ext cx="104505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本</a:t>
            </a:r>
            <a:r>
              <a:rPr kumimoji="0" lang="zh-TW" altLang="en-US" sz="2400" b="1" dirty="0">
                <a:solidFill>
                  <a:srgbClr val="FF0000"/>
                </a:solidFill>
                <a:latin typeface="微軟正黑體" panose="020B0604030504040204" pitchFamily="34" charset="-120"/>
                <a:ea typeface="微軟正黑體" panose="020B0604030504040204" pitchFamily="34" charset="-120"/>
              </a:rPr>
              <a:t>屆任期起日</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填報學校現任「性別平等教育委員會」委員之本屆</a:t>
            </a:r>
            <a:r>
              <a:rPr lang="zh-TW" altLang="en-US" sz="2400" dirty="0" smtClean="0">
                <a:latin typeface="微軟正黑體" panose="020B0604030504040204" pitchFamily="34" charset="-120"/>
                <a:ea typeface="微軟正黑體" panose="020B0604030504040204" pitchFamily="34" charset="-120"/>
              </a:rPr>
              <a:t>任期起始日。</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日期格式：西元年、月份、日（</a:t>
            </a:r>
            <a:r>
              <a:rPr lang="en-US" altLang="zh-TW" sz="2400" dirty="0" err="1" smtClean="0">
                <a:latin typeface="微軟正黑體" panose="020B0604030504040204" pitchFamily="34" charset="-120"/>
                <a:ea typeface="微軟正黑體" panose="020B0604030504040204" pitchFamily="34" charset="-120"/>
              </a:rPr>
              <a:t>yyyy</a:t>
            </a:r>
            <a:r>
              <a:rPr lang="en-US" altLang="zh-TW" sz="2400" dirty="0" smtClean="0">
                <a:latin typeface="微軟正黑體" panose="020B0604030504040204" pitchFamily="34" charset="-120"/>
                <a:ea typeface="微軟正黑體" panose="020B0604030504040204" pitchFamily="34" charset="-120"/>
              </a:rPr>
              <a:t>/mm/</a:t>
            </a:r>
            <a:r>
              <a:rPr lang="en-US" altLang="zh-TW" sz="2400" dirty="0" err="1" smtClean="0">
                <a:latin typeface="微軟正黑體" panose="020B0604030504040204" pitchFamily="34" charset="-120"/>
                <a:ea typeface="微軟正黑體" panose="020B0604030504040204" pitchFamily="34" charset="-120"/>
              </a:rPr>
              <a:t>dd</a:t>
            </a:r>
            <a:r>
              <a:rPr lang="zh-TW" altLang="en-US" sz="2400" dirty="0" smtClean="0">
                <a:latin typeface="微軟正黑體" panose="020B0604030504040204" pitchFamily="34" charset="-120"/>
                <a:ea typeface="微軟正黑體" panose="020B0604030504040204" pitchFamily="34" charset="-120"/>
              </a:rPr>
              <a:t>）。</a:t>
            </a:r>
            <a:r>
              <a:rPr lang="en-US" altLang="zh-TW" sz="1600" dirty="0" smtClean="0">
                <a:latin typeface="微軟正黑體" panose="020B0604030504040204" pitchFamily="34" charset="-120"/>
                <a:ea typeface="微軟正黑體" panose="020B0604030504040204" pitchFamily="34" charset="-120"/>
              </a:rPr>
              <a:t>	</a:t>
            </a: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統計</a:t>
            </a:r>
            <a:r>
              <a:rPr lang="zh-TW" altLang="en-US" sz="1600" dirty="0" smtClean="0">
                <a:latin typeface="微軟正黑體" panose="020B0604030504040204" pitchFamily="34" charset="-120"/>
                <a:ea typeface="微軟正黑體" panose="020B0604030504040204" pitchFamily="34" charset="-120"/>
              </a:rPr>
              <a:t>處」需求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a:t>
            </a:r>
            <a:r>
              <a:rPr lang="zh-TW" altLang="en-US" sz="1600" dirty="0">
                <a:latin typeface="微軟正黑體" panose="020B0604030504040204" pitchFamily="34" charset="-120"/>
                <a:ea typeface="微軟正黑體" panose="020B0604030504040204" pitchFamily="34" charset="-120"/>
              </a:rPr>
              <a:t>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nvPr>
        </p:nvGraphicFramePr>
        <p:xfrm>
          <a:off x="490800" y="1244600"/>
          <a:ext cx="11210400" cy="1620000"/>
        </p:xfrm>
        <a:graphic>
          <a:graphicData uri="http://schemas.openxmlformats.org/drawingml/2006/table">
            <a:tbl>
              <a:tblPr firstRow="1" firstCol="1" bandRow="1">
                <a:tableStyleId>{5940675A-B579-460E-94D1-54222C63F5DA}</a:tableStyleId>
              </a:tblPr>
              <a:tblGrid>
                <a:gridCol w="1401300">
                  <a:extLst>
                    <a:ext uri="{9D8B030D-6E8A-4147-A177-3AD203B41FA5}">
                      <a16:colId xmlns:a16="http://schemas.microsoft.com/office/drawing/2014/main" xmlns="" val="20000"/>
                    </a:ext>
                  </a:extLst>
                </a:gridCol>
                <a:gridCol w="1401300">
                  <a:extLst>
                    <a:ext uri="{9D8B030D-6E8A-4147-A177-3AD203B41FA5}">
                      <a16:colId xmlns:a16="http://schemas.microsoft.com/office/drawing/2014/main" xmlns="" val="20001"/>
                    </a:ext>
                  </a:extLst>
                </a:gridCol>
                <a:gridCol w="1716750">
                  <a:extLst>
                    <a:ext uri="{9D8B030D-6E8A-4147-A177-3AD203B41FA5}">
                      <a16:colId xmlns:a16="http://schemas.microsoft.com/office/drawing/2014/main" xmlns="" val="20002"/>
                    </a:ext>
                  </a:extLst>
                </a:gridCol>
                <a:gridCol w="1666875">
                  <a:extLst>
                    <a:ext uri="{9D8B030D-6E8A-4147-A177-3AD203B41FA5}">
                      <a16:colId xmlns:a16="http://schemas.microsoft.com/office/drawing/2014/main" xmlns="" val="20003"/>
                    </a:ext>
                  </a:extLst>
                </a:gridCol>
                <a:gridCol w="820275">
                  <a:extLst>
                    <a:ext uri="{9D8B030D-6E8A-4147-A177-3AD203B41FA5}">
                      <a16:colId xmlns:a16="http://schemas.microsoft.com/office/drawing/2014/main" xmlns="" val="20004"/>
                    </a:ext>
                  </a:extLst>
                </a:gridCol>
                <a:gridCol w="732300">
                  <a:extLst>
                    <a:ext uri="{9D8B030D-6E8A-4147-A177-3AD203B41FA5}">
                      <a16:colId xmlns:a16="http://schemas.microsoft.com/office/drawing/2014/main" xmlns="" val="20005"/>
                    </a:ext>
                  </a:extLst>
                </a:gridCol>
                <a:gridCol w="1790700">
                  <a:extLst>
                    <a:ext uri="{9D8B030D-6E8A-4147-A177-3AD203B41FA5}">
                      <a16:colId xmlns:a16="http://schemas.microsoft.com/office/drawing/2014/main" xmlns="" val="20006"/>
                    </a:ext>
                  </a:extLst>
                </a:gridCol>
                <a:gridCol w="1680900">
                  <a:extLst>
                    <a:ext uri="{9D8B030D-6E8A-4147-A177-3AD203B41FA5}">
                      <a16:colId xmlns:a16="http://schemas.microsoft.com/office/drawing/2014/main" xmlns="" val="20007"/>
                    </a:ext>
                  </a:extLst>
                </a:gridCol>
              </a:tblGrid>
              <a:tr h="1620000">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學年度</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本屆屆數</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本屆任期起日</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本屆任期迄日</a:t>
                      </a: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姓名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性別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1800"/>
                        </a:lnSpc>
                      </a:pPr>
                      <a:r>
                        <a:rPr lang="zh-TW" sz="1800" dirty="0">
                          <a:solidFill>
                            <a:schemeClr val="tx1"/>
                          </a:solidFill>
                          <a:effectLst/>
                          <a:latin typeface="微軟正黑體" panose="020B0604030504040204" pitchFamily="34" charset="-120"/>
                          <a:ea typeface="微軟正黑體" panose="020B0604030504040204" pitchFamily="34" charset="-120"/>
                        </a:rPr>
                        <a:t>委員代表身分別</a:t>
                      </a:r>
                    </a:p>
                  </a:txBody>
                  <a:tcPr marL="68580" marR="68580" marT="0" marB="0" anchor="ctr"/>
                </a:tc>
                <a:tc>
                  <a:txBody>
                    <a:bodyPr/>
                    <a:lstStyle/>
                    <a:p>
                      <a:pPr algn="ctr">
                        <a:lnSpc>
                          <a:spcPts val="1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委員聘用方式</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7466284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68</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7-6 </a:t>
            </a:r>
            <a:r>
              <a:rPr lang="zh-TW" altLang="en-US" sz="3000" dirty="0">
                <a:solidFill>
                  <a:schemeClr val="tx1"/>
                </a:solidFill>
                <a:latin typeface="微軟正黑體" panose="020B0604030504040204" pitchFamily="34" charset="-120"/>
                <a:ea typeface="微軟正黑體" panose="020B0604030504040204" pitchFamily="34" charset="-120"/>
              </a:rPr>
              <a:t>性別平等教育委員會資料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nvPr>
        </p:nvGraphicFramePr>
        <p:xfrm>
          <a:off x="490800" y="1244600"/>
          <a:ext cx="11210400" cy="1620000"/>
        </p:xfrm>
        <a:graphic>
          <a:graphicData uri="http://schemas.openxmlformats.org/drawingml/2006/table">
            <a:tbl>
              <a:tblPr firstRow="1" firstCol="1" bandRow="1">
                <a:tableStyleId>{5940675A-B579-460E-94D1-54222C63F5DA}</a:tableStyleId>
              </a:tblPr>
              <a:tblGrid>
                <a:gridCol w="1401300">
                  <a:extLst>
                    <a:ext uri="{9D8B030D-6E8A-4147-A177-3AD203B41FA5}">
                      <a16:colId xmlns:a16="http://schemas.microsoft.com/office/drawing/2014/main" xmlns="" val="20000"/>
                    </a:ext>
                  </a:extLst>
                </a:gridCol>
                <a:gridCol w="1401300">
                  <a:extLst>
                    <a:ext uri="{9D8B030D-6E8A-4147-A177-3AD203B41FA5}">
                      <a16:colId xmlns:a16="http://schemas.microsoft.com/office/drawing/2014/main" xmlns="" val="20001"/>
                    </a:ext>
                  </a:extLst>
                </a:gridCol>
                <a:gridCol w="1716750">
                  <a:extLst>
                    <a:ext uri="{9D8B030D-6E8A-4147-A177-3AD203B41FA5}">
                      <a16:colId xmlns:a16="http://schemas.microsoft.com/office/drawing/2014/main" xmlns="" val="20002"/>
                    </a:ext>
                  </a:extLst>
                </a:gridCol>
                <a:gridCol w="1666875">
                  <a:extLst>
                    <a:ext uri="{9D8B030D-6E8A-4147-A177-3AD203B41FA5}">
                      <a16:colId xmlns:a16="http://schemas.microsoft.com/office/drawing/2014/main" xmlns="" val="20003"/>
                    </a:ext>
                  </a:extLst>
                </a:gridCol>
                <a:gridCol w="820275">
                  <a:extLst>
                    <a:ext uri="{9D8B030D-6E8A-4147-A177-3AD203B41FA5}">
                      <a16:colId xmlns:a16="http://schemas.microsoft.com/office/drawing/2014/main" xmlns="" val="20004"/>
                    </a:ext>
                  </a:extLst>
                </a:gridCol>
                <a:gridCol w="732300">
                  <a:extLst>
                    <a:ext uri="{9D8B030D-6E8A-4147-A177-3AD203B41FA5}">
                      <a16:colId xmlns:a16="http://schemas.microsoft.com/office/drawing/2014/main" xmlns="" val="20005"/>
                    </a:ext>
                  </a:extLst>
                </a:gridCol>
                <a:gridCol w="1790700">
                  <a:extLst>
                    <a:ext uri="{9D8B030D-6E8A-4147-A177-3AD203B41FA5}">
                      <a16:colId xmlns:a16="http://schemas.microsoft.com/office/drawing/2014/main" xmlns="" val="20006"/>
                    </a:ext>
                  </a:extLst>
                </a:gridCol>
                <a:gridCol w="1680900">
                  <a:extLst>
                    <a:ext uri="{9D8B030D-6E8A-4147-A177-3AD203B41FA5}">
                      <a16:colId xmlns:a16="http://schemas.microsoft.com/office/drawing/2014/main" xmlns="" val="20007"/>
                    </a:ext>
                  </a:extLst>
                </a:gridCol>
              </a:tblGrid>
              <a:tr h="1620000">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學年度</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本屆屆數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本屆任期起日</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本屆任期迄日</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姓名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性別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1800"/>
                        </a:lnSpc>
                      </a:pPr>
                      <a:r>
                        <a:rPr lang="zh-TW" sz="1800" dirty="0">
                          <a:solidFill>
                            <a:schemeClr val="tx1"/>
                          </a:solidFill>
                          <a:effectLst/>
                          <a:latin typeface="微軟正黑體" panose="020B0604030504040204" pitchFamily="34" charset="-120"/>
                          <a:ea typeface="微軟正黑體" panose="020B0604030504040204" pitchFamily="34" charset="-120"/>
                        </a:rPr>
                        <a:t>委員代表身分別</a:t>
                      </a:r>
                    </a:p>
                  </a:txBody>
                  <a:tcPr marL="68580" marR="68580" marT="0" marB="0" anchor="ctr"/>
                </a:tc>
                <a:tc>
                  <a:txBody>
                    <a:bodyPr/>
                    <a:lstStyle/>
                    <a:p>
                      <a:pPr algn="ctr">
                        <a:lnSpc>
                          <a:spcPts val="1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委員聘用方式</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bl>
          </a:graphicData>
        </a:graphic>
      </p:graphicFrame>
      <p:sp>
        <p:nvSpPr>
          <p:cNvPr id="11" name="矩形 15"/>
          <p:cNvSpPr>
            <a:spLocks noChangeArrowheads="1"/>
          </p:cNvSpPr>
          <p:nvPr/>
        </p:nvSpPr>
        <p:spPr bwMode="auto">
          <a:xfrm>
            <a:off x="941407" y="3055919"/>
            <a:ext cx="104505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本</a:t>
            </a:r>
            <a:r>
              <a:rPr kumimoji="0" lang="zh-TW" altLang="en-US" sz="2400" b="1" dirty="0">
                <a:solidFill>
                  <a:srgbClr val="FF0000"/>
                </a:solidFill>
                <a:latin typeface="微軟正黑體" panose="020B0604030504040204" pitchFamily="34" charset="-120"/>
                <a:ea typeface="微軟正黑體" panose="020B0604030504040204" pitchFamily="34" charset="-120"/>
              </a:rPr>
              <a:t>屆任期迄日</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填報學校現任「性別平等教育委員會」委員之本屆</a:t>
            </a:r>
            <a:r>
              <a:rPr lang="zh-TW" altLang="en-US" sz="2400" dirty="0" smtClean="0">
                <a:latin typeface="微軟正黑體" panose="020B0604030504040204" pitchFamily="34" charset="-120"/>
                <a:ea typeface="微軟正黑體" panose="020B0604030504040204" pitchFamily="34" charset="-120"/>
              </a:rPr>
              <a:t>任期結束日。</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日期格式：西元年、月份、日（</a:t>
            </a:r>
            <a:r>
              <a:rPr lang="en-US" altLang="zh-TW" sz="2400" dirty="0" err="1" smtClean="0">
                <a:latin typeface="微軟正黑體" panose="020B0604030504040204" pitchFamily="34" charset="-120"/>
                <a:ea typeface="微軟正黑體" panose="020B0604030504040204" pitchFamily="34" charset="-120"/>
              </a:rPr>
              <a:t>yyyy</a:t>
            </a:r>
            <a:r>
              <a:rPr lang="en-US" altLang="zh-TW" sz="2400" dirty="0" smtClean="0">
                <a:latin typeface="微軟正黑體" panose="020B0604030504040204" pitchFamily="34" charset="-120"/>
                <a:ea typeface="微軟正黑體" panose="020B0604030504040204" pitchFamily="34" charset="-120"/>
              </a:rPr>
              <a:t>/mm/</a:t>
            </a:r>
            <a:r>
              <a:rPr lang="en-US" altLang="zh-TW" sz="2400" dirty="0" err="1" smtClean="0">
                <a:latin typeface="微軟正黑體" panose="020B0604030504040204" pitchFamily="34" charset="-120"/>
                <a:ea typeface="微軟正黑體" panose="020B0604030504040204" pitchFamily="34" charset="-120"/>
              </a:rPr>
              <a:t>dd</a:t>
            </a:r>
            <a:r>
              <a:rPr lang="zh-TW" altLang="en-US" sz="2400" dirty="0" smtClean="0">
                <a:latin typeface="微軟正黑體" panose="020B0604030504040204" pitchFamily="34" charset="-120"/>
                <a:ea typeface="微軟正黑體" panose="020B0604030504040204" pitchFamily="34" charset="-120"/>
              </a:rPr>
              <a:t>）。</a:t>
            </a:r>
            <a:r>
              <a:rPr lang="en-US" altLang="zh-TW" sz="1600" dirty="0" smtClean="0">
                <a:latin typeface="微軟正黑體" panose="020B0604030504040204" pitchFamily="34" charset="-120"/>
                <a:ea typeface="微軟正黑體" panose="020B0604030504040204" pitchFamily="34" charset="-120"/>
              </a:rPr>
              <a:t>	</a:t>
            </a: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統計</a:t>
            </a:r>
            <a:r>
              <a:rPr lang="zh-TW" altLang="en-US" sz="1600" dirty="0" smtClean="0">
                <a:latin typeface="微軟正黑體" panose="020B0604030504040204" pitchFamily="34" charset="-120"/>
                <a:ea typeface="微軟正黑體" panose="020B0604030504040204" pitchFamily="34" charset="-120"/>
              </a:rPr>
              <a:t>處」需求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a:t>
            </a:r>
            <a:r>
              <a:rPr lang="zh-TW" altLang="en-US" sz="1600" dirty="0">
                <a:latin typeface="微軟正黑體" panose="020B0604030504040204" pitchFamily="34" charset="-120"/>
                <a:ea typeface="微軟正黑體" panose="020B0604030504040204" pitchFamily="34" charset="-120"/>
              </a:rPr>
              <a:t>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98958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275" y="1093136"/>
            <a:ext cx="11114087" cy="954107"/>
          </a:xfrm>
          <a:prstGeom prst="rect">
            <a:avLst/>
          </a:prstGeom>
        </p:spPr>
        <p:txBody>
          <a:bodyPr wrap="square">
            <a:spAutoFit/>
          </a:bodyPr>
          <a:lstStyle/>
          <a:p>
            <a:pPr marL="457200" indent="-457200">
              <a:buFont typeface="Wingdings" panose="05000000000000000000" pitchFamily="2" charset="2"/>
              <a:buChar char="u"/>
            </a:pPr>
            <a:r>
              <a:rPr lang="zh-TW" altLang="en-US" sz="2800" b="1" kern="100" dirty="0" smtClean="0">
                <a:latin typeface="微軟正黑體" panose="020B0604030504040204" pitchFamily="34" charset="-120"/>
                <a:ea typeface="微軟正黑體" panose="020B0604030504040204" pitchFamily="34" charset="-120"/>
              </a:rPr>
              <a:t>開放</a:t>
            </a:r>
            <a:r>
              <a:rPr lang="zh-TW" altLang="en-US" sz="2800" b="1" kern="100" dirty="0">
                <a:latin typeface="微軟正黑體" panose="020B0604030504040204" pitchFamily="34" charset="-120"/>
                <a:ea typeface="微軟正黑體" panose="020B0604030504040204" pitchFamily="34" charset="-120"/>
              </a:rPr>
              <a:t>瀏覽並下載評鑑</a:t>
            </a:r>
            <a:r>
              <a:rPr lang="zh-TW" altLang="en-US" sz="2800" b="1" kern="100" dirty="0" smtClean="0">
                <a:latin typeface="微軟正黑體" panose="020B0604030504040204" pitchFamily="34" charset="-120"/>
                <a:ea typeface="微軟正黑體" panose="020B0604030504040204" pitchFamily="34" charset="-120"/>
              </a:rPr>
              <a:t>報表：</a:t>
            </a:r>
            <a:endParaRPr lang="en-US" altLang="zh-TW" sz="2800" b="1" kern="100" dirty="0" smtClean="0">
              <a:latin typeface="微軟正黑體" panose="020B0604030504040204" pitchFamily="34" charset="-120"/>
              <a:ea typeface="微軟正黑體" panose="020B0604030504040204" pitchFamily="34" charset="-120"/>
            </a:endParaRPr>
          </a:p>
          <a:p>
            <a:r>
              <a:rPr lang="en-US" altLang="zh-TW" sz="2800" kern="100" smtClean="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02/02</a:t>
            </a:r>
            <a:r>
              <a:rPr lang="zh-TW" altLang="en-US" sz="2800" kern="100" dirty="0" smtClean="0">
                <a:latin typeface="微軟正黑體" panose="020B0604030504040204" pitchFamily="34" charset="-120"/>
                <a:ea typeface="微軟正黑體" panose="020B0604030504040204" pitchFamily="34" charset="-120"/>
              </a:rPr>
              <a:t>上午</a:t>
            </a:r>
            <a:r>
              <a:rPr lang="en-US" altLang="zh-TW" sz="2800" kern="100" dirty="0" smtClean="0">
                <a:latin typeface="微軟正黑體" panose="020B0604030504040204" pitchFamily="34" charset="-120"/>
                <a:ea typeface="微軟正黑體" panose="020B0604030504040204" pitchFamily="34" charset="-120"/>
              </a:rPr>
              <a:t>9</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 </a:t>
            </a:r>
            <a:r>
              <a:rPr lang="en-US" altLang="zh-TW" sz="2800" kern="100" smtClean="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03/24</a:t>
            </a:r>
            <a:r>
              <a:rPr lang="zh-TW" altLang="en-US" sz="2800" kern="100" dirty="0" smtClean="0">
                <a:latin typeface="微軟正黑體" panose="020B0604030504040204" pitchFamily="34" charset="-120"/>
                <a:ea typeface="微軟正黑體" panose="020B0604030504040204" pitchFamily="34" charset="-120"/>
              </a:rPr>
              <a:t>下午</a:t>
            </a:r>
            <a:r>
              <a:rPr lang="en-US" altLang="zh-TW" sz="2800" kern="100" dirty="0" smtClean="0">
                <a:latin typeface="微軟正黑體" panose="020B0604030504040204" pitchFamily="34" charset="-120"/>
                <a:ea typeface="微軟正黑體" panose="020B0604030504040204" pitchFamily="34" charset="-120"/>
              </a:rPr>
              <a:t>05</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a:t>
            </a:r>
            <a:endParaRPr lang="zh-TW" altLang="en-US" sz="2800" kern="100" dirty="0">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202406" y="0"/>
            <a:ext cx="12427744" cy="1356360"/>
          </a:xfrm>
        </p:spPr>
        <p:txBody>
          <a:bodyPr>
            <a:noAutofit/>
          </a:bodyPr>
          <a:lstStyle/>
          <a:p>
            <a:r>
              <a:rPr lang="en-US" altLang="zh-TW" sz="4800" b="1" dirty="0">
                <a:solidFill>
                  <a:schemeClr val="tx1">
                    <a:lumMod val="75000"/>
                    <a:lumOff val="25000"/>
                  </a:schemeClr>
                </a:solidFill>
                <a:latin typeface="微軟正黑體" panose="020B0604030504040204" pitchFamily="34" charset="-120"/>
              </a:rPr>
              <a:t>2</a:t>
            </a:r>
            <a:r>
              <a:rPr lang="zh-TW" altLang="en-US" sz="4800" b="1" dirty="0" smtClean="0">
                <a:solidFill>
                  <a:schemeClr val="tx1">
                    <a:lumMod val="75000"/>
                    <a:lumOff val="25000"/>
                  </a:schemeClr>
                </a:solidFill>
                <a:latin typeface="微軟正黑體" panose="020B0604030504040204" pitchFamily="34" charset="-120"/>
              </a:rPr>
              <a:t>、作業</a:t>
            </a:r>
            <a:r>
              <a:rPr lang="zh-TW" altLang="en-US" sz="4800" b="1" dirty="0">
                <a:solidFill>
                  <a:schemeClr val="tx1">
                    <a:lumMod val="75000"/>
                    <a:lumOff val="25000"/>
                  </a:schemeClr>
                </a:solidFill>
                <a:latin typeface="微軟正黑體" panose="020B0604030504040204" pitchFamily="34" charset="-120"/>
              </a:rPr>
              <a:t>時程</a:t>
            </a:r>
            <a:r>
              <a:rPr lang="en-US" altLang="zh-TW" sz="4800" b="1" dirty="0" smtClean="0">
                <a:solidFill>
                  <a:schemeClr val="tx1">
                    <a:lumMod val="75000"/>
                    <a:lumOff val="25000"/>
                  </a:schemeClr>
                </a:solidFill>
                <a:latin typeface="微軟正黑體" panose="020B0604030504040204" pitchFamily="34" charset="-120"/>
              </a:rPr>
              <a:t>-</a:t>
            </a:r>
            <a:r>
              <a:rPr lang="zh-TW" altLang="en-US" sz="4800" b="1" dirty="0" smtClean="0">
                <a:solidFill>
                  <a:schemeClr val="tx1">
                    <a:lumMod val="75000"/>
                    <a:lumOff val="25000"/>
                  </a:schemeClr>
                </a:solidFill>
                <a:latin typeface="微軟正黑體" panose="020B0604030504040204" pitchFamily="34" charset="-120"/>
              </a:rPr>
              <a:t> </a:t>
            </a:r>
            <a:r>
              <a:rPr lang="en-US" altLang="zh-TW" sz="4800" b="1" dirty="0" smtClean="0">
                <a:solidFill>
                  <a:schemeClr val="tx1">
                    <a:lumMod val="75000"/>
                    <a:lumOff val="25000"/>
                  </a:schemeClr>
                </a:solidFill>
                <a:latin typeface="微軟正黑體" panose="020B0604030504040204" pitchFamily="34" charset="-120"/>
              </a:rPr>
              <a:t>106</a:t>
            </a:r>
            <a:r>
              <a:rPr lang="zh-TW" altLang="en-US" sz="4800" b="1" dirty="0" smtClean="0">
                <a:solidFill>
                  <a:schemeClr val="tx1">
                    <a:lumMod val="75000"/>
                    <a:lumOff val="25000"/>
                  </a:schemeClr>
                </a:solidFill>
                <a:latin typeface="微軟正黑體" panose="020B0604030504040204" pitchFamily="34" charset="-120"/>
              </a:rPr>
              <a:t>年</a:t>
            </a:r>
            <a:r>
              <a:rPr lang="zh-TW" altLang="en-US" sz="4800" b="1" dirty="0">
                <a:solidFill>
                  <a:schemeClr val="tx1">
                    <a:lumMod val="75000"/>
                    <a:lumOff val="25000"/>
                  </a:schemeClr>
                </a:solidFill>
                <a:latin typeface="微軟正黑體" panose="020B0604030504040204" pitchFamily="34" charset="-120"/>
              </a:rPr>
              <a:t>度</a:t>
            </a:r>
            <a:r>
              <a:rPr lang="zh-TW" altLang="en-US" sz="4800" b="1" dirty="0" smtClean="0">
                <a:solidFill>
                  <a:schemeClr val="tx1">
                    <a:lumMod val="75000"/>
                    <a:lumOff val="25000"/>
                  </a:schemeClr>
                </a:solidFill>
                <a:latin typeface="微軟正黑體" panose="020B0604030504040204" pitchFamily="34" charset="-120"/>
              </a:rPr>
              <a:t>校務</a:t>
            </a:r>
            <a:r>
              <a:rPr lang="zh-TW" altLang="en-US" sz="4800" b="1" dirty="0">
                <a:solidFill>
                  <a:schemeClr val="tx1">
                    <a:lumMod val="75000"/>
                    <a:lumOff val="25000"/>
                  </a:schemeClr>
                </a:solidFill>
                <a:latin typeface="微軟正黑體" panose="020B0604030504040204" pitchFamily="34" charset="-120"/>
              </a:rPr>
              <a:t>評鑑時程</a:t>
            </a:r>
            <a:endParaRPr lang="zh-TW" altLang="en-US" sz="4800" dirty="0">
              <a:latin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FAB73BC-B049-4115-A692-8D63A059BFB8}" type="slidenum">
              <a:rPr lang="en-US" smtClean="0"/>
              <a:t>6</a:t>
            </a:fld>
            <a:endParaRPr lang="en-US" dirty="0"/>
          </a:p>
        </p:txBody>
      </p:sp>
      <p:graphicFrame>
        <p:nvGraphicFramePr>
          <p:cNvPr id="10" name="表格 9"/>
          <p:cNvGraphicFramePr>
            <a:graphicFrameLocks noGrp="1"/>
          </p:cNvGraphicFramePr>
          <p:nvPr>
            <p:extLst>
              <p:ext uri="{D42A27DB-BD31-4B8C-83A1-F6EECF244321}">
                <p14:modId xmlns:p14="http://schemas.microsoft.com/office/powerpoint/2010/main" val="3417664219"/>
              </p:ext>
            </p:extLst>
          </p:nvPr>
        </p:nvGraphicFramePr>
        <p:xfrm>
          <a:off x="6181167" y="2413861"/>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3</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12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26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latin typeface="微軟正黑體" panose="020B0604030504040204" pitchFamily="34" charset="-120"/>
                          <a:ea typeface="微軟正黑體" panose="020B0604030504040204" pitchFamily="34" charset="-120"/>
                        </a:rPr>
                        <a:t>31</a:t>
                      </a: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4156703481"/>
              </p:ext>
            </p:extLst>
          </p:nvPr>
        </p:nvGraphicFramePr>
        <p:xfrm>
          <a:off x="495413" y="2413861"/>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2</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endParaRPr lang="zh-TW" alt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7243224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69</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7-6 </a:t>
            </a:r>
            <a:r>
              <a:rPr lang="zh-TW" altLang="en-US" sz="3000" dirty="0">
                <a:solidFill>
                  <a:schemeClr val="tx1"/>
                </a:solidFill>
                <a:latin typeface="微軟正黑體" panose="020B0604030504040204" pitchFamily="34" charset="-120"/>
                <a:ea typeface="微軟正黑體" panose="020B0604030504040204" pitchFamily="34" charset="-120"/>
              </a:rPr>
              <a:t>性別平等教育委員會資料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nvPr>
        </p:nvGraphicFramePr>
        <p:xfrm>
          <a:off x="490800" y="1244600"/>
          <a:ext cx="11210400" cy="1620000"/>
        </p:xfrm>
        <a:graphic>
          <a:graphicData uri="http://schemas.openxmlformats.org/drawingml/2006/table">
            <a:tbl>
              <a:tblPr firstRow="1" firstCol="1" bandRow="1">
                <a:tableStyleId>{5940675A-B579-460E-94D1-54222C63F5DA}</a:tableStyleId>
              </a:tblPr>
              <a:tblGrid>
                <a:gridCol w="1401300">
                  <a:extLst>
                    <a:ext uri="{9D8B030D-6E8A-4147-A177-3AD203B41FA5}">
                      <a16:colId xmlns:a16="http://schemas.microsoft.com/office/drawing/2014/main" xmlns="" val="20000"/>
                    </a:ext>
                  </a:extLst>
                </a:gridCol>
                <a:gridCol w="1401300">
                  <a:extLst>
                    <a:ext uri="{9D8B030D-6E8A-4147-A177-3AD203B41FA5}">
                      <a16:colId xmlns:a16="http://schemas.microsoft.com/office/drawing/2014/main" xmlns="" val="20001"/>
                    </a:ext>
                  </a:extLst>
                </a:gridCol>
                <a:gridCol w="1716750">
                  <a:extLst>
                    <a:ext uri="{9D8B030D-6E8A-4147-A177-3AD203B41FA5}">
                      <a16:colId xmlns:a16="http://schemas.microsoft.com/office/drawing/2014/main" xmlns="" val="20002"/>
                    </a:ext>
                  </a:extLst>
                </a:gridCol>
                <a:gridCol w="1666875">
                  <a:extLst>
                    <a:ext uri="{9D8B030D-6E8A-4147-A177-3AD203B41FA5}">
                      <a16:colId xmlns:a16="http://schemas.microsoft.com/office/drawing/2014/main" xmlns="" val="20003"/>
                    </a:ext>
                  </a:extLst>
                </a:gridCol>
                <a:gridCol w="820275">
                  <a:extLst>
                    <a:ext uri="{9D8B030D-6E8A-4147-A177-3AD203B41FA5}">
                      <a16:colId xmlns:a16="http://schemas.microsoft.com/office/drawing/2014/main" xmlns="" val="20004"/>
                    </a:ext>
                  </a:extLst>
                </a:gridCol>
                <a:gridCol w="732300">
                  <a:extLst>
                    <a:ext uri="{9D8B030D-6E8A-4147-A177-3AD203B41FA5}">
                      <a16:colId xmlns:a16="http://schemas.microsoft.com/office/drawing/2014/main" xmlns="" val="20005"/>
                    </a:ext>
                  </a:extLst>
                </a:gridCol>
                <a:gridCol w="1790700">
                  <a:extLst>
                    <a:ext uri="{9D8B030D-6E8A-4147-A177-3AD203B41FA5}">
                      <a16:colId xmlns:a16="http://schemas.microsoft.com/office/drawing/2014/main" xmlns="" val="20006"/>
                    </a:ext>
                  </a:extLst>
                </a:gridCol>
                <a:gridCol w="1680900">
                  <a:extLst>
                    <a:ext uri="{9D8B030D-6E8A-4147-A177-3AD203B41FA5}">
                      <a16:colId xmlns:a16="http://schemas.microsoft.com/office/drawing/2014/main" xmlns="" val="20007"/>
                    </a:ext>
                  </a:extLst>
                </a:gridCol>
              </a:tblGrid>
              <a:tr h="1620000">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學年度</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本屆屆數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本屆任期起日</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本屆任期迄日</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姓名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性別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lnSpc>
                          <a:spcPts val="1800"/>
                        </a:lnSpc>
                      </a:pPr>
                      <a:r>
                        <a:rPr lang="zh-TW" sz="1800" dirty="0">
                          <a:solidFill>
                            <a:schemeClr val="tx1"/>
                          </a:solidFill>
                          <a:effectLst/>
                          <a:latin typeface="微軟正黑體" panose="020B0604030504040204" pitchFamily="34" charset="-120"/>
                          <a:ea typeface="微軟正黑體" panose="020B0604030504040204" pitchFamily="34" charset="-120"/>
                        </a:rPr>
                        <a:t>委員代表身分別</a:t>
                      </a:r>
                    </a:p>
                  </a:txBody>
                  <a:tcPr marL="68580" marR="68580" marT="0" marB="0" anchor="ctr"/>
                </a:tc>
                <a:tc>
                  <a:txBody>
                    <a:bodyPr/>
                    <a:lstStyle/>
                    <a:p>
                      <a:pPr algn="ctr">
                        <a:lnSpc>
                          <a:spcPts val="1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委員聘用方式</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bl>
          </a:graphicData>
        </a:graphic>
      </p:graphicFrame>
      <p:sp>
        <p:nvSpPr>
          <p:cNvPr id="11" name="矩形 15"/>
          <p:cNvSpPr>
            <a:spLocks noChangeArrowheads="1"/>
          </p:cNvSpPr>
          <p:nvPr/>
        </p:nvSpPr>
        <p:spPr bwMode="auto">
          <a:xfrm>
            <a:off x="941407" y="3055919"/>
            <a:ext cx="104505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姓名</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填報學校現任「性別平等教育委員會」委員</a:t>
            </a:r>
            <a:r>
              <a:rPr lang="zh-TW" altLang="en-US" sz="2400" dirty="0" smtClean="0">
                <a:latin typeface="微軟正黑體" panose="020B0604030504040204" pitchFamily="34" charset="-120"/>
                <a:ea typeface="微軟正黑體" panose="020B0604030504040204" pitchFamily="34" charset="-120"/>
              </a:rPr>
              <a:t>之姓名，</a:t>
            </a:r>
            <a:r>
              <a:rPr lang="zh-TW" altLang="en-US" sz="2400" dirty="0">
                <a:latin typeface="微軟正黑體" panose="020B0604030504040204" pitchFamily="34" charset="-120"/>
                <a:ea typeface="微軟正黑體" panose="020B0604030504040204" pitchFamily="34" charset="-120"/>
              </a:rPr>
              <a:t>每一名委員請填</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筆資料。若該委員會委員有</a:t>
            </a:r>
            <a:r>
              <a:rPr lang="en-US" altLang="zh-TW" sz="2400" dirty="0">
                <a:latin typeface="微軟正黑體" panose="020B0604030504040204" pitchFamily="34" charset="-120"/>
                <a:ea typeface="微軟正黑體" panose="020B0604030504040204" pitchFamily="34" charset="-120"/>
              </a:rPr>
              <a:t>20</a:t>
            </a:r>
            <a:r>
              <a:rPr lang="zh-TW" altLang="en-US" sz="2400" dirty="0">
                <a:latin typeface="微軟正黑體" panose="020B0604030504040204" pitchFamily="34" charset="-120"/>
                <a:ea typeface="微軟正黑體" panose="020B0604030504040204" pitchFamily="34" charset="-120"/>
              </a:rPr>
              <a:t>人，本表則需填報</a:t>
            </a:r>
            <a:r>
              <a:rPr lang="en-US" altLang="zh-TW" sz="2400" dirty="0">
                <a:latin typeface="微軟正黑體" panose="020B0604030504040204" pitchFamily="34" charset="-120"/>
                <a:ea typeface="微軟正黑體" panose="020B0604030504040204" pitchFamily="34" charset="-120"/>
              </a:rPr>
              <a:t>20</a:t>
            </a:r>
            <a:r>
              <a:rPr lang="zh-TW" altLang="en-US" sz="2400" dirty="0">
                <a:latin typeface="微軟正黑體" panose="020B0604030504040204" pitchFamily="34" charset="-120"/>
                <a:ea typeface="微軟正黑體" panose="020B0604030504040204" pitchFamily="34" charset="-120"/>
              </a:rPr>
              <a:t>筆</a:t>
            </a:r>
            <a:r>
              <a:rPr lang="zh-TW" altLang="en-US" sz="2400" dirty="0" smtClean="0">
                <a:latin typeface="微軟正黑體" panose="020B0604030504040204" pitchFamily="34" charset="-120"/>
                <a:ea typeface="微軟正黑體" panose="020B0604030504040204" pitchFamily="34" charset="-120"/>
              </a:rPr>
              <a:t>資料。</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月因應「教育部統計處」需求預計新增本表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417543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70</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7-6 </a:t>
            </a:r>
            <a:r>
              <a:rPr lang="zh-TW" altLang="en-US" sz="3000" dirty="0">
                <a:solidFill>
                  <a:schemeClr val="tx1"/>
                </a:solidFill>
                <a:latin typeface="微軟正黑體" panose="020B0604030504040204" pitchFamily="34" charset="-120"/>
                <a:ea typeface="微軟正黑體" panose="020B0604030504040204" pitchFamily="34" charset="-120"/>
              </a:rPr>
              <a:t>性別平等教育委員會資料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nvPr>
        </p:nvGraphicFramePr>
        <p:xfrm>
          <a:off x="490800" y="1244600"/>
          <a:ext cx="11210400" cy="1620000"/>
        </p:xfrm>
        <a:graphic>
          <a:graphicData uri="http://schemas.openxmlformats.org/drawingml/2006/table">
            <a:tbl>
              <a:tblPr firstRow="1" firstCol="1" bandRow="1">
                <a:tableStyleId>{5940675A-B579-460E-94D1-54222C63F5DA}</a:tableStyleId>
              </a:tblPr>
              <a:tblGrid>
                <a:gridCol w="1401300">
                  <a:extLst>
                    <a:ext uri="{9D8B030D-6E8A-4147-A177-3AD203B41FA5}">
                      <a16:colId xmlns:a16="http://schemas.microsoft.com/office/drawing/2014/main" xmlns="" val="20000"/>
                    </a:ext>
                  </a:extLst>
                </a:gridCol>
                <a:gridCol w="1401300">
                  <a:extLst>
                    <a:ext uri="{9D8B030D-6E8A-4147-A177-3AD203B41FA5}">
                      <a16:colId xmlns:a16="http://schemas.microsoft.com/office/drawing/2014/main" xmlns="" val="20001"/>
                    </a:ext>
                  </a:extLst>
                </a:gridCol>
                <a:gridCol w="1716750">
                  <a:extLst>
                    <a:ext uri="{9D8B030D-6E8A-4147-A177-3AD203B41FA5}">
                      <a16:colId xmlns:a16="http://schemas.microsoft.com/office/drawing/2014/main" xmlns="" val="20002"/>
                    </a:ext>
                  </a:extLst>
                </a:gridCol>
                <a:gridCol w="1666875">
                  <a:extLst>
                    <a:ext uri="{9D8B030D-6E8A-4147-A177-3AD203B41FA5}">
                      <a16:colId xmlns:a16="http://schemas.microsoft.com/office/drawing/2014/main" xmlns="" val="20003"/>
                    </a:ext>
                  </a:extLst>
                </a:gridCol>
                <a:gridCol w="820275">
                  <a:extLst>
                    <a:ext uri="{9D8B030D-6E8A-4147-A177-3AD203B41FA5}">
                      <a16:colId xmlns:a16="http://schemas.microsoft.com/office/drawing/2014/main" xmlns="" val="20004"/>
                    </a:ext>
                  </a:extLst>
                </a:gridCol>
                <a:gridCol w="732300">
                  <a:extLst>
                    <a:ext uri="{9D8B030D-6E8A-4147-A177-3AD203B41FA5}">
                      <a16:colId xmlns:a16="http://schemas.microsoft.com/office/drawing/2014/main" xmlns="" val="20005"/>
                    </a:ext>
                  </a:extLst>
                </a:gridCol>
                <a:gridCol w="1790700">
                  <a:extLst>
                    <a:ext uri="{9D8B030D-6E8A-4147-A177-3AD203B41FA5}">
                      <a16:colId xmlns:a16="http://schemas.microsoft.com/office/drawing/2014/main" xmlns="" val="20006"/>
                    </a:ext>
                  </a:extLst>
                </a:gridCol>
                <a:gridCol w="1680900">
                  <a:extLst>
                    <a:ext uri="{9D8B030D-6E8A-4147-A177-3AD203B41FA5}">
                      <a16:colId xmlns:a16="http://schemas.microsoft.com/office/drawing/2014/main" xmlns="" val="20007"/>
                    </a:ext>
                  </a:extLst>
                </a:gridCol>
              </a:tblGrid>
              <a:tr h="1620000">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學年度</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本屆屆數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本屆任期起日</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本屆任期迄日</a:t>
                      </a: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姓名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性別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pPr>
                      <a:r>
                        <a:rPr lang="zh-TW" sz="1800" dirty="0">
                          <a:solidFill>
                            <a:schemeClr val="tx1"/>
                          </a:solidFill>
                          <a:effectLst/>
                          <a:latin typeface="微軟正黑體" panose="020B0604030504040204" pitchFamily="34" charset="-120"/>
                          <a:ea typeface="微軟正黑體" panose="020B0604030504040204" pitchFamily="34" charset="-120"/>
                        </a:rPr>
                        <a:t>委員代表身分別</a:t>
                      </a: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lnSpc>
                          <a:spcPts val="1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委員聘用方式</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bl>
          </a:graphicData>
        </a:graphic>
      </p:graphicFrame>
      <p:sp>
        <p:nvSpPr>
          <p:cNvPr id="11" name="矩形 15"/>
          <p:cNvSpPr>
            <a:spLocks noChangeArrowheads="1"/>
          </p:cNvSpPr>
          <p:nvPr/>
        </p:nvSpPr>
        <p:spPr bwMode="auto">
          <a:xfrm>
            <a:off x="941407" y="3055919"/>
            <a:ext cx="104505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性別</a:t>
            </a:r>
            <a:endParaRPr kumimoji="0" lang="zh-TW" altLang="en-US" sz="2400" dirty="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填報學校現任「性別平等教育委員會」委員之性別。</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統計</a:t>
            </a:r>
            <a:r>
              <a:rPr lang="zh-TW" altLang="en-US" sz="1600" dirty="0" smtClean="0">
                <a:latin typeface="微軟正黑體" panose="020B0604030504040204" pitchFamily="34" charset="-120"/>
                <a:ea typeface="微軟正黑體" panose="020B0604030504040204" pitchFamily="34" charset="-120"/>
              </a:rPr>
              <a:t>處」需求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477527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71</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7-6 </a:t>
            </a:r>
            <a:r>
              <a:rPr lang="zh-TW" altLang="en-US" sz="3000" dirty="0">
                <a:solidFill>
                  <a:schemeClr val="tx1"/>
                </a:solidFill>
                <a:latin typeface="微軟正黑體" panose="020B0604030504040204" pitchFamily="34" charset="-120"/>
                <a:ea typeface="微軟正黑體" panose="020B0604030504040204" pitchFamily="34" charset="-120"/>
              </a:rPr>
              <a:t>性別平等教育委員會資料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nvPr>
        </p:nvGraphicFramePr>
        <p:xfrm>
          <a:off x="490800" y="1244600"/>
          <a:ext cx="11210400" cy="1620000"/>
        </p:xfrm>
        <a:graphic>
          <a:graphicData uri="http://schemas.openxmlformats.org/drawingml/2006/table">
            <a:tbl>
              <a:tblPr firstRow="1" firstCol="1" bandRow="1">
                <a:tableStyleId>{5940675A-B579-460E-94D1-54222C63F5DA}</a:tableStyleId>
              </a:tblPr>
              <a:tblGrid>
                <a:gridCol w="1401300">
                  <a:extLst>
                    <a:ext uri="{9D8B030D-6E8A-4147-A177-3AD203B41FA5}">
                      <a16:colId xmlns:a16="http://schemas.microsoft.com/office/drawing/2014/main" xmlns="" val="20000"/>
                    </a:ext>
                  </a:extLst>
                </a:gridCol>
                <a:gridCol w="1401300">
                  <a:extLst>
                    <a:ext uri="{9D8B030D-6E8A-4147-A177-3AD203B41FA5}">
                      <a16:colId xmlns:a16="http://schemas.microsoft.com/office/drawing/2014/main" xmlns="" val="20001"/>
                    </a:ext>
                  </a:extLst>
                </a:gridCol>
                <a:gridCol w="1716750">
                  <a:extLst>
                    <a:ext uri="{9D8B030D-6E8A-4147-A177-3AD203B41FA5}">
                      <a16:colId xmlns:a16="http://schemas.microsoft.com/office/drawing/2014/main" xmlns="" val="20002"/>
                    </a:ext>
                  </a:extLst>
                </a:gridCol>
                <a:gridCol w="1666875">
                  <a:extLst>
                    <a:ext uri="{9D8B030D-6E8A-4147-A177-3AD203B41FA5}">
                      <a16:colId xmlns:a16="http://schemas.microsoft.com/office/drawing/2014/main" xmlns="" val="20003"/>
                    </a:ext>
                  </a:extLst>
                </a:gridCol>
                <a:gridCol w="820275">
                  <a:extLst>
                    <a:ext uri="{9D8B030D-6E8A-4147-A177-3AD203B41FA5}">
                      <a16:colId xmlns:a16="http://schemas.microsoft.com/office/drawing/2014/main" xmlns="" val="20004"/>
                    </a:ext>
                  </a:extLst>
                </a:gridCol>
                <a:gridCol w="732300">
                  <a:extLst>
                    <a:ext uri="{9D8B030D-6E8A-4147-A177-3AD203B41FA5}">
                      <a16:colId xmlns:a16="http://schemas.microsoft.com/office/drawing/2014/main" xmlns="" val="20005"/>
                    </a:ext>
                  </a:extLst>
                </a:gridCol>
                <a:gridCol w="1790700">
                  <a:extLst>
                    <a:ext uri="{9D8B030D-6E8A-4147-A177-3AD203B41FA5}">
                      <a16:colId xmlns:a16="http://schemas.microsoft.com/office/drawing/2014/main" xmlns="" val="20006"/>
                    </a:ext>
                  </a:extLst>
                </a:gridCol>
                <a:gridCol w="1680900">
                  <a:extLst>
                    <a:ext uri="{9D8B030D-6E8A-4147-A177-3AD203B41FA5}">
                      <a16:colId xmlns:a16="http://schemas.microsoft.com/office/drawing/2014/main" xmlns="" val="20007"/>
                    </a:ext>
                  </a:extLst>
                </a:gridCol>
              </a:tblGrid>
              <a:tr h="1620000">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學年度</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本屆屆數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本屆任期起日</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本屆任期迄日</a:t>
                      </a: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姓名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性別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ctr">
                        <a:lnSpc>
                          <a:spcPts val="1800"/>
                        </a:lnSpc>
                      </a:pPr>
                      <a:r>
                        <a:rPr lang="zh-TW" sz="1800" dirty="0">
                          <a:solidFill>
                            <a:schemeClr val="tx1"/>
                          </a:solidFill>
                          <a:effectLst/>
                          <a:latin typeface="微軟正黑體" panose="020B0604030504040204" pitchFamily="34" charset="-120"/>
                          <a:ea typeface="微軟正黑體" panose="020B0604030504040204" pitchFamily="34" charset="-120"/>
                        </a:rPr>
                        <a:t>委員代表身分別</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委員聘用方式</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sp>
        <p:nvSpPr>
          <p:cNvPr id="11" name="矩形 15"/>
          <p:cNvSpPr>
            <a:spLocks noChangeArrowheads="1"/>
          </p:cNvSpPr>
          <p:nvPr/>
        </p:nvSpPr>
        <p:spPr bwMode="auto">
          <a:xfrm>
            <a:off x="941406" y="3055919"/>
            <a:ext cx="109267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委員</a:t>
            </a:r>
            <a:r>
              <a:rPr kumimoji="0" lang="zh-TW" altLang="en-US" sz="2400" b="1" dirty="0">
                <a:solidFill>
                  <a:srgbClr val="FF0000"/>
                </a:solidFill>
                <a:latin typeface="微軟正黑體" panose="020B0604030504040204" pitchFamily="34" charset="-120"/>
                <a:ea typeface="微軟正黑體" panose="020B0604030504040204" pitchFamily="34" charset="-120"/>
              </a:rPr>
              <a:t>代表身分別</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填報學校現任「性別平等教育委員會」委員，本屆委員</a:t>
            </a:r>
            <a:r>
              <a:rPr lang="zh-TW" altLang="en-US" sz="2400" dirty="0" smtClean="0">
                <a:latin typeface="微軟正黑體" panose="020B0604030504040204" pitchFamily="34" charset="-120"/>
                <a:ea typeface="微軟正黑體" panose="020B0604030504040204" pitchFamily="34" charset="-120"/>
              </a:rPr>
              <a:t>身</a:t>
            </a:r>
            <a:r>
              <a:rPr lang="zh-TW" altLang="en-US" sz="2400" dirty="0">
                <a:latin typeface="微軟正黑體" panose="020B0604030504040204" pitchFamily="34" charset="-120"/>
                <a:ea typeface="微軟正黑體" panose="020B0604030504040204" pitchFamily="34" charset="-120"/>
              </a:rPr>
              <a:t>份</a:t>
            </a:r>
            <a:r>
              <a:rPr lang="zh-TW" altLang="en-US" sz="2400" dirty="0" smtClean="0">
                <a:latin typeface="微軟正黑體" panose="020B0604030504040204" pitchFamily="34" charset="-120"/>
                <a:ea typeface="微軟正黑體" panose="020B0604030504040204" pitchFamily="34" charset="-120"/>
              </a:rPr>
              <a:t>別：</a:t>
            </a:r>
            <a:endParaRPr lang="en-US" altLang="zh-TW" sz="2400" dirty="0" smtClean="0">
              <a:latin typeface="微軟正黑體" panose="020B0604030504040204" pitchFamily="34" charset="-120"/>
              <a:ea typeface="微軟正黑體" panose="020B0604030504040204" pitchFamily="34" charset="-120"/>
            </a:endParaRPr>
          </a:p>
          <a:p>
            <a:pPr marL="360000" eaLnBrk="1" hangingPunct="1">
              <a:lnSpc>
                <a:spcPct val="200000"/>
              </a:lnSpc>
              <a:spcBef>
                <a:spcPct val="0"/>
              </a:spcBef>
              <a:buNone/>
              <a:defRPr/>
            </a:pPr>
            <a:r>
              <a:rPr lang="en-US" altLang="zh-TW" sz="2400" b="1"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學術行政主管</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含校長</a:t>
            </a:r>
            <a:r>
              <a:rPr lang="en-US" altLang="zh-TW"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教師</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學生</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學校職工</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marL="360000" eaLnBrk="1" hangingPunct="1">
              <a:lnSpc>
                <a:spcPct val="200000"/>
              </a:lnSpc>
              <a:spcBef>
                <a:spcPct val="0"/>
              </a:spcBef>
              <a:buNone/>
              <a:defRPr/>
            </a:pP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專家學者</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學生家長</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其他</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統計</a:t>
            </a:r>
            <a:r>
              <a:rPr lang="zh-TW" altLang="en-US" sz="1600" dirty="0" smtClean="0">
                <a:latin typeface="微軟正黑體" panose="020B0604030504040204" pitchFamily="34" charset="-120"/>
                <a:ea typeface="微軟正黑體" panose="020B0604030504040204" pitchFamily="34" charset="-120"/>
              </a:rPr>
              <a:t>處」需求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994683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72</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7-6 </a:t>
            </a:r>
            <a:r>
              <a:rPr lang="zh-TW" altLang="en-US" sz="3000" dirty="0">
                <a:solidFill>
                  <a:schemeClr val="tx1"/>
                </a:solidFill>
                <a:latin typeface="微軟正黑體" panose="020B0604030504040204" pitchFamily="34" charset="-120"/>
                <a:ea typeface="微軟正黑體" panose="020B0604030504040204" pitchFamily="34" charset="-120"/>
              </a:rPr>
              <a:t>性別平等教育委員會資料</a:t>
            </a:r>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nvPr>
        </p:nvGraphicFramePr>
        <p:xfrm>
          <a:off x="490800" y="1244600"/>
          <a:ext cx="11210400" cy="1620000"/>
        </p:xfrm>
        <a:graphic>
          <a:graphicData uri="http://schemas.openxmlformats.org/drawingml/2006/table">
            <a:tbl>
              <a:tblPr firstRow="1" firstCol="1" bandRow="1">
                <a:tableStyleId>{5940675A-B579-460E-94D1-54222C63F5DA}</a:tableStyleId>
              </a:tblPr>
              <a:tblGrid>
                <a:gridCol w="1401300">
                  <a:extLst>
                    <a:ext uri="{9D8B030D-6E8A-4147-A177-3AD203B41FA5}">
                      <a16:colId xmlns:a16="http://schemas.microsoft.com/office/drawing/2014/main" xmlns="" val="20000"/>
                    </a:ext>
                  </a:extLst>
                </a:gridCol>
                <a:gridCol w="1401300">
                  <a:extLst>
                    <a:ext uri="{9D8B030D-6E8A-4147-A177-3AD203B41FA5}">
                      <a16:colId xmlns:a16="http://schemas.microsoft.com/office/drawing/2014/main" xmlns="" val="20001"/>
                    </a:ext>
                  </a:extLst>
                </a:gridCol>
                <a:gridCol w="1716750">
                  <a:extLst>
                    <a:ext uri="{9D8B030D-6E8A-4147-A177-3AD203B41FA5}">
                      <a16:colId xmlns:a16="http://schemas.microsoft.com/office/drawing/2014/main" xmlns="" val="20002"/>
                    </a:ext>
                  </a:extLst>
                </a:gridCol>
                <a:gridCol w="1666875">
                  <a:extLst>
                    <a:ext uri="{9D8B030D-6E8A-4147-A177-3AD203B41FA5}">
                      <a16:colId xmlns:a16="http://schemas.microsoft.com/office/drawing/2014/main" xmlns="" val="20003"/>
                    </a:ext>
                  </a:extLst>
                </a:gridCol>
                <a:gridCol w="820275">
                  <a:extLst>
                    <a:ext uri="{9D8B030D-6E8A-4147-A177-3AD203B41FA5}">
                      <a16:colId xmlns:a16="http://schemas.microsoft.com/office/drawing/2014/main" xmlns="" val="20004"/>
                    </a:ext>
                  </a:extLst>
                </a:gridCol>
                <a:gridCol w="732300">
                  <a:extLst>
                    <a:ext uri="{9D8B030D-6E8A-4147-A177-3AD203B41FA5}">
                      <a16:colId xmlns:a16="http://schemas.microsoft.com/office/drawing/2014/main" xmlns="" val="20005"/>
                    </a:ext>
                  </a:extLst>
                </a:gridCol>
                <a:gridCol w="1790700">
                  <a:extLst>
                    <a:ext uri="{9D8B030D-6E8A-4147-A177-3AD203B41FA5}">
                      <a16:colId xmlns:a16="http://schemas.microsoft.com/office/drawing/2014/main" xmlns="" val="20006"/>
                    </a:ext>
                  </a:extLst>
                </a:gridCol>
                <a:gridCol w="1680900">
                  <a:extLst>
                    <a:ext uri="{9D8B030D-6E8A-4147-A177-3AD203B41FA5}">
                      <a16:colId xmlns:a16="http://schemas.microsoft.com/office/drawing/2014/main" xmlns="" val="20007"/>
                    </a:ext>
                  </a:extLst>
                </a:gridCol>
              </a:tblGrid>
              <a:tr h="1620000">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學年度</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本屆屆數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本屆任期起日</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本屆任期迄日</a:t>
                      </a: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姓名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性別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1800"/>
                        </a:lnSpc>
                      </a:pPr>
                      <a:r>
                        <a:rPr lang="zh-TW" sz="1800" dirty="0">
                          <a:solidFill>
                            <a:schemeClr val="tx1"/>
                          </a:solidFill>
                          <a:effectLst/>
                          <a:latin typeface="微軟正黑體" panose="020B0604030504040204" pitchFamily="34" charset="-120"/>
                          <a:ea typeface="微軟正黑體" panose="020B0604030504040204" pitchFamily="34" charset="-120"/>
                        </a:rPr>
                        <a:t>委員代表身分別</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ctr">
                        <a:lnSpc>
                          <a:spcPts val="1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委員聘用方式</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sp>
        <p:nvSpPr>
          <p:cNvPr id="11" name="矩形 15"/>
          <p:cNvSpPr>
            <a:spLocks noChangeArrowheads="1"/>
          </p:cNvSpPr>
          <p:nvPr/>
        </p:nvSpPr>
        <p:spPr bwMode="auto">
          <a:xfrm>
            <a:off x="941406" y="3055919"/>
            <a:ext cx="1092674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委員</a:t>
            </a:r>
            <a:r>
              <a:rPr kumimoji="0" lang="zh-TW" altLang="en-US" sz="2400" b="1" dirty="0">
                <a:solidFill>
                  <a:srgbClr val="FF0000"/>
                </a:solidFill>
                <a:latin typeface="微軟正黑體" panose="020B0604030504040204" pitchFamily="34" charset="-120"/>
                <a:ea typeface="微軟正黑體" panose="020B0604030504040204" pitchFamily="34" charset="-120"/>
              </a:rPr>
              <a:t>聘用</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方式</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填報學校現任「性別平等教育委員會」委員之聘用方式</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zh-TW" altLang="en-US"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指定</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推薦</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遴聘</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其他</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統計</a:t>
            </a:r>
            <a:r>
              <a:rPr lang="zh-TW" altLang="en-US" sz="1600" dirty="0" smtClean="0">
                <a:latin typeface="微軟正黑體" panose="020B0604030504040204" pitchFamily="34" charset="-120"/>
                <a:ea typeface="微軟正黑體" panose="020B0604030504040204" pitchFamily="34" charset="-120"/>
              </a:rPr>
              <a:t>處」需求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632125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73</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7-7</a:t>
            </a:r>
            <a:r>
              <a:rPr lang="zh-TW" altLang="en-US" sz="3000" dirty="0">
                <a:solidFill>
                  <a:schemeClr val="tx1"/>
                </a:solidFill>
                <a:latin typeface="微軟正黑體" panose="020B0604030504040204" pitchFamily="34" charset="-120"/>
                <a:ea typeface="微軟正黑體" panose="020B0604030504040204" pitchFamily="34" charset="-120"/>
              </a:rPr>
              <a:t>學生兼任助理人數及經費統計表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834520" y="2654783"/>
            <a:ext cx="10926743" cy="311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541338" lvl="1" indent="-363538" latinLnBrk="1">
              <a:lnSpc>
                <a:spcPts val="2800"/>
              </a:lnSpc>
              <a:spcBef>
                <a:spcPts val="600"/>
              </a:spcBef>
              <a:spcAft>
                <a:spcPts val="600"/>
              </a:spcAft>
              <a:buSzPct val="90000"/>
              <a:buFont typeface="Wingdings" panose="05000000000000000000" pitchFamily="2" charset="2"/>
              <a:buChar char="u"/>
              <a:defRPr/>
            </a:pPr>
            <a:r>
              <a:rPr lang="zh-TW" altLang="zh-TW" sz="2400" kern="0" dirty="0" smtClean="0">
                <a:solidFill>
                  <a:srgbClr val="000000"/>
                </a:solidFill>
                <a:latin typeface="微軟正黑體" panose="020B0604030504040204" pitchFamily="34" charset="-120"/>
                <a:ea typeface="微軟正黑體" panose="020B0604030504040204" pitchFamily="34" charset="-120"/>
              </a:rPr>
              <a:t>學年度</a:t>
            </a:r>
            <a:r>
              <a:rPr lang="zh-TW" altLang="en-US" sz="2400" b="1" kern="0" dirty="0" smtClean="0">
                <a:solidFill>
                  <a:sysClr val="windowText" lastClr="000000"/>
                </a:solidFill>
                <a:latin typeface="微軟正黑體" panose="020B0604030504040204" pitchFamily="34" charset="-120"/>
                <a:ea typeface="微軟正黑體" panose="020B0604030504040204" pitchFamily="34" charset="-120"/>
              </a:rPr>
              <a:t>：</a:t>
            </a:r>
            <a:r>
              <a:rPr lang="zh-TW" altLang="zh-TW" sz="2400" dirty="0" smtClean="0">
                <a:solidFill>
                  <a:schemeClr val="tx1">
                    <a:lumMod val="10000"/>
                  </a:schemeClr>
                </a:solidFill>
                <a:latin typeface="微軟正黑體" panose="020B0604030504040204" pitchFamily="34" charset="-120"/>
                <a:ea typeface="微軟正黑體" panose="020B0604030504040204" pitchFamily="34" charset="-120"/>
              </a:rPr>
              <a:t>學校</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每年</a:t>
            </a:r>
            <a:r>
              <a:rPr lang="en-US" altLang="zh-TW" sz="2400" dirty="0">
                <a:solidFill>
                  <a:schemeClr val="tx1">
                    <a:lumMod val="10000"/>
                  </a:schemeClr>
                </a:solidFill>
                <a:latin typeface="微軟正黑體" panose="020B0604030504040204" pitchFamily="34" charset="-120"/>
                <a:ea typeface="微軟正黑體" panose="020B0604030504040204" pitchFamily="34" charset="-120"/>
              </a:rPr>
              <a:t>10</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月填報</a:t>
            </a:r>
            <a:r>
              <a:rPr lang="zh-TW" altLang="zh-TW" sz="2400" b="1" dirty="0">
                <a:solidFill>
                  <a:srgbClr val="FF0000"/>
                </a:solidFill>
                <a:latin typeface="微軟正黑體" panose="020B0604030504040204" pitchFamily="34" charset="-120"/>
                <a:ea typeface="微軟正黑體" panose="020B0604030504040204" pitchFamily="34" charset="-120"/>
              </a:rPr>
              <a:t>前一學年度</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資料。例如</a:t>
            </a:r>
            <a:r>
              <a:rPr lang="en-US" altLang="zh-TW" sz="2400" dirty="0">
                <a:solidFill>
                  <a:schemeClr val="tx1">
                    <a:lumMod val="10000"/>
                  </a:schemeClr>
                </a:solidFill>
                <a:latin typeface="微軟正黑體" panose="020B0604030504040204" pitchFamily="34" charset="-120"/>
                <a:ea typeface="微軟正黑體" panose="020B0604030504040204" pitchFamily="34" charset="-120"/>
              </a:rPr>
              <a:t>106</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年</a:t>
            </a:r>
            <a:r>
              <a:rPr lang="en-US" altLang="zh-TW" sz="2400" dirty="0">
                <a:solidFill>
                  <a:schemeClr val="tx1">
                    <a:lumMod val="10000"/>
                  </a:schemeClr>
                </a:solidFill>
                <a:latin typeface="微軟正黑體" panose="020B0604030504040204" pitchFamily="34" charset="-120"/>
                <a:ea typeface="微軟正黑體" panose="020B0604030504040204" pitchFamily="34" charset="-120"/>
              </a:rPr>
              <a:t>10</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月填報</a:t>
            </a:r>
            <a:r>
              <a:rPr lang="en-US" altLang="zh-TW" sz="2400" b="1" dirty="0">
                <a:solidFill>
                  <a:srgbClr val="FF0000"/>
                </a:solidFill>
                <a:latin typeface="微軟正黑體" panose="020B0604030504040204" pitchFamily="34" charset="-120"/>
                <a:ea typeface="微軟正黑體" panose="020B0604030504040204" pitchFamily="34" charset="-120"/>
              </a:rPr>
              <a:t>105</a:t>
            </a:r>
            <a:r>
              <a:rPr lang="zh-TW" altLang="zh-TW" sz="2400" b="1" dirty="0">
                <a:solidFill>
                  <a:srgbClr val="FF0000"/>
                </a:solidFill>
                <a:latin typeface="微軟正黑體" panose="020B0604030504040204" pitchFamily="34" charset="-120"/>
                <a:ea typeface="微軟正黑體" panose="020B0604030504040204" pitchFamily="34" charset="-120"/>
              </a:rPr>
              <a:t>學年度</a:t>
            </a:r>
            <a:r>
              <a:rPr lang="en-US" altLang="zh-TW" sz="2400" b="1" dirty="0">
                <a:solidFill>
                  <a:srgbClr val="FF0000"/>
                </a:solidFill>
                <a:latin typeface="微軟正黑體" panose="020B0604030504040204" pitchFamily="34" charset="-120"/>
                <a:ea typeface="微軟正黑體" panose="020B0604030504040204" pitchFamily="34" charset="-120"/>
              </a:rPr>
              <a:t>(105</a:t>
            </a:r>
            <a:r>
              <a:rPr lang="zh-TW" altLang="zh-TW" sz="2400" b="1" dirty="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8</a:t>
            </a:r>
            <a:r>
              <a:rPr lang="zh-TW" altLang="zh-TW"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1</a:t>
            </a:r>
            <a:r>
              <a:rPr lang="zh-TW" altLang="zh-TW" sz="2400" b="1" dirty="0">
                <a:solidFill>
                  <a:srgbClr val="FF0000"/>
                </a:solidFill>
                <a:latin typeface="微軟正黑體" panose="020B0604030504040204" pitchFamily="34" charset="-120"/>
                <a:ea typeface="微軟正黑體" panose="020B0604030504040204" pitchFamily="34" charset="-120"/>
              </a:rPr>
              <a:t>日至</a:t>
            </a:r>
            <a:r>
              <a:rPr lang="en-US" altLang="zh-TW" sz="2400" b="1" dirty="0">
                <a:solidFill>
                  <a:srgbClr val="FF0000"/>
                </a:solidFill>
                <a:latin typeface="微軟正黑體" panose="020B0604030504040204" pitchFamily="34" charset="-120"/>
                <a:ea typeface="微軟正黑體" panose="020B0604030504040204" pitchFamily="34" charset="-120"/>
              </a:rPr>
              <a:t>106</a:t>
            </a:r>
            <a:r>
              <a:rPr lang="zh-TW" altLang="zh-TW" sz="2400" b="1" dirty="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7</a:t>
            </a:r>
            <a:r>
              <a:rPr lang="zh-TW" altLang="zh-TW"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31</a:t>
            </a:r>
            <a:r>
              <a:rPr lang="zh-TW" altLang="zh-TW" sz="2400" b="1" dirty="0">
                <a:solidFill>
                  <a:srgbClr val="FF0000"/>
                </a:solidFill>
                <a:latin typeface="微軟正黑體" panose="020B0604030504040204" pitchFamily="34" charset="-120"/>
                <a:ea typeface="微軟正黑體" panose="020B0604030504040204" pitchFamily="34" charset="-120"/>
              </a:rPr>
              <a:t>日</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學生兼任助理分流及經費之資料</a:t>
            </a:r>
            <a:r>
              <a:rPr lang="zh-TW" altLang="zh-TW" sz="2400" dirty="0">
                <a:solidFill>
                  <a:srgbClr val="FF0000"/>
                </a:solidFill>
                <a:latin typeface="微軟正黑體" panose="020B0604030504040204" pitchFamily="34" charset="-120"/>
                <a:ea typeface="微軟正黑體" panose="020B0604030504040204" pitchFamily="34" charset="-120"/>
              </a:rPr>
              <a:t>。</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marL="541338" lvl="1" indent="-363538" latinLnBrk="1">
              <a:lnSpc>
                <a:spcPts val="2800"/>
              </a:lnSpc>
              <a:spcBef>
                <a:spcPts val="600"/>
              </a:spcBef>
              <a:spcAft>
                <a:spcPts val="600"/>
              </a:spcAft>
              <a:buSzPct val="90000"/>
              <a:buFont typeface="Wingdings" panose="05000000000000000000" pitchFamily="2" charset="2"/>
              <a:buChar char="u"/>
              <a:defRPr/>
            </a:pP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請填報</a:t>
            </a:r>
            <a:r>
              <a:rPr lang="zh-TW" altLang="zh-TW" sz="2400" b="1" dirty="0">
                <a:solidFill>
                  <a:srgbClr val="FF0000"/>
                </a:solidFill>
                <a:latin typeface="微軟正黑體" panose="020B0604030504040204" pitchFamily="34" charset="-120"/>
                <a:ea typeface="微軟正黑體" panose="020B0604030504040204" pitchFamily="34" charset="-120"/>
              </a:rPr>
              <a:t>前一學年度</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校內學生擔任兼任</a:t>
            </a:r>
            <a:r>
              <a:rPr lang="zh-TW" altLang="zh-TW" sz="2400"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學習型；勞僱型</a:t>
            </a:r>
            <a:r>
              <a:rPr lang="zh-TW" altLang="zh-TW" sz="2400" dirty="0">
                <a:solidFill>
                  <a:srgbClr val="FF0000"/>
                </a:solidFill>
                <a:latin typeface="微軟正黑體" panose="020B0604030504040204" pitchFamily="34" charset="-120"/>
                <a:ea typeface="微軟正黑體" panose="020B0604030504040204" pitchFamily="34" charset="-120"/>
              </a:rPr>
              <a:t>】</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之</a:t>
            </a:r>
            <a:r>
              <a:rPr lang="zh-TW" altLang="zh-TW" sz="2400"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研究助理；教學助理；工讀</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附服務負擔</a:t>
            </a:r>
            <a:r>
              <a:rPr lang="zh-TW" altLang="zh-TW" sz="2400" dirty="0">
                <a:solidFill>
                  <a:srgbClr val="FF0000"/>
                </a:solidFill>
                <a:latin typeface="微軟正黑體" panose="020B0604030504040204" pitchFamily="34" charset="-120"/>
                <a:ea typeface="微軟正黑體" panose="020B0604030504040204" pitchFamily="34" charset="-120"/>
              </a:rPr>
              <a:t>】</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等</a:t>
            </a:r>
            <a:r>
              <a:rPr lang="zh-TW" altLang="zh-TW" sz="2400" b="1" dirty="0">
                <a:solidFill>
                  <a:srgbClr val="FF0000"/>
                </a:solidFill>
                <a:latin typeface="微軟正黑體" panose="020B0604030504040204" pitchFamily="34" charset="-120"/>
                <a:ea typeface="微軟正黑體" panose="020B0604030504040204" pitchFamily="34" charset="-120"/>
              </a:rPr>
              <a:t>人數及相關經費</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a:t>
            </a:r>
            <a:endParaRPr lang="en-US" altLang="zh-TW" sz="2400" dirty="0">
              <a:solidFill>
                <a:schemeClr val="tx1">
                  <a:lumMod val="10000"/>
                </a:schemeClr>
              </a:solidFill>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zh-TW" altLang="en-US" sz="16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1613189857"/>
              </p:ext>
            </p:extLst>
          </p:nvPr>
        </p:nvGraphicFramePr>
        <p:xfrm>
          <a:off x="550863" y="899162"/>
          <a:ext cx="11210400" cy="1704140"/>
        </p:xfrm>
        <a:graphic>
          <a:graphicData uri="http://schemas.openxmlformats.org/drawingml/2006/table">
            <a:tbl>
              <a:tblPr firstRow="1" firstCol="1" bandRow="1">
                <a:tableStyleId>{5C22544A-7EE6-4342-B048-85BDC9FD1C3A}</a:tableStyleId>
              </a:tblPr>
              <a:tblGrid>
                <a:gridCol w="485457">
                  <a:extLst>
                    <a:ext uri="{9D8B030D-6E8A-4147-A177-3AD203B41FA5}">
                      <a16:colId xmlns:a16="http://schemas.microsoft.com/office/drawing/2014/main" xmlns="" val="20000"/>
                    </a:ext>
                  </a:extLst>
                </a:gridCol>
                <a:gridCol w="2575560">
                  <a:extLst>
                    <a:ext uri="{9D8B030D-6E8A-4147-A177-3AD203B41FA5}">
                      <a16:colId xmlns:a16="http://schemas.microsoft.com/office/drawing/2014/main" xmlns="" val="20001"/>
                    </a:ext>
                  </a:extLst>
                </a:gridCol>
                <a:gridCol w="1216014">
                  <a:extLst>
                    <a:ext uri="{9D8B030D-6E8A-4147-A177-3AD203B41FA5}">
                      <a16:colId xmlns:a16="http://schemas.microsoft.com/office/drawing/2014/main" xmlns="" val="20002"/>
                    </a:ext>
                  </a:extLst>
                </a:gridCol>
                <a:gridCol w="1281760">
                  <a:extLst>
                    <a:ext uri="{9D8B030D-6E8A-4147-A177-3AD203B41FA5}">
                      <a16:colId xmlns:a16="http://schemas.microsoft.com/office/drawing/2014/main" xmlns="" val="20003"/>
                    </a:ext>
                  </a:extLst>
                </a:gridCol>
                <a:gridCol w="2106687">
                  <a:extLst>
                    <a:ext uri="{9D8B030D-6E8A-4147-A177-3AD203B41FA5}">
                      <a16:colId xmlns:a16="http://schemas.microsoft.com/office/drawing/2014/main" xmlns="" val="20004"/>
                    </a:ext>
                  </a:extLst>
                </a:gridCol>
                <a:gridCol w="1515122">
                  <a:extLst>
                    <a:ext uri="{9D8B030D-6E8A-4147-A177-3AD203B41FA5}">
                      <a16:colId xmlns:a16="http://schemas.microsoft.com/office/drawing/2014/main" xmlns="" val="20005"/>
                    </a:ext>
                  </a:extLst>
                </a:gridCol>
                <a:gridCol w="1014900">
                  <a:extLst>
                    <a:ext uri="{9D8B030D-6E8A-4147-A177-3AD203B41FA5}">
                      <a16:colId xmlns:a16="http://schemas.microsoft.com/office/drawing/2014/main" xmlns="" val="20006"/>
                    </a:ext>
                  </a:extLst>
                </a:gridCol>
                <a:gridCol w="1014900">
                  <a:extLst>
                    <a:ext uri="{9D8B030D-6E8A-4147-A177-3AD203B41FA5}">
                      <a16:colId xmlns:a16="http://schemas.microsoft.com/office/drawing/2014/main" xmlns="" val="20007"/>
                    </a:ext>
                  </a:extLst>
                </a:gridCol>
              </a:tblGrid>
              <a:tr h="340828">
                <a:tc rowSpan="5">
                  <a:txBody>
                    <a:bodyPr/>
                    <a:lstStyle/>
                    <a:p>
                      <a:pPr algn="ctr">
                        <a:lnSpc>
                          <a:spcPts val="15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類別</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algn="ctr">
                        <a:lnSpc>
                          <a:spcPts val="1500"/>
                        </a:lnSpc>
                        <a:spcAft>
                          <a:spcPts val="0"/>
                        </a:spcAft>
                      </a:pPr>
                      <a:r>
                        <a:rPr lang="zh-TW" altLang="en-US" sz="1800" b="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b="0" kern="0" dirty="0" smtClean="0">
                          <a:solidFill>
                            <a:schemeClr val="tx1"/>
                          </a:solidFill>
                          <a:effectLst/>
                          <a:latin typeface="微軟正黑體" panose="020B0604030504040204" pitchFamily="34" charset="-120"/>
                          <a:ea typeface="微軟正黑體" panose="020B0604030504040204" pitchFamily="34" charset="-120"/>
                        </a:rPr>
                        <a:t>兼任</a:t>
                      </a:r>
                      <a:r>
                        <a:rPr lang="zh-TW" altLang="en-US" sz="1800" b="0" kern="0" dirty="0" smtClean="0">
                          <a:solidFill>
                            <a:schemeClr val="tx1"/>
                          </a:solidFill>
                          <a:effectLst/>
                          <a:latin typeface="微軟正黑體" panose="020B0604030504040204" pitchFamily="34" charset="-120"/>
                          <a:ea typeface="微軟正黑體" panose="020B0604030504040204" pitchFamily="34" charset="-120"/>
                        </a:rPr>
                        <a:t>助理</a:t>
                      </a:r>
                      <a:r>
                        <a:rPr lang="zh-TW" sz="1800" b="0" kern="0" dirty="0" smtClean="0">
                          <a:solidFill>
                            <a:schemeClr val="tx1"/>
                          </a:solidFill>
                          <a:effectLst/>
                          <a:latin typeface="微軟正黑體" panose="020B0604030504040204" pitchFamily="34" charset="-120"/>
                          <a:ea typeface="微軟正黑體" panose="020B0604030504040204" pitchFamily="34" charset="-120"/>
                        </a:rPr>
                        <a:t>類型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0828">
                <a:tc vMerge="1">
                  <a:txBody>
                    <a:bodyPr/>
                    <a:lstStyle/>
                    <a:p>
                      <a:endParaRPr lang="zh-TW" altLang="en-US"/>
                    </a:p>
                  </a:txBody>
                  <a:tcPr/>
                </a:tc>
                <a:tc vMerge="1">
                  <a:txBody>
                    <a:bodyPr/>
                    <a:lstStyle/>
                    <a:p>
                      <a:endParaRPr lang="zh-TW" altLang="en-US"/>
                    </a:p>
                  </a:txBody>
                  <a:tcPr/>
                </a:tc>
                <a:tc rowSpan="4">
                  <a:txBody>
                    <a:bodyPr/>
                    <a:lstStyle/>
                    <a:p>
                      <a:pPr algn="ctr">
                        <a:lnSpc>
                          <a:spcPts val="15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A.</a:t>
                      </a:r>
                      <a:r>
                        <a:rPr lang="zh-TW" sz="1800" b="0" kern="0" dirty="0">
                          <a:solidFill>
                            <a:schemeClr val="tx1"/>
                          </a:solidFill>
                          <a:effectLst/>
                          <a:latin typeface="微軟正黑體" panose="020B0604030504040204" pitchFamily="34" charset="-120"/>
                          <a:ea typeface="微軟正黑體" panose="020B0604030504040204" pitchFamily="34" charset="-120"/>
                        </a:rPr>
                        <a:t>學習型人數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lnSpc>
                          <a:spcPts val="15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B.</a:t>
                      </a:r>
                      <a:r>
                        <a:rPr lang="zh-TW" sz="1800" b="0" kern="0" dirty="0">
                          <a:solidFill>
                            <a:schemeClr val="tx1"/>
                          </a:solidFill>
                          <a:effectLst/>
                          <a:latin typeface="微軟正黑體" panose="020B0604030504040204" pitchFamily="34" charset="-120"/>
                          <a:ea typeface="微軟正黑體" panose="020B0604030504040204" pitchFamily="34" charset="-120"/>
                        </a:rPr>
                        <a:t>勞僱型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研究助理</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3">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雇主負擔經費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2"/>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B.</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教學助理</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一般學生數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具身心障礙</a:t>
                      </a:r>
                      <a:r>
                        <a:rPr lang="zh-TW" sz="1800" b="0" kern="0" dirty="0" smtClean="0">
                          <a:solidFill>
                            <a:schemeClr val="tx1"/>
                          </a:solidFill>
                          <a:effectLst/>
                          <a:latin typeface="微軟正黑體" panose="020B0604030504040204" pitchFamily="34" charset="-120"/>
                          <a:ea typeface="微軟正黑體" panose="020B0604030504040204" pitchFamily="34" charset="-120"/>
                        </a:rPr>
                        <a:t>身份學生</a:t>
                      </a:r>
                      <a:r>
                        <a:rPr lang="zh-TW" sz="1800" b="0" kern="0" dirty="0">
                          <a:solidFill>
                            <a:schemeClr val="tx1"/>
                          </a:solidFill>
                          <a:effectLst/>
                          <a:latin typeface="微軟正黑體" panose="020B0604030504040204" pitchFamily="34" charset="-120"/>
                          <a:ea typeface="微軟正黑體" panose="020B0604030504040204" pitchFamily="34" charset="-120"/>
                        </a:rPr>
                        <a:t>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勞保</a:t>
                      </a:r>
                      <a:r>
                        <a:rPr lang="zh-TW" sz="1800" b="0" kern="0" dirty="0" smtClean="0">
                          <a:solidFill>
                            <a:schemeClr val="tx1"/>
                          </a:solidFill>
                          <a:effectLst/>
                          <a:latin typeface="微軟正黑體" panose="020B0604030504040204" pitchFamily="34" charset="-120"/>
                          <a:ea typeface="微軟正黑體" panose="020B0604030504040204" pitchFamily="34" charset="-120"/>
                        </a:rPr>
                        <a:t>費</a:t>
                      </a:r>
                      <a:endParaRPr lang="en-US" altLang="zh-TW" sz="1800" b="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500"/>
                        </a:lnSpc>
                        <a:spcAft>
                          <a:spcPts val="0"/>
                        </a:spcAft>
                      </a:pPr>
                      <a:r>
                        <a:rPr lang="zh-TW" sz="1800" b="0" kern="0" dirty="0" smtClean="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含職災）</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健保費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勞退費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C.</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工讀生</a:t>
                      </a: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附服務負擔</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3051694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74</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7-7</a:t>
            </a:r>
            <a:r>
              <a:rPr lang="zh-TW" altLang="en-US" sz="3000" dirty="0">
                <a:solidFill>
                  <a:schemeClr val="tx1"/>
                </a:solidFill>
                <a:latin typeface="微軟正黑體" panose="020B0604030504040204" pitchFamily="34" charset="-120"/>
                <a:ea typeface="微軟正黑體" panose="020B0604030504040204" pitchFamily="34" charset="-120"/>
              </a:rPr>
              <a:t>學生兼任助理人數及經費統計表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834520" y="2843565"/>
            <a:ext cx="11255880" cy="39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ts val="28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541338" lvl="1" indent="-363538" latinLnBrk="1">
              <a:lnSpc>
                <a:spcPts val="2800"/>
              </a:lnSpc>
              <a:spcBef>
                <a:spcPts val="300"/>
              </a:spcBef>
              <a:spcAft>
                <a:spcPts val="300"/>
              </a:spcAft>
              <a:buSzPct val="90000"/>
              <a:buFont typeface="Wingdings" panose="05000000000000000000" pitchFamily="2" charset="2"/>
              <a:buChar char="u"/>
              <a:defRPr/>
            </a:pPr>
            <a:r>
              <a:rPr lang="zh-TW" altLang="zh-TW" sz="2400" dirty="0" smtClean="0">
                <a:solidFill>
                  <a:srgbClr val="000000"/>
                </a:solidFill>
                <a:latin typeface="微軟正黑體" panose="020B0604030504040204" pitchFamily="34" charset="-120"/>
                <a:ea typeface="微軟正黑體" panose="020B0604030504040204" pitchFamily="34" charset="-120"/>
              </a:rPr>
              <a:t>學校</a:t>
            </a:r>
            <a:r>
              <a:rPr lang="zh-TW" altLang="zh-TW" sz="2400" dirty="0">
                <a:solidFill>
                  <a:srgbClr val="000000"/>
                </a:solidFill>
                <a:latin typeface="微軟正黑體" panose="020B0604030504040204" pitchFamily="34" charset="-120"/>
                <a:ea typeface="微軟正黑體" panose="020B0604030504040204" pitchFamily="34" charset="-120"/>
              </a:rPr>
              <a:t>為促進多元學習，</a:t>
            </a:r>
            <a:r>
              <a:rPr lang="zh-TW" altLang="zh-TW" sz="2400" b="1" dirty="0">
                <a:solidFill>
                  <a:srgbClr val="FF0000"/>
                </a:solidFill>
                <a:latin typeface="微軟正黑體" panose="020B0604030504040204" pitchFamily="34" charset="-120"/>
                <a:ea typeface="微軟正黑體" panose="020B0604030504040204" pitchFamily="34" charset="-120"/>
              </a:rPr>
              <a:t>安排學生擔任「學習型」及「勞僱型」</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兼任助理，並給予獎學金、助學金、津貼或其他給付，惟學生兼任助理若與學校未具從屬關係者，則適用教育相關法規，故其職務類別簡述如下：</a:t>
            </a:r>
          </a:p>
          <a:p>
            <a:pPr marL="577850" lvl="2" indent="0" latinLnBrk="1">
              <a:lnSpc>
                <a:spcPts val="2800"/>
              </a:lnSpc>
              <a:spcBef>
                <a:spcPts val="300"/>
              </a:spcBef>
              <a:spcAft>
                <a:spcPts val="300"/>
              </a:spcAft>
              <a:buSzPct val="90000"/>
              <a:buNone/>
              <a:defRPr/>
            </a:pP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一</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zh-TW" b="1" dirty="0" smtClean="0">
                <a:solidFill>
                  <a:srgbClr val="FF0000"/>
                </a:solidFill>
                <a:latin typeface="微軟正黑體" panose="020B0604030504040204" pitchFamily="34" charset="-120"/>
                <a:ea typeface="微軟正黑體" panose="020B0604030504040204" pitchFamily="34" charset="-120"/>
              </a:rPr>
              <a:t>學習</a:t>
            </a:r>
            <a:r>
              <a:rPr lang="zh-TW" altLang="zh-TW" b="1" dirty="0">
                <a:solidFill>
                  <a:srgbClr val="FF0000"/>
                </a:solidFill>
                <a:latin typeface="微軟正黑體" panose="020B0604030504040204" pitchFamily="34" charset="-120"/>
                <a:ea typeface="微軟正黑體" panose="020B0604030504040204" pitchFamily="34" charset="-120"/>
              </a:rPr>
              <a:t>型</a:t>
            </a:r>
            <a:r>
              <a:rPr lang="zh-TW" altLang="zh-TW" dirty="0">
                <a:solidFill>
                  <a:schemeClr val="tx1">
                    <a:lumMod val="10000"/>
                  </a:schemeClr>
                </a:solidFill>
                <a:latin typeface="微軟正黑體" panose="020B0604030504040204" pitchFamily="34" charset="-120"/>
                <a:ea typeface="微軟正黑體" panose="020B0604030504040204" pitchFamily="34" charset="-120"/>
              </a:rPr>
              <a:t>兼任助理：包括</a:t>
            </a:r>
            <a:r>
              <a:rPr lang="zh-TW" altLang="zh-TW" b="1" dirty="0">
                <a:solidFill>
                  <a:srgbClr val="FF0000"/>
                </a:solidFill>
                <a:latin typeface="微軟正黑體" panose="020B0604030504040204" pitchFamily="34" charset="-120"/>
                <a:ea typeface="微軟正黑體" panose="020B0604030504040204" pitchFamily="34" charset="-120"/>
              </a:rPr>
              <a:t>學習型研究助理</a:t>
            </a:r>
            <a:r>
              <a:rPr lang="zh-TW" altLang="zh-TW" dirty="0">
                <a:solidFill>
                  <a:srgbClr val="FF0000"/>
                </a:solidFill>
                <a:latin typeface="微軟正黑體" panose="020B0604030504040204" pitchFamily="34" charset="-120"/>
                <a:ea typeface="微軟正黑體" panose="020B0604030504040204" pitchFamily="34" charset="-120"/>
              </a:rPr>
              <a:t>、</a:t>
            </a:r>
            <a:r>
              <a:rPr lang="zh-TW" altLang="zh-TW" b="1" dirty="0">
                <a:solidFill>
                  <a:srgbClr val="FF0000"/>
                </a:solidFill>
                <a:latin typeface="微軟正黑體" panose="020B0604030504040204" pitchFamily="34" charset="-120"/>
                <a:ea typeface="微軟正黑體" panose="020B0604030504040204" pitchFamily="34" charset="-120"/>
              </a:rPr>
              <a:t>教學助理</a:t>
            </a:r>
            <a:r>
              <a:rPr lang="zh-TW" altLang="zh-TW" dirty="0">
                <a:solidFill>
                  <a:schemeClr val="tx1">
                    <a:lumMod val="10000"/>
                  </a:schemeClr>
                </a:solidFill>
                <a:latin typeface="微軟正黑體" panose="020B0604030504040204" pitchFamily="34" charset="-120"/>
                <a:ea typeface="微軟正黑體" panose="020B0604030504040204" pitchFamily="34" charset="-120"/>
              </a:rPr>
              <a:t>及</a:t>
            </a:r>
            <a:r>
              <a:rPr lang="zh-TW" altLang="zh-TW" b="1" dirty="0">
                <a:solidFill>
                  <a:srgbClr val="FF0000"/>
                </a:solidFill>
                <a:latin typeface="微軟正黑體" panose="020B0604030504040204" pitchFamily="34" charset="-120"/>
                <a:ea typeface="微軟正黑體" panose="020B0604030504040204" pitchFamily="34" charset="-120"/>
              </a:rPr>
              <a:t>附負擔性質之學生</a:t>
            </a:r>
            <a:r>
              <a:rPr lang="zh-TW" altLang="zh-TW" dirty="0">
                <a:solidFill>
                  <a:schemeClr val="tx1">
                    <a:lumMod val="10000"/>
                  </a:schemeClr>
                </a:solidFill>
                <a:latin typeface="微軟正黑體" panose="020B0604030504040204" pitchFamily="34" charset="-120"/>
                <a:ea typeface="微軟正黑體" panose="020B0604030504040204" pitchFamily="34" charset="-120"/>
              </a:rPr>
              <a:t>。</a:t>
            </a:r>
          </a:p>
          <a:p>
            <a:pPr marL="1609725" lvl="2" indent="-457200" latinLnBrk="1">
              <a:lnSpc>
                <a:spcPts val="2800"/>
              </a:lnSpc>
              <a:spcBef>
                <a:spcPts val="300"/>
              </a:spcBef>
              <a:spcAft>
                <a:spcPts val="300"/>
              </a:spcAft>
              <a:buSzPct val="90000"/>
              <a:buFont typeface="+mj-lt"/>
              <a:buAutoNum type="alphaLcPeriod"/>
              <a:defRPr/>
            </a:pPr>
            <a:r>
              <a:rPr lang="zh-TW" altLang="zh-TW" b="1" dirty="0" smtClean="0">
                <a:solidFill>
                  <a:srgbClr val="FF0000"/>
                </a:solidFill>
                <a:latin typeface="微軟正黑體" panose="020B0604030504040204" pitchFamily="34" charset="-120"/>
                <a:ea typeface="微軟正黑體" panose="020B0604030504040204" pitchFamily="34" charset="-120"/>
              </a:rPr>
              <a:t>學習</a:t>
            </a:r>
            <a:r>
              <a:rPr lang="zh-TW" altLang="zh-TW" b="1" dirty="0">
                <a:solidFill>
                  <a:srgbClr val="FF0000"/>
                </a:solidFill>
                <a:latin typeface="微軟正黑體" panose="020B0604030504040204" pitchFamily="34" charset="-120"/>
                <a:ea typeface="微軟正黑體" panose="020B0604030504040204" pitchFamily="34" charset="-120"/>
              </a:rPr>
              <a:t>型研究助理</a:t>
            </a:r>
            <a:r>
              <a:rPr lang="zh-TW" altLang="zh-TW" dirty="0">
                <a:solidFill>
                  <a:srgbClr val="FF0000"/>
                </a:solidFill>
                <a:latin typeface="微軟正黑體" panose="020B0604030504040204" pitchFamily="34" charset="-120"/>
                <a:ea typeface="微軟正黑體" panose="020B0604030504040204" pitchFamily="34" charset="-120"/>
              </a:rPr>
              <a:t>：</a:t>
            </a:r>
            <a:r>
              <a:rPr lang="zh-TW" altLang="zh-TW" dirty="0">
                <a:solidFill>
                  <a:schemeClr val="tx1">
                    <a:lumMod val="10000"/>
                  </a:schemeClr>
                </a:solidFill>
                <a:latin typeface="微軟正黑體" panose="020B0604030504040204" pitchFamily="34" charset="-120"/>
                <a:ea typeface="微軟正黑體" panose="020B0604030504040204" pitchFamily="34" charset="-120"/>
              </a:rPr>
              <a:t>係指學生在學期間為發表論文或提升個人研究知能，擔任與自身研究相關之計畫研究助理並在教師指導下，進行研究調查、實驗、搜集資料及報告撰寫，養成研究實務能力，並依校內相關課程發展、畢業條件規定擔任學習型研究助理。</a:t>
            </a:r>
          </a:p>
          <a:p>
            <a:pPr eaLnBrk="1" hangingPunct="1">
              <a:lnSpc>
                <a:spcPts val="28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3" name="表格 12"/>
          <p:cNvGraphicFramePr>
            <a:graphicFrameLocks noGrp="1"/>
          </p:cNvGraphicFramePr>
          <p:nvPr>
            <p:extLst>
              <p:ext uri="{D42A27DB-BD31-4B8C-83A1-F6EECF244321}">
                <p14:modId xmlns:p14="http://schemas.microsoft.com/office/powerpoint/2010/main" val="1238691156"/>
              </p:ext>
            </p:extLst>
          </p:nvPr>
        </p:nvGraphicFramePr>
        <p:xfrm>
          <a:off x="550863" y="899162"/>
          <a:ext cx="11210400" cy="1704140"/>
        </p:xfrm>
        <a:graphic>
          <a:graphicData uri="http://schemas.openxmlformats.org/drawingml/2006/table">
            <a:tbl>
              <a:tblPr firstRow="1" firstCol="1" bandRow="1">
                <a:tableStyleId>{5C22544A-7EE6-4342-B048-85BDC9FD1C3A}</a:tableStyleId>
              </a:tblPr>
              <a:tblGrid>
                <a:gridCol w="485457">
                  <a:extLst>
                    <a:ext uri="{9D8B030D-6E8A-4147-A177-3AD203B41FA5}">
                      <a16:colId xmlns:a16="http://schemas.microsoft.com/office/drawing/2014/main" xmlns="" val="20000"/>
                    </a:ext>
                  </a:extLst>
                </a:gridCol>
                <a:gridCol w="2575560">
                  <a:extLst>
                    <a:ext uri="{9D8B030D-6E8A-4147-A177-3AD203B41FA5}">
                      <a16:colId xmlns:a16="http://schemas.microsoft.com/office/drawing/2014/main" xmlns="" val="20001"/>
                    </a:ext>
                  </a:extLst>
                </a:gridCol>
                <a:gridCol w="1216014">
                  <a:extLst>
                    <a:ext uri="{9D8B030D-6E8A-4147-A177-3AD203B41FA5}">
                      <a16:colId xmlns:a16="http://schemas.microsoft.com/office/drawing/2014/main" xmlns="" val="20002"/>
                    </a:ext>
                  </a:extLst>
                </a:gridCol>
                <a:gridCol w="1281760">
                  <a:extLst>
                    <a:ext uri="{9D8B030D-6E8A-4147-A177-3AD203B41FA5}">
                      <a16:colId xmlns:a16="http://schemas.microsoft.com/office/drawing/2014/main" xmlns="" val="20003"/>
                    </a:ext>
                  </a:extLst>
                </a:gridCol>
                <a:gridCol w="2106687">
                  <a:extLst>
                    <a:ext uri="{9D8B030D-6E8A-4147-A177-3AD203B41FA5}">
                      <a16:colId xmlns:a16="http://schemas.microsoft.com/office/drawing/2014/main" xmlns="" val="20004"/>
                    </a:ext>
                  </a:extLst>
                </a:gridCol>
                <a:gridCol w="1515122">
                  <a:extLst>
                    <a:ext uri="{9D8B030D-6E8A-4147-A177-3AD203B41FA5}">
                      <a16:colId xmlns:a16="http://schemas.microsoft.com/office/drawing/2014/main" xmlns="" val="20005"/>
                    </a:ext>
                  </a:extLst>
                </a:gridCol>
                <a:gridCol w="1014900">
                  <a:extLst>
                    <a:ext uri="{9D8B030D-6E8A-4147-A177-3AD203B41FA5}">
                      <a16:colId xmlns:a16="http://schemas.microsoft.com/office/drawing/2014/main" xmlns="" val="20006"/>
                    </a:ext>
                  </a:extLst>
                </a:gridCol>
                <a:gridCol w="1014900">
                  <a:extLst>
                    <a:ext uri="{9D8B030D-6E8A-4147-A177-3AD203B41FA5}">
                      <a16:colId xmlns:a16="http://schemas.microsoft.com/office/drawing/2014/main" xmlns="" val="20007"/>
                    </a:ext>
                  </a:extLst>
                </a:gridCol>
              </a:tblGrid>
              <a:tr h="340828">
                <a:tc rowSpan="5">
                  <a:txBody>
                    <a:bodyPr/>
                    <a:lstStyle/>
                    <a:p>
                      <a:pPr algn="ctr">
                        <a:lnSpc>
                          <a:spcPts val="15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類別</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6">
                  <a:txBody>
                    <a:bodyPr/>
                    <a:lstStyle/>
                    <a:p>
                      <a:pPr algn="ctr">
                        <a:lnSpc>
                          <a:spcPts val="1500"/>
                        </a:lnSpc>
                        <a:spcAft>
                          <a:spcPts val="0"/>
                        </a:spcAft>
                      </a:pPr>
                      <a:r>
                        <a:rPr lang="zh-TW" altLang="en-US" sz="1800" b="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b="0" kern="0" dirty="0" smtClean="0">
                          <a:solidFill>
                            <a:schemeClr val="tx1"/>
                          </a:solidFill>
                          <a:effectLst/>
                          <a:latin typeface="微軟正黑體" panose="020B0604030504040204" pitchFamily="34" charset="-120"/>
                          <a:ea typeface="微軟正黑體" panose="020B0604030504040204" pitchFamily="34" charset="-120"/>
                        </a:rPr>
                        <a:t>兼任</a:t>
                      </a:r>
                      <a:r>
                        <a:rPr lang="zh-TW" altLang="en-US" sz="1800" b="0" kern="0" dirty="0" smtClean="0">
                          <a:solidFill>
                            <a:schemeClr val="tx1"/>
                          </a:solidFill>
                          <a:effectLst/>
                          <a:latin typeface="微軟正黑體" panose="020B0604030504040204" pitchFamily="34" charset="-120"/>
                          <a:ea typeface="微軟正黑體" panose="020B0604030504040204" pitchFamily="34" charset="-120"/>
                        </a:rPr>
                        <a:t>助理</a:t>
                      </a:r>
                      <a:r>
                        <a:rPr lang="zh-TW" sz="1800" b="0" kern="0" dirty="0" smtClean="0">
                          <a:solidFill>
                            <a:schemeClr val="tx1"/>
                          </a:solidFill>
                          <a:effectLst/>
                          <a:latin typeface="微軟正黑體" panose="020B0604030504040204" pitchFamily="34" charset="-120"/>
                          <a:ea typeface="微軟正黑體" panose="020B0604030504040204" pitchFamily="34" charset="-120"/>
                        </a:rPr>
                        <a:t>類型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0828">
                <a:tc vMerge="1">
                  <a:txBody>
                    <a:bodyPr/>
                    <a:lstStyle/>
                    <a:p>
                      <a:endParaRPr lang="zh-TW" altLang="en-US"/>
                    </a:p>
                  </a:txBody>
                  <a:tcPr/>
                </a:tc>
                <a:tc vMerge="1">
                  <a:txBody>
                    <a:bodyPr/>
                    <a:lstStyle/>
                    <a:p>
                      <a:endParaRPr lang="zh-TW" altLang="en-US"/>
                    </a:p>
                  </a:txBody>
                  <a:tcPr/>
                </a:tc>
                <a:tc rowSpan="4">
                  <a:txBody>
                    <a:bodyPr/>
                    <a:lstStyle/>
                    <a:p>
                      <a:pPr algn="ctr">
                        <a:lnSpc>
                          <a:spcPts val="15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A.</a:t>
                      </a:r>
                      <a:r>
                        <a:rPr lang="zh-TW" sz="1800" b="0" kern="0" dirty="0">
                          <a:solidFill>
                            <a:schemeClr val="tx1"/>
                          </a:solidFill>
                          <a:effectLst/>
                          <a:latin typeface="微軟正黑體" panose="020B0604030504040204" pitchFamily="34" charset="-120"/>
                          <a:ea typeface="微軟正黑體" panose="020B0604030504040204" pitchFamily="34" charset="-120"/>
                        </a:rPr>
                        <a:t>學習型人數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5">
                  <a:txBody>
                    <a:bodyPr/>
                    <a:lstStyle/>
                    <a:p>
                      <a:pPr algn="ctr">
                        <a:lnSpc>
                          <a:spcPts val="15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B.</a:t>
                      </a:r>
                      <a:r>
                        <a:rPr lang="zh-TW" sz="1800" b="0" kern="0" dirty="0">
                          <a:solidFill>
                            <a:schemeClr val="tx1"/>
                          </a:solidFill>
                          <a:effectLst/>
                          <a:latin typeface="微軟正黑體" panose="020B0604030504040204" pitchFamily="34" charset="-120"/>
                          <a:ea typeface="微軟正黑體" panose="020B0604030504040204" pitchFamily="34" charset="-120"/>
                        </a:rPr>
                        <a:t>勞僱型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研究助理</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grid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7200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3">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雇主負擔經費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2"/>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B.</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教學助理</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一般學生數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具身心障礙</a:t>
                      </a:r>
                      <a:r>
                        <a:rPr lang="zh-TW" sz="1800" b="0" kern="0" dirty="0" smtClean="0">
                          <a:solidFill>
                            <a:schemeClr val="tx1"/>
                          </a:solidFill>
                          <a:effectLst/>
                          <a:latin typeface="微軟正黑體" panose="020B0604030504040204" pitchFamily="34" charset="-120"/>
                          <a:ea typeface="微軟正黑體" panose="020B0604030504040204" pitchFamily="34" charset="-120"/>
                        </a:rPr>
                        <a:t>身份學生</a:t>
                      </a:r>
                      <a:r>
                        <a:rPr lang="zh-TW" sz="1800" b="0" kern="0" dirty="0">
                          <a:solidFill>
                            <a:schemeClr val="tx1"/>
                          </a:solidFill>
                          <a:effectLst/>
                          <a:latin typeface="微軟正黑體" panose="020B0604030504040204" pitchFamily="34" charset="-120"/>
                          <a:ea typeface="微軟正黑體" panose="020B0604030504040204" pitchFamily="34" charset="-120"/>
                        </a:rPr>
                        <a:t>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勞保</a:t>
                      </a:r>
                      <a:r>
                        <a:rPr lang="zh-TW" sz="1800" b="0" kern="0" dirty="0" smtClean="0">
                          <a:solidFill>
                            <a:schemeClr val="tx1"/>
                          </a:solidFill>
                          <a:effectLst/>
                          <a:latin typeface="微軟正黑體" panose="020B0604030504040204" pitchFamily="34" charset="-120"/>
                          <a:ea typeface="微軟正黑體" panose="020B0604030504040204" pitchFamily="34" charset="-120"/>
                        </a:rPr>
                        <a:t>費</a:t>
                      </a:r>
                      <a:endParaRPr lang="en-US" altLang="zh-TW" sz="1800" b="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500"/>
                        </a:lnSpc>
                        <a:spcAft>
                          <a:spcPts val="0"/>
                        </a:spcAft>
                      </a:pPr>
                      <a:r>
                        <a:rPr lang="zh-TW" sz="1800" b="0" kern="0" dirty="0" smtClean="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含職災）</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健保費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勞退費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C.</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工讀生</a:t>
                      </a: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附服務負擔</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0109763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75</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7-7</a:t>
            </a:r>
            <a:r>
              <a:rPr lang="zh-TW" altLang="en-US" sz="3000" dirty="0">
                <a:solidFill>
                  <a:schemeClr val="tx1"/>
                </a:solidFill>
                <a:latin typeface="微軟正黑體" panose="020B0604030504040204" pitchFamily="34" charset="-120"/>
                <a:ea typeface="微軟正黑體" panose="020B0604030504040204" pitchFamily="34" charset="-120"/>
              </a:rPr>
              <a:t>學生兼任助理人數及經費統計表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834520" y="2640365"/>
            <a:ext cx="11174600" cy="388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ts val="32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latin typeface="微軟正黑體" panose="020B0604030504040204" pitchFamily="34" charset="-120"/>
              <a:ea typeface="微軟正黑體" panose="020B0604030504040204" pitchFamily="34" charset="-120"/>
            </a:endParaRPr>
          </a:p>
          <a:p>
            <a:pPr marL="531813" eaLnBrk="1" hangingPunct="1">
              <a:lnSpc>
                <a:spcPts val="3200"/>
              </a:lnSpc>
              <a:spcBef>
                <a:spcPct val="0"/>
              </a:spcBef>
              <a:buNone/>
              <a:defRPr/>
            </a:pP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一</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學習型</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兼任助理：包括</a:t>
            </a:r>
            <a:r>
              <a:rPr lang="zh-TW" altLang="zh-TW" sz="2400" b="1" dirty="0">
                <a:solidFill>
                  <a:srgbClr val="FF0000"/>
                </a:solidFill>
                <a:latin typeface="微軟正黑體" panose="020B0604030504040204" pitchFamily="34" charset="-120"/>
                <a:ea typeface="微軟正黑體" panose="020B0604030504040204" pitchFamily="34" charset="-120"/>
              </a:rPr>
              <a:t>學習型研究助理</a:t>
            </a:r>
            <a:r>
              <a:rPr lang="zh-TW" altLang="zh-TW" sz="2400"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教學助理</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及</a:t>
            </a:r>
            <a:r>
              <a:rPr lang="zh-TW" altLang="zh-TW" sz="2400" b="1" dirty="0">
                <a:solidFill>
                  <a:srgbClr val="FF0000"/>
                </a:solidFill>
                <a:latin typeface="微軟正黑體" panose="020B0604030504040204" pitchFamily="34" charset="-120"/>
                <a:ea typeface="微軟正黑體" panose="020B0604030504040204" pitchFamily="34" charset="-120"/>
              </a:rPr>
              <a:t>附負擔性質之學生</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a:t>
            </a:r>
          </a:p>
          <a:p>
            <a:pPr marL="1528763" lvl="2" indent="-457200" latinLnBrk="1">
              <a:lnSpc>
                <a:spcPts val="3200"/>
              </a:lnSpc>
              <a:spcBef>
                <a:spcPts val="300"/>
              </a:spcBef>
              <a:spcAft>
                <a:spcPts val="300"/>
              </a:spcAft>
              <a:buSzPct val="90000"/>
              <a:buFont typeface="+mj-lt"/>
              <a:buAutoNum type="alphaLcPeriod" startAt="2"/>
              <a:defRPr/>
            </a:pPr>
            <a:r>
              <a:rPr lang="zh-TW" altLang="zh-TW" b="1" dirty="0" smtClean="0">
                <a:solidFill>
                  <a:srgbClr val="FF0000"/>
                </a:solidFill>
                <a:latin typeface="微軟正黑體" panose="020B0604030504040204" pitchFamily="34" charset="-120"/>
                <a:ea typeface="微軟正黑體" panose="020B0604030504040204" pitchFamily="34" charset="-120"/>
              </a:rPr>
              <a:t>學習型教學助理</a:t>
            </a:r>
            <a:r>
              <a:rPr lang="zh-TW" altLang="zh-TW" dirty="0" smtClean="0">
                <a:solidFill>
                  <a:srgbClr val="FF0000"/>
                </a:solidFill>
                <a:latin typeface="微軟正黑體" panose="020B0604030504040204" pitchFamily="34" charset="-120"/>
                <a:ea typeface="微軟正黑體" panose="020B0604030504040204" pitchFamily="34" charset="-120"/>
              </a:rPr>
              <a:t>：</a:t>
            </a:r>
            <a:r>
              <a:rPr lang="zh-TW" altLang="zh-TW" dirty="0" smtClean="0">
                <a:solidFill>
                  <a:srgbClr val="000000"/>
                </a:solidFill>
                <a:latin typeface="微軟正黑體" panose="020B0604030504040204" pitchFamily="34" charset="-120"/>
                <a:ea typeface="微軟正黑體" panose="020B0604030504040204" pitchFamily="34" charset="-120"/>
              </a:rPr>
              <a:t>係指碩、博士生在學期間參與系、所之實務課程規劃、教學及指導學生，透過做中學的教學實務學習與經驗，</a:t>
            </a:r>
            <a:r>
              <a:rPr lang="zh-TW" altLang="en-US" dirty="0" smtClean="0">
                <a:solidFill>
                  <a:srgbClr val="000000"/>
                </a:solidFill>
                <a:latin typeface="微軟正黑體" panose="020B0604030504040204" pitchFamily="34" charset="-120"/>
                <a:ea typeface="微軟正黑體" panose="020B0604030504040204" pitchFamily="34" charset="-120"/>
              </a:rPr>
              <a:t>培養未來擔任大學教師之能力者，而所從事的教學助理。</a:t>
            </a:r>
            <a:endParaRPr lang="en-US" altLang="zh-TW" dirty="0" smtClean="0">
              <a:solidFill>
                <a:srgbClr val="000000"/>
              </a:solidFill>
              <a:latin typeface="微軟正黑體" panose="020B0604030504040204" pitchFamily="34" charset="-120"/>
              <a:ea typeface="微軟正黑體" panose="020B0604030504040204" pitchFamily="34" charset="-120"/>
            </a:endParaRPr>
          </a:p>
          <a:p>
            <a:pPr marL="1528763" lvl="2" indent="-457200" latinLnBrk="1">
              <a:lnSpc>
                <a:spcPts val="3200"/>
              </a:lnSpc>
              <a:spcBef>
                <a:spcPts val="300"/>
              </a:spcBef>
              <a:spcAft>
                <a:spcPts val="300"/>
              </a:spcAft>
              <a:buSzPct val="90000"/>
              <a:buFont typeface="+mj-lt"/>
              <a:buAutoNum type="alphaLcPeriod" startAt="2"/>
              <a:defRPr/>
            </a:pPr>
            <a:r>
              <a:rPr lang="zh-TW" altLang="zh-TW" b="1" dirty="0" smtClean="0">
                <a:solidFill>
                  <a:srgbClr val="FF0000"/>
                </a:solidFill>
                <a:latin typeface="微軟正黑體" panose="020B0604030504040204" pitchFamily="34" charset="-120"/>
                <a:ea typeface="微軟正黑體" panose="020B0604030504040204" pitchFamily="34" charset="-120"/>
              </a:rPr>
              <a:t>附負擔性質學生：</a:t>
            </a:r>
            <a:r>
              <a:rPr lang="zh-TW" altLang="zh-TW" dirty="0" smtClean="0">
                <a:solidFill>
                  <a:srgbClr val="000000"/>
                </a:solidFill>
                <a:latin typeface="微軟正黑體" panose="020B0604030504040204" pitchFamily="34" charset="-120"/>
                <a:ea typeface="微軟正黑體" panose="020B0604030504040204" pitchFamily="34" charset="-120"/>
              </a:rPr>
              <a:t>係指依「大專校院弱勢學生助學計畫」或「生活助學金計畫」等規定，由學校提供獎助學金協助弱勢學生安心就學，並安排學生參與校內服務學習活動進行回饋之附負擔性質之兼任職。</a:t>
            </a:r>
            <a:endParaRPr lang="en-US" altLang="zh-TW" dirty="0" smtClean="0">
              <a:solidFill>
                <a:srgbClr val="000000"/>
              </a:solidFill>
              <a:latin typeface="微軟正黑體" panose="020B0604030504040204" pitchFamily="34" charset="-120"/>
              <a:ea typeface="微軟正黑體" panose="020B0604030504040204" pitchFamily="34" charset="-120"/>
            </a:endParaRPr>
          </a:p>
          <a:p>
            <a:pPr eaLnBrk="1" hangingPunct="1">
              <a:lnSpc>
                <a:spcPts val="32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4" name="表格 13"/>
          <p:cNvGraphicFramePr>
            <a:graphicFrameLocks noGrp="1"/>
          </p:cNvGraphicFramePr>
          <p:nvPr>
            <p:extLst>
              <p:ext uri="{D42A27DB-BD31-4B8C-83A1-F6EECF244321}">
                <p14:modId xmlns:p14="http://schemas.microsoft.com/office/powerpoint/2010/main" val="3896722409"/>
              </p:ext>
            </p:extLst>
          </p:nvPr>
        </p:nvGraphicFramePr>
        <p:xfrm>
          <a:off x="550863" y="899162"/>
          <a:ext cx="11210400" cy="1704140"/>
        </p:xfrm>
        <a:graphic>
          <a:graphicData uri="http://schemas.openxmlformats.org/drawingml/2006/table">
            <a:tbl>
              <a:tblPr firstRow="1" firstCol="1" bandRow="1">
                <a:tableStyleId>{5C22544A-7EE6-4342-B048-85BDC9FD1C3A}</a:tableStyleId>
              </a:tblPr>
              <a:tblGrid>
                <a:gridCol w="485457">
                  <a:extLst>
                    <a:ext uri="{9D8B030D-6E8A-4147-A177-3AD203B41FA5}">
                      <a16:colId xmlns:a16="http://schemas.microsoft.com/office/drawing/2014/main" xmlns="" val="20000"/>
                    </a:ext>
                  </a:extLst>
                </a:gridCol>
                <a:gridCol w="2575560">
                  <a:extLst>
                    <a:ext uri="{9D8B030D-6E8A-4147-A177-3AD203B41FA5}">
                      <a16:colId xmlns:a16="http://schemas.microsoft.com/office/drawing/2014/main" xmlns="" val="20001"/>
                    </a:ext>
                  </a:extLst>
                </a:gridCol>
                <a:gridCol w="1216014">
                  <a:extLst>
                    <a:ext uri="{9D8B030D-6E8A-4147-A177-3AD203B41FA5}">
                      <a16:colId xmlns:a16="http://schemas.microsoft.com/office/drawing/2014/main" xmlns="" val="20002"/>
                    </a:ext>
                  </a:extLst>
                </a:gridCol>
                <a:gridCol w="1281760">
                  <a:extLst>
                    <a:ext uri="{9D8B030D-6E8A-4147-A177-3AD203B41FA5}">
                      <a16:colId xmlns:a16="http://schemas.microsoft.com/office/drawing/2014/main" xmlns="" val="20003"/>
                    </a:ext>
                  </a:extLst>
                </a:gridCol>
                <a:gridCol w="2106687">
                  <a:extLst>
                    <a:ext uri="{9D8B030D-6E8A-4147-A177-3AD203B41FA5}">
                      <a16:colId xmlns:a16="http://schemas.microsoft.com/office/drawing/2014/main" xmlns="" val="20004"/>
                    </a:ext>
                  </a:extLst>
                </a:gridCol>
                <a:gridCol w="1515122">
                  <a:extLst>
                    <a:ext uri="{9D8B030D-6E8A-4147-A177-3AD203B41FA5}">
                      <a16:colId xmlns:a16="http://schemas.microsoft.com/office/drawing/2014/main" xmlns="" val="20005"/>
                    </a:ext>
                  </a:extLst>
                </a:gridCol>
                <a:gridCol w="1014900">
                  <a:extLst>
                    <a:ext uri="{9D8B030D-6E8A-4147-A177-3AD203B41FA5}">
                      <a16:colId xmlns:a16="http://schemas.microsoft.com/office/drawing/2014/main" xmlns="" val="20006"/>
                    </a:ext>
                  </a:extLst>
                </a:gridCol>
                <a:gridCol w="1014900">
                  <a:extLst>
                    <a:ext uri="{9D8B030D-6E8A-4147-A177-3AD203B41FA5}">
                      <a16:colId xmlns:a16="http://schemas.microsoft.com/office/drawing/2014/main" xmlns="" val="20007"/>
                    </a:ext>
                  </a:extLst>
                </a:gridCol>
              </a:tblGrid>
              <a:tr h="340828">
                <a:tc rowSpan="5">
                  <a:txBody>
                    <a:bodyPr/>
                    <a:lstStyle/>
                    <a:p>
                      <a:pPr algn="ctr">
                        <a:lnSpc>
                          <a:spcPts val="15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類別</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6">
                  <a:txBody>
                    <a:bodyPr/>
                    <a:lstStyle/>
                    <a:p>
                      <a:pPr algn="ctr">
                        <a:lnSpc>
                          <a:spcPts val="1500"/>
                        </a:lnSpc>
                        <a:spcAft>
                          <a:spcPts val="0"/>
                        </a:spcAft>
                      </a:pPr>
                      <a:r>
                        <a:rPr lang="zh-TW" altLang="en-US" sz="1800" b="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b="0" kern="0" dirty="0" smtClean="0">
                          <a:solidFill>
                            <a:schemeClr val="tx1"/>
                          </a:solidFill>
                          <a:effectLst/>
                          <a:latin typeface="微軟正黑體" panose="020B0604030504040204" pitchFamily="34" charset="-120"/>
                          <a:ea typeface="微軟正黑體" panose="020B0604030504040204" pitchFamily="34" charset="-120"/>
                        </a:rPr>
                        <a:t>兼任</a:t>
                      </a:r>
                      <a:r>
                        <a:rPr lang="zh-TW" altLang="en-US" sz="1800" b="0" kern="0" dirty="0" smtClean="0">
                          <a:solidFill>
                            <a:schemeClr val="tx1"/>
                          </a:solidFill>
                          <a:effectLst/>
                          <a:latin typeface="微軟正黑體" panose="020B0604030504040204" pitchFamily="34" charset="-120"/>
                          <a:ea typeface="微軟正黑體" panose="020B0604030504040204" pitchFamily="34" charset="-120"/>
                        </a:rPr>
                        <a:t>助理</a:t>
                      </a:r>
                      <a:r>
                        <a:rPr lang="zh-TW" sz="1800" b="0" kern="0" dirty="0" smtClean="0">
                          <a:solidFill>
                            <a:schemeClr val="tx1"/>
                          </a:solidFill>
                          <a:effectLst/>
                          <a:latin typeface="微軟正黑體" panose="020B0604030504040204" pitchFamily="34" charset="-120"/>
                          <a:ea typeface="微軟正黑體" panose="020B0604030504040204" pitchFamily="34" charset="-120"/>
                        </a:rPr>
                        <a:t>類型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0828">
                <a:tc vMerge="1">
                  <a:txBody>
                    <a:bodyPr/>
                    <a:lstStyle/>
                    <a:p>
                      <a:endParaRPr lang="zh-TW" altLang="en-US"/>
                    </a:p>
                  </a:txBody>
                  <a:tcPr/>
                </a:tc>
                <a:tc vMerge="1">
                  <a:txBody>
                    <a:bodyPr/>
                    <a:lstStyle/>
                    <a:p>
                      <a:endParaRPr lang="zh-TW" altLang="en-US"/>
                    </a:p>
                  </a:txBody>
                  <a:tcPr/>
                </a:tc>
                <a:tc rowSpan="4">
                  <a:txBody>
                    <a:bodyPr/>
                    <a:lstStyle/>
                    <a:p>
                      <a:pPr algn="ctr">
                        <a:lnSpc>
                          <a:spcPts val="15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A.</a:t>
                      </a:r>
                      <a:r>
                        <a:rPr lang="zh-TW" sz="1800" b="0" kern="0" dirty="0">
                          <a:solidFill>
                            <a:schemeClr val="tx1"/>
                          </a:solidFill>
                          <a:effectLst/>
                          <a:latin typeface="微軟正黑體" panose="020B0604030504040204" pitchFamily="34" charset="-120"/>
                          <a:ea typeface="微軟正黑體" panose="020B0604030504040204" pitchFamily="34" charset="-120"/>
                        </a:rPr>
                        <a:t>學習型人數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5">
                  <a:txBody>
                    <a:bodyPr/>
                    <a:lstStyle/>
                    <a:p>
                      <a:pPr algn="ctr">
                        <a:lnSpc>
                          <a:spcPts val="15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B.</a:t>
                      </a:r>
                      <a:r>
                        <a:rPr lang="zh-TW" sz="1800" b="0" kern="0" dirty="0">
                          <a:solidFill>
                            <a:schemeClr val="tx1"/>
                          </a:solidFill>
                          <a:effectLst/>
                          <a:latin typeface="微軟正黑體" panose="020B0604030504040204" pitchFamily="34" charset="-120"/>
                          <a:ea typeface="微軟正黑體" panose="020B0604030504040204" pitchFamily="34" charset="-120"/>
                        </a:rPr>
                        <a:t>勞僱型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研究助理</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grid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7200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3">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雇主負擔經費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2"/>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B.</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教學助理</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一般學生數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具身心障礙</a:t>
                      </a:r>
                      <a:r>
                        <a:rPr lang="zh-TW" sz="1800" b="0" kern="0" dirty="0" smtClean="0">
                          <a:solidFill>
                            <a:schemeClr val="tx1"/>
                          </a:solidFill>
                          <a:effectLst/>
                          <a:latin typeface="微軟正黑體" panose="020B0604030504040204" pitchFamily="34" charset="-120"/>
                          <a:ea typeface="微軟正黑體" panose="020B0604030504040204" pitchFamily="34" charset="-120"/>
                        </a:rPr>
                        <a:t>身份學生</a:t>
                      </a:r>
                      <a:r>
                        <a:rPr lang="zh-TW" sz="1800" b="0" kern="0" dirty="0">
                          <a:solidFill>
                            <a:schemeClr val="tx1"/>
                          </a:solidFill>
                          <a:effectLst/>
                          <a:latin typeface="微軟正黑體" panose="020B0604030504040204" pitchFamily="34" charset="-120"/>
                          <a:ea typeface="微軟正黑體" panose="020B0604030504040204" pitchFamily="34" charset="-120"/>
                        </a:rPr>
                        <a:t>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勞保</a:t>
                      </a:r>
                      <a:r>
                        <a:rPr lang="zh-TW" sz="1800" b="0" kern="0" dirty="0" smtClean="0">
                          <a:solidFill>
                            <a:schemeClr val="tx1"/>
                          </a:solidFill>
                          <a:effectLst/>
                          <a:latin typeface="微軟正黑體" panose="020B0604030504040204" pitchFamily="34" charset="-120"/>
                          <a:ea typeface="微軟正黑體" panose="020B0604030504040204" pitchFamily="34" charset="-120"/>
                        </a:rPr>
                        <a:t>費</a:t>
                      </a:r>
                      <a:endParaRPr lang="en-US" altLang="zh-TW" sz="1800" b="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500"/>
                        </a:lnSpc>
                        <a:spcAft>
                          <a:spcPts val="0"/>
                        </a:spcAft>
                      </a:pPr>
                      <a:r>
                        <a:rPr lang="zh-TW" sz="1800" b="0" kern="0" dirty="0" smtClean="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含職災）</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健保費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勞退費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C.</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工讀生</a:t>
                      </a: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附服務負擔</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3512418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76</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7-7</a:t>
            </a:r>
            <a:r>
              <a:rPr lang="zh-TW" altLang="en-US" sz="3000" dirty="0">
                <a:solidFill>
                  <a:schemeClr val="tx1"/>
                </a:solidFill>
                <a:latin typeface="微軟正黑體" panose="020B0604030504040204" pitchFamily="34" charset="-120"/>
                <a:ea typeface="微軟正黑體" panose="020B0604030504040204" pitchFamily="34" charset="-120"/>
              </a:rPr>
              <a:t>學生兼任助理人數及經費統計表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834520" y="2640365"/>
            <a:ext cx="1117460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1077913" lvl="2" indent="-514350" latinLnBrk="1">
              <a:lnSpc>
                <a:spcPts val="2800"/>
              </a:lnSpc>
              <a:spcBef>
                <a:spcPts val="300"/>
              </a:spcBef>
              <a:spcAft>
                <a:spcPts val="300"/>
              </a:spcAft>
              <a:buSzPct val="90000"/>
              <a:buNone/>
              <a:defRPr/>
            </a:pP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二</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zh-TW" b="1" dirty="0" smtClean="0">
                <a:solidFill>
                  <a:srgbClr val="FF0000"/>
                </a:solidFill>
                <a:latin typeface="微軟正黑體" panose="020B0604030504040204" pitchFamily="34" charset="-120"/>
                <a:ea typeface="微軟正黑體" panose="020B0604030504040204" pitchFamily="34" charset="-120"/>
              </a:rPr>
              <a:t>勞</a:t>
            </a:r>
            <a:r>
              <a:rPr lang="zh-TW" altLang="zh-TW" b="1" dirty="0">
                <a:solidFill>
                  <a:srgbClr val="FF0000"/>
                </a:solidFill>
                <a:latin typeface="微軟正黑體" panose="020B0604030504040204" pitchFamily="34" charset="-120"/>
                <a:ea typeface="微軟正黑體" panose="020B0604030504040204" pitchFamily="34" charset="-120"/>
              </a:rPr>
              <a:t>僱型兼任助理</a:t>
            </a:r>
            <a:r>
              <a:rPr lang="zh-TW" altLang="zh-TW" dirty="0" smtClean="0">
                <a:solidFill>
                  <a:srgbClr val="000000"/>
                </a:solidFill>
                <a:latin typeface="微軟正黑體" panose="020B0604030504040204" pitchFamily="34" charset="-120"/>
                <a:ea typeface="微軟正黑體" panose="020B0604030504040204" pitchFamily="34" charset="-120"/>
              </a:rPr>
              <a:t>：係指學生擔任</a:t>
            </a:r>
            <a:r>
              <a:rPr lang="zh-TW" altLang="zh-TW" b="1" dirty="0" smtClean="0">
                <a:solidFill>
                  <a:srgbClr val="FF0000"/>
                </a:solidFill>
                <a:latin typeface="微軟正黑體" panose="020B0604030504040204" pitchFamily="34" charset="-120"/>
                <a:ea typeface="微軟正黑體" panose="020B0604030504040204" pitchFamily="34" charset="-120"/>
              </a:rPr>
              <a:t>具有勞工身份之兼任助理</a:t>
            </a:r>
            <a:r>
              <a:rPr lang="zh-TW" altLang="zh-TW" dirty="0" smtClean="0">
                <a:solidFill>
                  <a:srgbClr val="000000"/>
                </a:solidFill>
                <a:latin typeface="微軟正黑體" panose="020B0604030504040204" pitchFamily="34" charset="-120"/>
                <a:ea typeface="微軟正黑體" panose="020B0604030504040204" pitchFamily="34" charset="-120"/>
              </a:rPr>
              <a:t>，且雇主</a:t>
            </a:r>
            <a:r>
              <a:rPr lang="en-US" altLang="zh-TW" dirty="0" smtClean="0">
                <a:solidFill>
                  <a:srgbClr val="000000"/>
                </a:solidFill>
                <a:latin typeface="微軟正黑體" panose="020B0604030504040204" pitchFamily="34" charset="-120"/>
                <a:ea typeface="微軟正黑體" panose="020B0604030504040204" pitchFamily="34" charset="-120"/>
              </a:rPr>
              <a:t>(</a:t>
            </a:r>
            <a:r>
              <a:rPr lang="zh-TW" altLang="zh-TW" dirty="0" smtClean="0">
                <a:solidFill>
                  <a:srgbClr val="000000"/>
                </a:solidFill>
                <a:latin typeface="微軟正黑體" panose="020B0604030504040204" pitchFamily="34" charset="-120"/>
                <a:ea typeface="微軟正黑體" panose="020B0604030504040204" pitchFamily="34" charset="-120"/>
              </a:rPr>
              <a:t>學校</a:t>
            </a:r>
            <a:r>
              <a:rPr lang="en-US" altLang="zh-TW" dirty="0" smtClean="0">
                <a:solidFill>
                  <a:srgbClr val="000000"/>
                </a:solidFill>
                <a:latin typeface="微軟正黑體" panose="020B0604030504040204" pitchFamily="34" charset="-120"/>
                <a:ea typeface="微軟正黑體" panose="020B0604030504040204" pitchFamily="34" charset="-120"/>
              </a:rPr>
              <a:t>)</a:t>
            </a:r>
            <a:r>
              <a:rPr lang="zh-TW" altLang="zh-TW" dirty="0" smtClean="0">
                <a:solidFill>
                  <a:srgbClr val="000000"/>
                </a:solidFill>
                <a:latin typeface="微軟正黑體" panose="020B0604030504040204" pitchFamily="34" charset="-120"/>
                <a:ea typeface="微軟正黑體" panose="020B0604030504040204" pitchFamily="34" charset="-120"/>
              </a:rPr>
              <a:t>依法提供勞工保險、全民健康保險之保障，並提撥勞工退職金，亦即</a:t>
            </a:r>
            <a:r>
              <a:rPr lang="zh-TW" altLang="zh-TW" b="1" dirty="0" smtClean="0">
                <a:solidFill>
                  <a:srgbClr val="FF0000"/>
                </a:solidFill>
                <a:latin typeface="微軟正黑體" panose="020B0604030504040204" pitchFamily="34" charset="-120"/>
                <a:ea typeface="微軟正黑體" panose="020B0604030504040204" pitchFamily="34" charset="-120"/>
              </a:rPr>
              <a:t>非屬學習型範疇之兼任助理。</a:t>
            </a: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月因應「教育部」需求預計新增本表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3896722409"/>
              </p:ext>
            </p:extLst>
          </p:nvPr>
        </p:nvGraphicFramePr>
        <p:xfrm>
          <a:off x="550863" y="899162"/>
          <a:ext cx="11210400" cy="1704140"/>
        </p:xfrm>
        <a:graphic>
          <a:graphicData uri="http://schemas.openxmlformats.org/drawingml/2006/table">
            <a:tbl>
              <a:tblPr firstRow="1" firstCol="1" bandRow="1">
                <a:tableStyleId>{5C22544A-7EE6-4342-B048-85BDC9FD1C3A}</a:tableStyleId>
              </a:tblPr>
              <a:tblGrid>
                <a:gridCol w="485457">
                  <a:extLst>
                    <a:ext uri="{9D8B030D-6E8A-4147-A177-3AD203B41FA5}">
                      <a16:colId xmlns:a16="http://schemas.microsoft.com/office/drawing/2014/main" xmlns="" val="20000"/>
                    </a:ext>
                  </a:extLst>
                </a:gridCol>
                <a:gridCol w="2575560">
                  <a:extLst>
                    <a:ext uri="{9D8B030D-6E8A-4147-A177-3AD203B41FA5}">
                      <a16:colId xmlns:a16="http://schemas.microsoft.com/office/drawing/2014/main" xmlns="" val="20001"/>
                    </a:ext>
                  </a:extLst>
                </a:gridCol>
                <a:gridCol w="1216014">
                  <a:extLst>
                    <a:ext uri="{9D8B030D-6E8A-4147-A177-3AD203B41FA5}">
                      <a16:colId xmlns:a16="http://schemas.microsoft.com/office/drawing/2014/main" xmlns="" val="20002"/>
                    </a:ext>
                  </a:extLst>
                </a:gridCol>
                <a:gridCol w="1281760">
                  <a:extLst>
                    <a:ext uri="{9D8B030D-6E8A-4147-A177-3AD203B41FA5}">
                      <a16:colId xmlns:a16="http://schemas.microsoft.com/office/drawing/2014/main" xmlns="" val="20003"/>
                    </a:ext>
                  </a:extLst>
                </a:gridCol>
                <a:gridCol w="2106687">
                  <a:extLst>
                    <a:ext uri="{9D8B030D-6E8A-4147-A177-3AD203B41FA5}">
                      <a16:colId xmlns:a16="http://schemas.microsoft.com/office/drawing/2014/main" xmlns="" val="20004"/>
                    </a:ext>
                  </a:extLst>
                </a:gridCol>
                <a:gridCol w="1515122">
                  <a:extLst>
                    <a:ext uri="{9D8B030D-6E8A-4147-A177-3AD203B41FA5}">
                      <a16:colId xmlns:a16="http://schemas.microsoft.com/office/drawing/2014/main" xmlns="" val="20005"/>
                    </a:ext>
                  </a:extLst>
                </a:gridCol>
                <a:gridCol w="1014900">
                  <a:extLst>
                    <a:ext uri="{9D8B030D-6E8A-4147-A177-3AD203B41FA5}">
                      <a16:colId xmlns:a16="http://schemas.microsoft.com/office/drawing/2014/main" xmlns="" val="20006"/>
                    </a:ext>
                  </a:extLst>
                </a:gridCol>
                <a:gridCol w="1014900">
                  <a:extLst>
                    <a:ext uri="{9D8B030D-6E8A-4147-A177-3AD203B41FA5}">
                      <a16:colId xmlns:a16="http://schemas.microsoft.com/office/drawing/2014/main" xmlns="" val="20007"/>
                    </a:ext>
                  </a:extLst>
                </a:gridCol>
              </a:tblGrid>
              <a:tr h="340828">
                <a:tc rowSpan="5">
                  <a:txBody>
                    <a:bodyPr/>
                    <a:lstStyle/>
                    <a:p>
                      <a:pPr algn="ctr">
                        <a:lnSpc>
                          <a:spcPts val="15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類別</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6">
                  <a:txBody>
                    <a:bodyPr/>
                    <a:lstStyle/>
                    <a:p>
                      <a:pPr algn="ctr">
                        <a:lnSpc>
                          <a:spcPts val="1500"/>
                        </a:lnSpc>
                        <a:spcAft>
                          <a:spcPts val="0"/>
                        </a:spcAft>
                      </a:pPr>
                      <a:r>
                        <a:rPr lang="zh-TW" altLang="en-US" sz="1800" b="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b="0" kern="0" dirty="0" smtClean="0">
                          <a:solidFill>
                            <a:schemeClr val="tx1"/>
                          </a:solidFill>
                          <a:effectLst/>
                          <a:latin typeface="微軟正黑體" panose="020B0604030504040204" pitchFamily="34" charset="-120"/>
                          <a:ea typeface="微軟正黑體" panose="020B0604030504040204" pitchFamily="34" charset="-120"/>
                        </a:rPr>
                        <a:t>兼任</a:t>
                      </a:r>
                      <a:r>
                        <a:rPr lang="zh-TW" altLang="en-US" sz="1800" b="0" kern="0" dirty="0" smtClean="0">
                          <a:solidFill>
                            <a:schemeClr val="tx1"/>
                          </a:solidFill>
                          <a:effectLst/>
                          <a:latin typeface="微軟正黑體" panose="020B0604030504040204" pitchFamily="34" charset="-120"/>
                          <a:ea typeface="微軟正黑體" panose="020B0604030504040204" pitchFamily="34" charset="-120"/>
                        </a:rPr>
                        <a:t>助理</a:t>
                      </a:r>
                      <a:r>
                        <a:rPr lang="zh-TW" sz="1800" b="0" kern="0" dirty="0" smtClean="0">
                          <a:solidFill>
                            <a:schemeClr val="tx1"/>
                          </a:solidFill>
                          <a:effectLst/>
                          <a:latin typeface="微軟正黑體" panose="020B0604030504040204" pitchFamily="34" charset="-120"/>
                          <a:ea typeface="微軟正黑體" panose="020B0604030504040204" pitchFamily="34" charset="-120"/>
                        </a:rPr>
                        <a:t>類型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0828">
                <a:tc vMerge="1">
                  <a:txBody>
                    <a:bodyPr/>
                    <a:lstStyle/>
                    <a:p>
                      <a:endParaRPr lang="zh-TW" altLang="en-US"/>
                    </a:p>
                  </a:txBody>
                  <a:tcPr/>
                </a:tc>
                <a:tc vMerge="1">
                  <a:txBody>
                    <a:bodyPr/>
                    <a:lstStyle/>
                    <a:p>
                      <a:endParaRPr lang="zh-TW" altLang="en-US"/>
                    </a:p>
                  </a:txBody>
                  <a:tcPr/>
                </a:tc>
                <a:tc rowSpan="4">
                  <a:txBody>
                    <a:bodyPr/>
                    <a:lstStyle/>
                    <a:p>
                      <a:pPr algn="ctr">
                        <a:lnSpc>
                          <a:spcPts val="15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A.</a:t>
                      </a:r>
                      <a:r>
                        <a:rPr lang="zh-TW" sz="1800" b="0" kern="0" dirty="0">
                          <a:solidFill>
                            <a:schemeClr val="tx1"/>
                          </a:solidFill>
                          <a:effectLst/>
                          <a:latin typeface="微軟正黑體" panose="020B0604030504040204" pitchFamily="34" charset="-120"/>
                          <a:ea typeface="微軟正黑體" panose="020B0604030504040204" pitchFamily="34" charset="-120"/>
                        </a:rPr>
                        <a:t>學習型人數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5">
                  <a:txBody>
                    <a:bodyPr/>
                    <a:lstStyle/>
                    <a:p>
                      <a:pPr algn="ctr">
                        <a:lnSpc>
                          <a:spcPts val="15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B.</a:t>
                      </a:r>
                      <a:r>
                        <a:rPr lang="zh-TW" sz="1800" b="0" kern="0" dirty="0">
                          <a:solidFill>
                            <a:schemeClr val="tx1"/>
                          </a:solidFill>
                          <a:effectLst/>
                          <a:latin typeface="微軟正黑體" panose="020B0604030504040204" pitchFamily="34" charset="-120"/>
                          <a:ea typeface="微軟正黑體" panose="020B0604030504040204" pitchFamily="34" charset="-120"/>
                        </a:rPr>
                        <a:t>勞僱型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研究助理</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grid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7200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gridSpan="3">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雇主負擔經費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2"/>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B.</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教學助理</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一般學生數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具身心障礙</a:t>
                      </a:r>
                      <a:r>
                        <a:rPr lang="zh-TW" sz="1800" b="0" kern="0" dirty="0" smtClean="0">
                          <a:solidFill>
                            <a:schemeClr val="tx1"/>
                          </a:solidFill>
                          <a:effectLst/>
                          <a:latin typeface="微軟正黑體" panose="020B0604030504040204" pitchFamily="34" charset="-120"/>
                          <a:ea typeface="微軟正黑體" panose="020B0604030504040204" pitchFamily="34" charset="-120"/>
                        </a:rPr>
                        <a:t>身份學生</a:t>
                      </a:r>
                      <a:r>
                        <a:rPr lang="zh-TW" sz="1800" b="0" kern="0" dirty="0">
                          <a:solidFill>
                            <a:schemeClr val="tx1"/>
                          </a:solidFill>
                          <a:effectLst/>
                          <a:latin typeface="微軟正黑體" panose="020B0604030504040204" pitchFamily="34" charset="-120"/>
                          <a:ea typeface="微軟正黑體" panose="020B0604030504040204" pitchFamily="34" charset="-120"/>
                        </a:rPr>
                        <a:t>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勞保</a:t>
                      </a:r>
                      <a:r>
                        <a:rPr lang="zh-TW" sz="1800" b="0" kern="0" dirty="0" smtClean="0">
                          <a:solidFill>
                            <a:schemeClr val="tx1"/>
                          </a:solidFill>
                          <a:effectLst/>
                          <a:latin typeface="微軟正黑體" panose="020B0604030504040204" pitchFamily="34" charset="-120"/>
                          <a:ea typeface="微軟正黑體" panose="020B0604030504040204" pitchFamily="34" charset="-120"/>
                        </a:rPr>
                        <a:t>費</a:t>
                      </a:r>
                      <a:endParaRPr lang="en-US" altLang="zh-TW" sz="1800" b="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500"/>
                        </a:lnSpc>
                        <a:spcAft>
                          <a:spcPts val="0"/>
                        </a:spcAft>
                      </a:pPr>
                      <a:r>
                        <a:rPr lang="zh-TW" sz="1800" b="0" kern="0" dirty="0" smtClean="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含職災）</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健保費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勞退費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C.</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工讀生</a:t>
                      </a: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附服務負擔</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303934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77</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7-7</a:t>
            </a:r>
            <a:r>
              <a:rPr lang="zh-TW" altLang="en-US" sz="3000" dirty="0" smtClean="0">
                <a:solidFill>
                  <a:schemeClr val="tx1"/>
                </a:solidFill>
                <a:latin typeface="微軟正黑體" panose="020B0604030504040204" pitchFamily="34" charset="-120"/>
                <a:ea typeface="微軟正黑體" panose="020B0604030504040204" pitchFamily="34" charset="-120"/>
              </a:rPr>
              <a:t>學生</a:t>
            </a:r>
            <a:r>
              <a:rPr lang="zh-TW" altLang="en-US" sz="3000" dirty="0">
                <a:solidFill>
                  <a:schemeClr val="tx1"/>
                </a:solidFill>
                <a:latin typeface="微軟正黑體" panose="020B0604030504040204" pitchFamily="34" charset="-120"/>
                <a:ea typeface="微軟正黑體" panose="020B0604030504040204" pitchFamily="34" charset="-120"/>
              </a:rPr>
              <a:t>兼任助理人數及經費統計表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834520" y="2640365"/>
            <a:ext cx="10926743" cy="45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marL="0" lvl="1" indent="0" latinLnBrk="1">
              <a:lnSpc>
                <a:spcPts val="2800"/>
              </a:lnSpc>
              <a:spcBef>
                <a:spcPts val="300"/>
              </a:spcBef>
              <a:spcAft>
                <a:spcPts val="300"/>
              </a:spcAft>
              <a:buSzPct val="90000"/>
              <a:buNone/>
              <a:defRPr/>
            </a:pP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lang="en-US" altLang="zh-TW" sz="2400" dirty="0" smtClean="0">
              <a:solidFill>
                <a:schemeClr val="tx1">
                  <a:lumMod val="10000"/>
                </a:schemeClr>
              </a:solidFill>
              <a:latin typeface="微軟正黑體" panose="020B0604030504040204" pitchFamily="34" charset="-120"/>
              <a:ea typeface="微軟正黑體" panose="020B0604030504040204" pitchFamily="34" charset="-120"/>
            </a:endParaRPr>
          </a:p>
          <a:p>
            <a:pPr marL="625475" lvl="1" indent="0" latinLnBrk="1">
              <a:lnSpc>
                <a:spcPts val="2600"/>
              </a:lnSpc>
              <a:spcBef>
                <a:spcPts val="300"/>
              </a:spcBef>
              <a:spcAft>
                <a:spcPts val="300"/>
              </a:spcAft>
              <a:buSzPct val="90000"/>
              <a:buNone/>
              <a:defRPr/>
            </a:pP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三</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本表人數</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經費之</a:t>
            </a:r>
            <a:r>
              <a:rPr lang="zh-TW" altLang="zh-TW" sz="2400" b="1" dirty="0">
                <a:solidFill>
                  <a:srgbClr val="FF0000"/>
                </a:solidFill>
                <a:latin typeface="微軟正黑體" panose="020B0604030504040204" pitchFamily="34" charset="-120"/>
                <a:ea typeface="微軟正黑體" panose="020B0604030504040204" pitchFamily="34" charset="-120"/>
              </a:rPr>
              <a:t>填報</a:t>
            </a:r>
            <a:r>
              <a:rPr lang="zh-TW" altLang="zh-TW" sz="2400" dirty="0">
                <a:solidFill>
                  <a:schemeClr val="tx1">
                    <a:lumMod val="10000"/>
                  </a:schemeClr>
                </a:solidFill>
                <a:latin typeface="微軟正黑體" panose="020B0604030504040204" pitchFamily="34" charset="-120"/>
                <a:ea typeface="微軟正黑體" panose="020B0604030504040204" pitchFamily="34" charset="-120"/>
              </a:rPr>
              <a:t>，簡述如下：</a:t>
            </a:r>
            <a:endParaRPr lang="en-US" altLang="zh-TW" sz="2400" dirty="0">
              <a:solidFill>
                <a:schemeClr val="tx1">
                  <a:lumMod val="10000"/>
                </a:schemeClr>
              </a:solidFill>
              <a:latin typeface="微軟正黑體" panose="020B0604030504040204" pitchFamily="34" charset="-120"/>
              <a:ea typeface="微軟正黑體" panose="020B0604030504040204" pitchFamily="34" charset="-120"/>
            </a:endParaRPr>
          </a:p>
          <a:p>
            <a:pPr marL="1433513" lvl="1" indent="-273050" latinLnBrk="1">
              <a:lnSpc>
                <a:spcPts val="2600"/>
              </a:lnSpc>
              <a:spcBef>
                <a:spcPts val="300"/>
              </a:spcBef>
              <a:spcAft>
                <a:spcPts val="300"/>
              </a:spcAft>
              <a:buSzPct val="90000"/>
              <a:buFont typeface="+mj-lt"/>
              <a:buAutoNum type="alphaLcPeriod"/>
              <a:defRPr/>
            </a:pPr>
            <a:r>
              <a:rPr lang="zh-TW" altLang="zh-TW" sz="2400" dirty="0">
                <a:solidFill>
                  <a:srgbClr val="000000"/>
                </a:solidFill>
                <a:latin typeface="微軟正黑體" panose="020B0604030504040204" pitchFamily="34" charset="-120"/>
                <a:ea typeface="微軟正黑體" panose="020B0604030504040204" pitchFamily="34" charset="-120"/>
              </a:rPr>
              <a:t>人數：</a:t>
            </a:r>
            <a:r>
              <a:rPr lang="zh-TW" altLang="en-US" sz="2400" dirty="0">
                <a:solidFill>
                  <a:srgbClr val="000000"/>
                </a:solidFill>
                <a:latin typeface="微軟正黑體" panose="020B0604030504040204" pitchFamily="34" charset="-120"/>
                <a:ea typeface="微軟正黑體" panose="020B0604030504040204" pitchFamily="34" charset="-120"/>
              </a:rPr>
              <a:t>每一位學生在各類兼任助理類型中</a:t>
            </a:r>
            <a:r>
              <a:rPr lang="zh-TW" altLang="zh-TW" sz="2400" b="1" dirty="0">
                <a:solidFill>
                  <a:srgbClr val="FF0000"/>
                </a:solidFill>
                <a:latin typeface="微軟正黑體" panose="020B0604030504040204" pitchFamily="34" charset="-120"/>
                <a:ea typeface="微軟正黑體" panose="020B0604030504040204" pitchFamily="34" charset="-120"/>
              </a:rPr>
              <a:t>僅能以</a:t>
            </a:r>
            <a:r>
              <a:rPr lang="en-US" altLang="zh-TW" sz="2400" b="1" dirty="0">
                <a:solidFill>
                  <a:srgbClr val="FF0000"/>
                </a:solidFill>
                <a:latin typeface="微軟正黑體" panose="020B0604030504040204" pitchFamily="34" charset="-120"/>
                <a:ea typeface="微軟正黑體" panose="020B0604030504040204" pitchFamily="34" charset="-120"/>
              </a:rPr>
              <a:t>1</a:t>
            </a:r>
            <a:r>
              <a:rPr lang="zh-TW" altLang="zh-TW" sz="2400" b="1" dirty="0">
                <a:solidFill>
                  <a:srgbClr val="FF0000"/>
                </a:solidFill>
                <a:latin typeface="微軟正黑體" panose="020B0604030504040204" pitchFamily="34" charset="-120"/>
                <a:ea typeface="微軟正黑體" panose="020B0604030504040204" pitchFamily="34" charset="-120"/>
              </a:rPr>
              <a:t>種身份填報</a:t>
            </a:r>
            <a:r>
              <a:rPr lang="zh-TW" altLang="zh-TW" sz="2400" dirty="0">
                <a:solidFill>
                  <a:srgbClr val="000000"/>
                </a:solidFill>
                <a:latin typeface="微軟正黑體" panose="020B0604030504040204" pitchFamily="34" charset="-120"/>
                <a:ea typeface="微軟正黑體" panose="020B0604030504040204" pitchFamily="34" charset="-120"/>
              </a:rPr>
              <a:t>，若學生身兼數職，請學校先以「學生證編號」、「身份證字號」等資訊先進行勾稽，並</a:t>
            </a:r>
            <a:r>
              <a:rPr lang="zh-TW" altLang="zh-TW" sz="2400" b="1" dirty="0">
                <a:solidFill>
                  <a:srgbClr val="FF0000"/>
                </a:solidFill>
                <a:latin typeface="微軟正黑體" panose="020B0604030504040204" pitchFamily="34" charset="-120"/>
                <a:ea typeface="微軟正黑體" panose="020B0604030504040204" pitchFamily="34" charset="-120"/>
              </a:rPr>
              <a:t>以該生服務最久之兼任助理類別（研究助理；教學助理；工讀</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附服務負擔）擇一填報人數</a:t>
            </a:r>
            <a:r>
              <a:rPr lang="zh-TW" altLang="zh-TW" sz="2400" dirty="0">
                <a:solidFill>
                  <a:srgbClr val="000000"/>
                </a:solidFill>
                <a:latin typeface="微軟正黑體" panose="020B0604030504040204" pitchFamily="34" charset="-120"/>
                <a:ea typeface="微軟正黑體" panose="020B0604030504040204" pitchFamily="34" charset="-120"/>
              </a:rPr>
              <a:t>，避免</a:t>
            </a:r>
            <a:r>
              <a:rPr lang="en-US" altLang="zh-TW" sz="2400" dirty="0">
                <a:solidFill>
                  <a:srgbClr val="000000"/>
                </a:solidFill>
                <a:latin typeface="微軟正黑體" panose="020B0604030504040204" pitchFamily="34" charset="-120"/>
                <a:ea typeface="微軟正黑體" panose="020B0604030504040204" pitchFamily="34" charset="-120"/>
              </a:rPr>
              <a:t>1</a:t>
            </a:r>
            <a:r>
              <a:rPr lang="zh-TW" altLang="zh-TW" sz="2400" dirty="0">
                <a:solidFill>
                  <a:srgbClr val="000000"/>
                </a:solidFill>
                <a:latin typeface="微軟正黑體" panose="020B0604030504040204" pitchFamily="34" charset="-120"/>
                <a:ea typeface="微軟正黑體" panose="020B0604030504040204" pitchFamily="34" charset="-120"/>
              </a:rPr>
              <a:t>人重複列計。</a:t>
            </a:r>
          </a:p>
          <a:p>
            <a:pPr marL="1433513" lvl="1" indent="-273050" latinLnBrk="1">
              <a:lnSpc>
                <a:spcPts val="2600"/>
              </a:lnSpc>
              <a:spcBef>
                <a:spcPts val="300"/>
              </a:spcBef>
              <a:spcAft>
                <a:spcPts val="300"/>
              </a:spcAft>
              <a:buSzPct val="90000"/>
              <a:buFont typeface="+mj-lt"/>
              <a:buAutoNum type="alphaLcPeriod"/>
              <a:defRPr/>
            </a:pPr>
            <a:r>
              <a:rPr lang="zh-TW" altLang="en-US" sz="2400" dirty="0">
                <a:solidFill>
                  <a:srgbClr val="000000"/>
                </a:solidFill>
                <a:latin typeface="微軟正黑體" panose="020B0604030504040204" pitchFamily="34" charset="-120"/>
                <a:ea typeface="微軟正黑體" panose="020B0604030504040204" pitchFamily="34" charset="-120"/>
              </a:rPr>
              <a:t>經費：</a:t>
            </a:r>
            <a:r>
              <a:rPr lang="zh-TW" altLang="zh-TW" sz="2400" dirty="0">
                <a:solidFill>
                  <a:srgbClr val="000000"/>
                </a:solidFill>
                <a:latin typeface="微軟正黑體" panose="020B0604030504040204" pitchFamily="34" charset="-120"/>
                <a:ea typeface="微軟正黑體" panose="020B0604030504040204" pitchFamily="34" charset="-120"/>
              </a:rPr>
              <a:t>考量本表學生兼任助理人數統計與經費未具有必然相關性，請依學生</a:t>
            </a:r>
            <a:r>
              <a:rPr lang="zh-TW" altLang="zh-TW" sz="2400" b="1" dirty="0">
                <a:solidFill>
                  <a:srgbClr val="FF0000"/>
                </a:solidFill>
                <a:latin typeface="微軟正黑體" panose="020B0604030504040204" pitchFamily="34" charset="-120"/>
                <a:ea typeface="微軟正黑體" panose="020B0604030504040204" pitchFamily="34" charset="-120"/>
              </a:rPr>
              <a:t>實際兼任職（研究助理；教學助理；工讀</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附服務負擔）填報雇主負擔經費，並以【勞保費</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含職災</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；健保費；勞退費】等類填報</a:t>
            </a:r>
            <a:r>
              <a:rPr lang="zh-TW" altLang="zh-TW" sz="2400"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但人數請擇一填報，避免重複列計為人次資料</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444500" lvl="1" indent="0" latinLnBrk="1">
              <a:lnSpc>
                <a:spcPts val="2600"/>
              </a:lnSpc>
              <a:spcBef>
                <a:spcPts val="300"/>
              </a:spcBef>
              <a:spcAft>
                <a:spcPts val="300"/>
              </a:spcAft>
              <a:buSzPct val="90000"/>
              <a:buNone/>
              <a:defRPr/>
            </a:pPr>
            <a:r>
              <a:rPr lang="en-US" altLang="zh-TW" sz="1600" dirty="0">
                <a:latin typeface="微軟正黑體" panose="020B0604030504040204" pitchFamily="34" charset="-120"/>
                <a:ea typeface="微軟正黑體" panose="020B0604030504040204" pitchFamily="34" charset="-120"/>
              </a:rPr>
              <a:t>	【106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a:t>
            </a:r>
            <a:r>
              <a:rPr lang="zh-TW" altLang="en-US" sz="1600" dirty="0" smtClean="0">
                <a:latin typeface="微軟正黑體" panose="020B0604030504040204" pitchFamily="34" charset="-120"/>
                <a:ea typeface="微軟正黑體" panose="020B0604030504040204" pitchFamily="34" charset="-120"/>
              </a:rPr>
              <a:t>教育部」</a:t>
            </a:r>
            <a:r>
              <a:rPr lang="zh-TW" altLang="en-US" sz="1600" dirty="0">
                <a:latin typeface="微軟正黑體" panose="020B0604030504040204" pitchFamily="34" charset="-120"/>
                <a:ea typeface="微軟正黑體" panose="020B0604030504040204" pitchFamily="34" charset="-120"/>
              </a:rPr>
              <a:t>需求預計新增本表</a:t>
            </a:r>
            <a:r>
              <a:rPr lang="en-US" altLang="zh-TW" sz="1600" dirty="0">
                <a:latin typeface="微軟正黑體" panose="020B0604030504040204" pitchFamily="34" charset="-120"/>
                <a:ea typeface="微軟正黑體" panose="020B0604030504040204" pitchFamily="34" charset="-120"/>
              </a:rPr>
              <a:t>】</a:t>
            </a:r>
          </a:p>
          <a:p>
            <a:pPr marL="444500" lvl="1" indent="0" latinLnBrk="1">
              <a:lnSpc>
                <a:spcPts val="2600"/>
              </a:lnSpc>
              <a:spcBef>
                <a:spcPts val="300"/>
              </a:spcBef>
              <a:spcAft>
                <a:spcPts val="300"/>
              </a:spcAft>
              <a:buSzPct val="90000"/>
              <a:buNone/>
              <a:defRPr/>
            </a:pPr>
            <a:endParaRPr lang="zh-TW" altLang="zh-TW" sz="2400" b="1" u="sng" dirty="0">
              <a:solidFill>
                <a:srgbClr val="7030A0"/>
              </a:solidFill>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3613221"/>
              </p:ext>
            </p:extLst>
          </p:nvPr>
        </p:nvGraphicFramePr>
        <p:xfrm>
          <a:off x="550863" y="899162"/>
          <a:ext cx="11210400" cy="1704140"/>
        </p:xfrm>
        <a:graphic>
          <a:graphicData uri="http://schemas.openxmlformats.org/drawingml/2006/table">
            <a:tbl>
              <a:tblPr firstRow="1" firstCol="1" bandRow="1">
                <a:tableStyleId>{5C22544A-7EE6-4342-B048-85BDC9FD1C3A}</a:tableStyleId>
              </a:tblPr>
              <a:tblGrid>
                <a:gridCol w="485457">
                  <a:extLst>
                    <a:ext uri="{9D8B030D-6E8A-4147-A177-3AD203B41FA5}">
                      <a16:colId xmlns:a16="http://schemas.microsoft.com/office/drawing/2014/main" xmlns="" val="20000"/>
                    </a:ext>
                  </a:extLst>
                </a:gridCol>
                <a:gridCol w="2575560">
                  <a:extLst>
                    <a:ext uri="{9D8B030D-6E8A-4147-A177-3AD203B41FA5}">
                      <a16:colId xmlns:a16="http://schemas.microsoft.com/office/drawing/2014/main" xmlns="" val="20001"/>
                    </a:ext>
                  </a:extLst>
                </a:gridCol>
                <a:gridCol w="1216014">
                  <a:extLst>
                    <a:ext uri="{9D8B030D-6E8A-4147-A177-3AD203B41FA5}">
                      <a16:colId xmlns:a16="http://schemas.microsoft.com/office/drawing/2014/main" xmlns="" val="20002"/>
                    </a:ext>
                  </a:extLst>
                </a:gridCol>
                <a:gridCol w="1281760">
                  <a:extLst>
                    <a:ext uri="{9D8B030D-6E8A-4147-A177-3AD203B41FA5}">
                      <a16:colId xmlns:a16="http://schemas.microsoft.com/office/drawing/2014/main" xmlns="" val="20003"/>
                    </a:ext>
                  </a:extLst>
                </a:gridCol>
                <a:gridCol w="2106687">
                  <a:extLst>
                    <a:ext uri="{9D8B030D-6E8A-4147-A177-3AD203B41FA5}">
                      <a16:colId xmlns:a16="http://schemas.microsoft.com/office/drawing/2014/main" xmlns="" val="20004"/>
                    </a:ext>
                  </a:extLst>
                </a:gridCol>
                <a:gridCol w="1515122">
                  <a:extLst>
                    <a:ext uri="{9D8B030D-6E8A-4147-A177-3AD203B41FA5}">
                      <a16:colId xmlns:a16="http://schemas.microsoft.com/office/drawing/2014/main" xmlns="" val="20005"/>
                    </a:ext>
                  </a:extLst>
                </a:gridCol>
                <a:gridCol w="1014900">
                  <a:extLst>
                    <a:ext uri="{9D8B030D-6E8A-4147-A177-3AD203B41FA5}">
                      <a16:colId xmlns:a16="http://schemas.microsoft.com/office/drawing/2014/main" xmlns="" val="20006"/>
                    </a:ext>
                  </a:extLst>
                </a:gridCol>
                <a:gridCol w="1014900">
                  <a:extLst>
                    <a:ext uri="{9D8B030D-6E8A-4147-A177-3AD203B41FA5}">
                      <a16:colId xmlns:a16="http://schemas.microsoft.com/office/drawing/2014/main" xmlns="" val="20007"/>
                    </a:ext>
                  </a:extLst>
                </a:gridCol>
              </a:tblGrid>
              <a:tr h="340828">
                <a:tc rowSpan="5">
                  <a:txBody>
                    <a:bodyPr/>
                    <a:lstStyle/>
                    <a:p>
                      <a:pPr algn="ctr">
                        <a:lnSpc>
                          <a:spcPts val="15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類別</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algn="ctr">
                        <a:lnSpc>
                          <a:spcPts val="1500"/>
                        </a:lnSpc>
                        <a:spcAft>
                          <a:spcPts val="0"/>
                        </a:spcAft>
                      </a:pPr>
                      <a:r>
                        <a:rPr lang="zh-TW" altLang="en-US" sz="1800" b="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b="0" kern="0" dirty="0" smtClean="0">
                          <a:solidFill>
                            <a:schemeClr val="tx1"/>
                          </a:solidFill>
                          <a:effectLst/>
                          <a:latin typeface="微軟正黑體" panose="020B0604030504040204" pitchFamily="34" charset="-120"/>
                          <a:ea typeface="微軟正黑體" panose="020B0604030504040204" pitchFamily="34" charset="-120"/>
                        </a:rPr>
                        <a:t>兼任</a:t>
                      </a:r>
                      <a:r>
                        <a:rPr lang="zh-TW" altLang="en-US" sz="1800" b="0" kern="0" dirty="0" smtClean="0">
                          <a:solidFill>
                            <a:schemeClr val="tx1"/>
                          </a:solidFill>
                          <a:effectLst/>
                          <a:latin typeface="微軟正黑體" panose="020B0604030504040204" pitchFamily="34" charset="-120"/>
                          <a:ea typeface="微軟正黑體" panose="020B0604030504040204" pitchFamily="34" charset="-120"/>
                        </a:rPr>
                        <a:t>助理</a:t>
                      </a:r>
                      <a:r>
                        <a:rPr lang="zh-TW" sz="1800" b="0" kern="0" dirty="0" smtClean="0">
                          <a:solidFill>
                            <a:schemeClr val="tx1"/>
                          </a:solidFill>
                          <a:effectLst/>
                          <a:latin typeface="微軟正黑體" panose="020B0604030504040204" pitchFamily="34" charset="-120"/>
                          <a:ea typeface="微軟正黑體" panose="020B0604030504040204" pitchFamily="34" charset="-120"/>
                        </a:rPr>
                        <a:t>類型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0828">
                <a:tc vMerge="1">
                  <a:txBody>
                    <a:bodyPr/>
                    <a:lstStyle/>
                    <a:p>
                      <a:endParaRPr lang="zh-TW" altLang="en-US"/>
                    </a:p>
                  </a:txBody>
                  <a:tcPr/>
                </a:tc>
                <a:tc vMerge="1">
                  <a:txBody>
                    <a:bodyPr/>
                    <a:lstStyle/>
                    <a:p>
                      <a:endParaRPr lang="zh-TW" altLang="en-US"/>
                    </a:p>
                  </a:txBody>
                  <a:tcPr/>
                </a:tc>
                <a:tc rowSpan="4">
                  <a:txBody>
                    <a:bodyPr/>
                    <a:lstStyle/>
                    <a:p>
                      <a:pPr algn="ctr">
                        <a:lnSpc>
                          <a:spcPts val="15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A.</a:t>
                      </a:r>
                      <a:r>
                        <a:rPr lang="zh-TW" sz="1800" b="0" kern="0" dirty="0">
                          <a:solidFill>
                            <a:schemeClr val="tx1"/>
                          </a:solidFill>
                          <a:effectLst/>
                          <a:latin typeface="微軟正黑體" panose="020B0604030504040204" pitchFamily="34" charset="-120"/>
                          <a:ea typeface="微軟正黑體" panose="020B0604030504040204" pitchFamily="34" charset="-120"/>
                        </a:rPr>
                        <a:t>學習型人數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5">
                  <a:txBody>
                    <a:bodyPr/>
                    <a:lstStyle/>
                    <a:p>
                      <a:pPr algn="ctr">
                        <a:lnSpc>
                          <a:spcPts val="15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B.</a:t>
                      </a:r>
                      <a:r>
                        <a:rPr lang="zh-TW" sz="1800" b="0" kern="0" dirty="0">
                          <a:solidFill>
                            <a:schemeClr val="tx1"/>
                          </a:solidFill>
                          <a:effectLst/>
                          <a:latin typeface="微軟正黑體" panose="020B0604030504040204" pitchFamily="34" charset="-120"/>
                          <a:ea typeface="微軟正黑體" panose="020B0604030504040204" pitchFamily="34" charset="-120"/>
                        </a:rPr>
                        <a:t>勞僱型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研究助理</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雇主負擔經費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7200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2"/>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B.</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教學助理</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一般學生數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具身心障礙</a:t>
                      </a:r>
                      <a:r>
                        <a:rPr lang="zh-TW" sz="1800" b="0" kern="0" dirty="0" smtClean="0">
                          <a:solidFill>
                            <a:schemeClr val="tx1"/>
                          </a:solidFill>
                          <a:effectLst/>
                          <a:latin typeface="微軟正黑體" panose="020B0604030504040204" pitchFamily="34" charset="-120"/>
                          <a:ea typeface="微軟正黑體" panose="020B0604030504040204" pitchFamily="34" charset="-120"/>
                        </a:rPr>
                        <a:t>身份學生</a:t>
                      </a:r>
                      <a:r>
                        <a:rPr lang="zh-TW" sz="1800" b="0" kern="0" dirty="0">
                          <a:solidFill>
                            <a:schemeClr val="tx1"/>
                          </a:solidFill>
                          <a:effectLst/>
                          <a:latin typeface="微軟正黑體" panose="020B0604030504040204" pitchFamily="34" charset="-120"/>
                          <a:ea typeface="微軟正黑體" panose="020B0604030504040204" pitchFamily="34" charset="-120"/>
                        </a:rPr>
                        <a:t>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勞保</a:t>
                      </a:r>
                      <a:r>
                        <a:rPr lang="zh-TW" sz="1800" b="0" kern="0" dirty="0" smtClean="0">
                          <a:solidFill>
                            <a:schemeClr val="tx1"/>
                          </a:solidFill>
                          <a:effectLst/>
                          <a:latin typeface="微軟正黑體" panose="020B0604030504040204" pitchFamily="34" charset="-120"/>
                          <a:ea typeface="微軟正黑體" panose="020B0604030504040204" pitchFamily="34" charset="-120"/>
                        </a:rPr>
                        <a:t>費</a:t>
                      </a:r>
                      <a:endParaRPr lang="en-US" altLang="zh-TW" sz="1800" b="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500"/>
                        </a:lnSpc>
                        <a:spcAft>
                          <a:spcPts val="0"/>
                        </a:spcAft>
                      </a:pPr>
                      <a:r>
                        <a:rPr lang="zh-TW" sz="1800" b="0" kern="0" dirty="0" smtClean="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含職災）</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健保費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勞退費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C.</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工讀生</a:t>
                      </a: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附服務負擔</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037276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78</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50"/>
            <a:ext cx="8065813" cy="68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7-7</a:t>
            </a:r>
            <a:r>
              <a:rPr lang="zh-TW" altLang="en-US" sz="3000" dirty="0" smtClean="0">
                <a:solidFill>
                  <a:schemeClr val="tx1"/>
                </a:solidFill>
                <a:latin typeface="微軟正黑體" panose="020B0604030504040204" pitchFamily="34" charset="-120"/>
                <a:ea typeface="微軟正黑體" panose="020B0604030504040204" pitchFamily="34" charset="-120"/>
              </a:rPr>
              <a:t>學生</a:t>
            </a:r>
            <a:r>
              <a:rPr lang="zh-TW" altLang="en-US" sz="3000" dirty="0">
                <a:solidFill>
                  <a:schemeClr val="tx1"/>
                </a:solidFill>
                <a:latin typeface="微軟正黑體" panose="020B0604030504040204" pitchFamily="34" charset="-120"/>
                <a:ea typeface="微軟正黑體" panose="020B0604030504040204" pitchFamily="34" charset="-120"/>
              </a:rPr>
              <a:t>兼任助理人數及經費統計表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834520" y="2640365"/>
            <a:ext cx="11205080" cy="382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1249363" lvl="2" indent="0" latinLnBrk="1">
              <a:lnSpc>
                <a:spcPts val="2800"/>
              </a:lnSpc>
              <a:spcBef>
                <a:spcPts val="300"/>
              </a:spcBef>
              <a:spcAft>
                <a:spcPts val="300"/>
              </a:spcAft>
              <a:buSzPct val="90000"/>
              <a:buNone/>
              <a:defRPr/>
            </a:pPr>
            <a:r>
              <a:rPr lang="en-US" altLang="zh-TW" sz="2000" dirty="0" smtClean="0">
                <a:solidFill>
                  <a:srgbClr val="000000"/>
                </a:solidFill>
                <a:latin typeface="微軟正黑體" panose="020B0604030504040204" pitchFamily="34" charset="-120"/>
                <a:ea typeface="微軟正黑體" panose="020B0604030504040204" pitchFamily="34" charset="-120"/>
              </a:rPr>
              <a:t>b.</a:t>
            </a:r>
            <a:r>
              <a:rPr lang="zh-TW" altLang="en-US" sz="2000" dirty="0" smtClean="0">
                <a:solidFill>
                  <a:srgbClr val="000000"/>
                </a:solidFill>
                <a:latin typeface="微軟正黑體" panose="020B0604030504040204" pitchFamily="34" charset="-120"/>
                <a:ea typeface="微軟正黑體" panose="020B0604030504040204" pitchFamily="34" charset="-120"/>
              </a:rPr>
              <a:t> </a:t>
            </a:r>
            <a:r>
              <a:rPr lang="zh-TW" altLang="en-US" dirty="0" smtClean="0">
                <a:solidFill>
                  <a:srgbClr val="000000"/>
                </a:solidFill>
                <a:latin typeface="微軟正黑體" panose="020B0604030504040204" pitchFamily="34" charset="-120"/>
                <a:ea typeface="微軟正黑體" panose="020B0604030504040204" pitchFamily="34" charset="-120"/>
              </a:rPr>
              <a:t>經費</a:t>
            </a:r>
            <a:r>
              <a:rPr lang="zh-TW" altLang="zh-TW" dirty="0">
                <a:solidFill>
                  <a:schemeClr val="tx1">
                    <a:lumMod val="10000"/>
                  </a:schemeClr>
                </a:solidFill>
                <a:latin typeface="微軟正黑體" panose="020B0604030504040204" pitchFamily="34" charset="-120"/>
                <a:ea typeface="微軟正黑體" panose="020B0604030504040204" pitchFamily="34" charset="-120"/>
              </a:rPr>
              <a:t>：</a:t>
            </a:r>
            <a:endParaRPr lang="en-US" altLang="zh-TW" dirty="0">
              <a:solidFill>
                <a:schemeClr val="tx1">
                  <a:lumMod val="10000"/>
                </a:schemeClr>
              </a:solidFill>
              <a:latin typeface="微軟正黑體" panose="020B0604030504040204" pitchFamily="34" charset="-120"/>
              <a:ea typeface="微軟正黑體" panose="020B0604030504040204" pitchFamily="34" charset="-120"/>
            </a:endParaRPr>
          </a:p>
          <a:p>
            <a:pPr marL="2184400" lvl="6" indent="-457200">
              <a:buSzPct val="100000"/>
              <a:buFont typeface="Wingdings" panose="05000000000000000000" pitchFamily="2" charset="2"/>
              <a:buAutoNum type="circleNumWdWhitePlain"/>
            </a:pPr>
            <a:r>
              <a:rPr lang="zh-TW" altLang="zh-TW" sz="2400" dirty="0">
                <a:solidFill>
                  <a:srgbClr val="000000"/>
                </a:solidFill>
                <a:latin typeface="微軟正黑體" panose="020B0604030504040204" pitchFamily="34" charset="-120"/>
                <a:ea typeface="微軟正黑體" panose="020B0604030504040204" pitchFamily="34" charset="-120"/>
              </a:rPr>
              <a:t>勞保費</a:t>
            </a:r>
            <a:r>
              <a:rPr lang="en-US" altLang="zh-TW" sz="2400" dirty="0">
                <a:solidFill>
                  <a:srgbClr val="000000"/>
                </a:solidFill>
                <a:latin typeface="微軟正黑體" panose="020B0604030504040204" pitchFamily="34" charset="-120"/>
                <a:ea typeface="微軟正黑體" panose="020B0604030504040204" pitchFamily="34" charset="-120"/>
              </a:rPr>
              <a:t>(</a:t>
            </a:r>
            <a:r>
              <a:rPr lang="zh-TW" altLang="zh-TW" sz="2400" dirty="0">
                <a:solidFill>
                  <a:srgbClr val="000000"/>
                </a:solidFill>
                <a:latin typeface="微軟正黑體" panose="020B0604030504040204" pitchFamily="34" charset="-120"/>
                <a:ea typeface="微軟正黑體" panose="020B0604030504040204" pitchFamily="34" charset="-120"/>
              </a:rPr>
              <a:t>含職災</a:t>
            </a:r>
            <a:r>
              <a:rPr lang="en-US" altLang="zh-TW" sz="2400" dirty="0">
                <a:solidFill>
                  <a:srgbClr val="000000"/>
                </a:solidFill>
                <a:latin typeface="微軟正黑體" panose="020B0604030504040204" pitchFamily="34" charset="-120"/>
                <a:ea typeface="微軟正黑體" panose="020B0604030504040204" pitchFamily="34" charset="-120"/>
              </a:rPr>
              <a:t>)</a:t>
            </a:r>
            <a:r>
              <a:rPr lang="zh-TW" altLang="zh-TW" sz="2400" dirty="0">
                <a:solidFill>
                  <a:srgbClr val="000000"/>
                </a:solidFill>
                <a:latin typeface="微軟正黑體" panose="020B0604030504040204" pitchFamily="34" charset="-120"/>
                <a:ea typeface="微軟正黑體" panose="020B0604030504040204" pitchFamily="34" charset="-120"/>
              </a:rPr>
              <a:t>：係指勞僱型兼任助理，投保勞工保險（含職災）時，雇主負擔之費用。</a:t>
            </a:r>
            <a:endParaRPr lang="en-US" altLang="zh-TW" sz="2400" dirty="0">
              <a:solidFill>
                <a:srgbClr val="000000"/>
              </a:solidFill>
              <a:latin typeface="微軟正黑體" panose="020B0604030504040204" pitchFamily="34" charset="-120"/>
              <a:ea typeface="微軟正黑體" panose="020B0604030504040204" pitchFamily="34" charset="-120"/>
            </a:endParaRPr>
          </a:p>
          <a:p>
            <a:pPr marL="2184400" lvl="6" indent="-457200">
              <a:buSzPct val="100000"/>
              <a:buFont typeface="Wingdings" panose="05000000000000000000" pitchFamily="2" charset="2"/>
              <a:buAutoNum type="circleNumWdWhitePlain"/>
            </a:pPr>
            <a:r>
              <a:rPr lang="zh-TW" altLang="zh-TW" sz="2400" dirty="0">
                <a:solidFill>
                  <a:srgbClr val="000000"/>
                </a:solidFill>
                <a:latin typeface="微軟正黑體" panose="020B0604030504040204" pitchFamily="34" charset="-120"/>
                <a:ea typeface="微軟正黑體" panose="020B0604030504040204" pitchFamily="34" charset="-120"/>
              </a:rPr>
              <a:t>健保費：係指勞僱型兼任助理，投保全民健康保險時，雇主負擔之費用。</a:t>
            </a:r>
            <a:endParaRPr lang="en-US" altLang="zh-TW" sz="2400" dirty="0">
              <a:solidFill>
                <a:srgbClr val="000000"/>
              </a:solidFill>
              <a:latin typeface="微軟正黑體" panose="020B0604030504040204" pitchFamily="34" charset="-120"/>
              <a:ea typeface="微軟正黑體" panose="020B0604030504040204" pitchFamily="34" charset="-120"/>
            </a:endParaRPr>
          </a:p>
          <a:p>
            <a:pPr marL="2184400" lvl="6" indent="-457200">
              <a:buSzPct val="100000"/>
              <a:buFont typeface="Wingdings" panose="05000000000000000000" pitchFamily="2" charset="2"/>
              <a:buAutoNum type="circleNumWdWhitePlain"/>
            </a:pPr>
            <a:r>
              <a:rPr lang="zh-TW" altLang="zh-TW" sz="2400" dirty="0">
                <a:solidFill>
                  <a:srgbClr val="000000"/>
                </a:solidFill>
                <a:latin typeface="微軟正黑體" panose="020B0604030504040204" pitchFamily="34" charset="-120"/>
                <a:ea typeface="微軟正黑體" panose="020B0604030504040204" pitchFamily="34" charset="-120"/>
              </a:rPr>
              <a:t>勞退費：係指雇主依法應提撥予勞僱型兼任助理之勞工退職金。</a:t>
            </a: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668649168"/>
              </p:ext>
            </p:extLst>
          </p:nvPr>
        </p:nvGraphicFramePr>
        <p:xfrm>
          <a:off x="550863" y="899162"/>
          <a:ext cx="11210400" cy="1704140"/>
        </p:xfrm>
        <a:graphic>
          <a:graphicData uri="http://schemas.openxmlformats.org/drawingml/2006/table">
            <a:tbl>
              <a:tblPr firstRow="1" firstCol="1" bandRow="1">
                <a:tableStyleId>{5C22544A-7EE6-4342-B048-85BDC9FD1C3A}</a:tableStyleId>
              </a:tblPr>
              <a:tblGrid>
                <a:gridCol w="485457">
                  <a:extLst>
                    <a:ext uri="{9D8B030D-6E8A-4147-A177-3AD203B41FA5}">
                      <a16:colId xmlns:a16="http://schemas.microsoft.com/office/drawing/2014/main" xmlns="" val="20000"/>
                    </a:ext>
                  </a:extLst>
                </a:gridCol>
                <a:gridCol w="2575560">
                  <a:extLst>
                    <a:ext uri="{9D8B030D-6E8A-4147-A177-3AD203B41FA5}">
                      <a16:colId xmlns:a16="http://schemas.microsoft.com/office/drawing/2014/main" xmlns="" val="20001"/>
                    </a:ext>
                  </a:extLst>
                </a:gridCol>
                <a:gridCol w="1216014">
                  <a:extLst>
                    <a:ext uri="{9D8B030D-6E8A-4147-A177-3AD203B41FA5}">
                      <a16:colId xmlns:a16="http://schemas.microsoft.com/office/drawing/2014/main" xmlns="" val="20002"/>
                    </a:ext>
                  </a:extLst>
                </a:gridCol>
                <a:gridCol w="1281760">
                  <a:extLst>
                    <a:ext uri="{9D8B030D-6E8A-4147-A177-3AD203B41FA5}">
                      <a16:colId xmlns:a16="http://schemas.microsoft.com/office/drawing/2014/main" xmlns="" val="20003"/>
                    </a:ext>
                  </a:extLst>
                </a:gridCol>
                <a:gridCol w="2106687">
                  <a:extLst>
                    <a:ext uri="{9D8B030D-6E8A-4147-A177-3AD203B41FA5}">
                      <a16:colId xmlns:a16="http://schemas.microsoft.com/office/drawing/2014/main" xmlns="" val="20004"/>
                    </a:ext>
                  </a:extLst>
                </a:gridCol>
                <a:gridCol w="1515122">
                  <a:extLst>
                    <a:ext uri="{9D8B030D-6E8A-4147-A177-3AD203B41FA5}">
                      <a16:colId xmlns:a16="http://schemas.microsoft.com/office/drawing/2014/main" xmlns="" val="20005"/>
                    </a:ext>
                  </a:extLst>
                </a:gridCol>
                <a:gridCol w="1014900">
                  <a:extLst>
                    <a:ext uri="{9D8B030D-6E8A-4147-A177-3AD203B41FA5}">
                      <a16:colId xmlns:a16="http://schemas.microsoft.com/office/drawing/2014/main" xmlns="" val="20006"/>
                    </a:ext>
                  </a:extLst>
                </a:gridCol>
                <a:gridCol w="1014900">
                  <a:extLst>
                    <a:ext uri="{9D8B030D-6E8A-4147-A177-3AD203B41FA5}">
                      <a16:colId xmlns:a16="http://schemas.microsoft.com/office/drawing/2014/main" xmlns="" val="20007"/>
                    </a:ext>
                  </a:extLst>
                </a:gridCol>
              </a:tblGrid>
              <a:tr h="340828">
                <a:tc rowSpan="5">
                  <a:txBody>
                    <a:bodyPr/>
                    <a:lstStyle/>
                    <a:p>
                      <a:pPr algn="ctr">
                        <a:lnSpc>
                          <a:spcPts val="15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類別</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algn="ctr">
                        <a:lnSpc>
                          <a:spcPts val="1500"/>
                        </a:lnSpc>
                        <a:spcAft>
                          <a:spcPts val="0"/>
                        </a:spcAft>
                      </a:pPr>
                      <a:r>
                        <a:rPr lang="zh-TW" altLang="en-US" sz="1800" b="0" kern="0" dirty="0" smtClean="0">
                          <a:solidFill>
                            <a:schemeClr val="tx1"/>
                          </a:solidFill>
                          <a:effectLst/>
                          <a:latin typeface="微軟正黑體" panose="020B0604030504040204" pitchFamily="34" charset="-120"/>
                          <a:ea typeface="微軟正黑體" panose="020B0604030504040204" pitchFamily="34" charset="-120"/>
                        </a:rPr>
                        <a:t>學生</a:t>
                      </a:r>
                      <a:r>
                        <a:rPr lang="zh-TW" sz="1800" b="0" kern="0" dirty="0" smtClean="0">
                          <a:solidFill>
                            <a:schemeClr val="tx1"/>
                          </a:solidFill>
                          <a:effectLst/>
                          <a:latin typeface="微軟正黑體" panose="020B0604030504040204" pitchFamily="34" charset="-120"/>
                          <a:ea typeface="微軟正黑體" panose="020B0604030504040204" pitchFamily="34" charset="-120"/>
                        </a:rPr>
                        <a:t>兼任</a:t>
                      </a:r>
                      <a:r>
                        <a:rPr lang="zh-TW" altLang="en-US" sz="1800" b="0" kern="0" dirty="0" smtClean="0">
                          <a:solidFill>
                            <a:schemeClr val="tx1"/>
                          </a:solidFill>
                          <a:effectLst/>
                          <a:latin typeface="微軟正黑體" panose="020B0604030504040204" pitchFamily="34" charset="-120"/>
                          <a:ea typeface="微軟正黑體" panose="020B0604030504040204" pitchFamily="34" charset="-120"/>
                        </a:rPr>
                        <a:t>助理</a:t>
                      </a:r>
                      <a:r>
                        <a:rPr lang="zh-TW" sz="1800" b="0" kern="0" dirty="0" smtClean="0">
                          <a:solidFill>
                            <a:schemeClr val="tx1"/>
                          </a:solidFill>
                          <a:effectLst/>
                          <a:latin typeface="微軟正黑體" panose="020B0604030504040204" pitchFamily="34" charset="-120"/>
                          <a:ea typeface="微軟正黑體" panose="020B0604030504040204" pitchFamily="34" charset="-120"/>
                        </a:rPr>
                        <a:t>類型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0828">
                <a:tc vMerge="1">
                  <a:txBody>
                    <a:bodyPr/>
                    <a:lstStyle/>
                    <a:p>
                      <a:endParaRPr lang="zh-TW" altLang="en-US"/>
                    </a:p>
                  </a:txBody>
                  <a:tcPr/>
                </a:tc>
                <a:tc vMerge="1">
                  <a:txBody>
                    <a:bodyPr/>
                    <a:lstStyle/>
                    <a:p>
                      <a:endParaRPr lang="zh-TW" altLang="en-US"/>
                    </a:p>
                  </a:txBody>
                  <a:tcPr/>
                </a:tc>
                <a:tc rowSpan="4">
                  <a:txBody>
                    <a:bodyPr/>
                    <a:lstStyle/>
                    <a:p>
                      <a:pPr algn="ctr">
                        <a:lnSpc>
                          <a:spcPts val="15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A.</a:t>
                      </a:r>
                      <a:r>
                        <a:rPr lang="zh-TW" sz="1800" b="0" kern="0" dirty="0">
                          <a:solidFill>
                            <a:schemeClr val="tx1"/>
                          </a:solidFill>
                          <a:effectLst/>
                          <a:latin typeface="微軟正黑體" panose="020B0604030504040204" pitchFamily="34" charset="-120"/>
                          <a:ea typeface="微軟正黑體" panose="020B0604030504040204" pitchFamily="34" charset="-120"/>
                        </a:rPr>
                        <a:t>學習型人數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lnSpc>
                          <a:spcPts val="15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B.</a:t>
                      </a:r>
                      <a:r>
                        <a:rPr lang="zh-TW" sz="1800" b="0" kern="0" dirty="0">
                          <a:solidFill>
                            <a:schemeClr val="tx1"/>
                          </a:solidFill>
                          <a:effectLst/>
                          <a:latin typeface="微軟正黑體" panose="020B0604030504040204" pitchFamily="34" charset="-120"/>
                          <a:ea typeface="微軟正黑體" panose="020B0604030504040204" pitchFamily="34" charset="-120"/>
                        </a:rPr>
                        <a:t>勞僱型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340828">
                <a:tc vMerge="1">
                  <a:txBody>
                    <a:bodyPr/>
                    <a:lstStyle/>
                    <a:p>
                      <a:endParaRPr lang="zh-TW" altLang="en-US"/>
                    </a:p>
                  </a:txBody>
                  <a:tcPr/>
                </a:tc>
                <a:tc>
                  <a:txBody>
                    <a:bodyPr/>
                    <a:lstStyle/>
                    <a:p>
                      <a:pPr algn="just">
                        <a:lnSpc>
                          <a:spcPts val="1500"/>
                        </a:lnSpc>
                        <a:spcAft>
                          <a:spcPts val="0"/>
                        </a:spcAft>
                      </a:pPr>
                      <a:r>
                        <a:rPr lang="en-US" sz="1800" ker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a:t>
                      </a:r>
                      <a:r>
                        <a:rPr lang="zh-TW" sz="1800" ker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研究助理</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grid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7200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gridSpan="3">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雇主負擔經費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7200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2"/>
                  </a:ext>
                </a:extLst>
              </a:tr>
              <a:tr h="340828">
                <a:tc vMerge="1">
                  <a:txBody>
                    <a:bodyPr/>
                    <a:lstStyle/>
                    <a:p>
                      <a:endParaRPr lang="zh-TW" altLang="en-US"/>
                    </a:p>
                  </a:txBody>
                  <a:tcPr/>
                </a:tc>
                <a:tc>
                  <a:txBody>
                    <a:bodyPr/>
                    <a:lstStyle/>
                    <a:p>
                      <a:pPr algn="just">
                        <a:lnSpc>
                          <a:spcPts val="1500"/>
                        </a:lnSpc>
                        <a:spcAft>
                          <a:spcPts val="0"/>
                        </a:spcAft>
                      </a:pPr>
                      <a:r>
                        <a:rPr lang="en-US" sz="1800" ker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B.</a:t>
                      </a:r>
                      <a:r>
                        <a:rPr lang="zh-TW" sz="1800" kern="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教學助理</a:t>
                      </a:r>
                      <a:endParaRPr lang="zh-TW" sz="18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一般學生數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具身心障礙</a:t>
                      </a:r>
                      <a:r>
                        <a:rPr lang="zh-TW" sz="1800" b="0" kern="0" dirty="0" smtClean="0">
                          <a:solidFill>
                            <a:schemeClr val="tx1"/>
                          </a:solidFill>
                          <a:effectLst/>
                          <a:latin typeface="微軟正黑體" panose="020B0604030504040204" pitchFamily="34" charset="-120"/>
                          <a:ea typeface="微軟正黑體" panose="020B0604030504040204" pitchFamily="34" charset="-120"/>
                        </a:rPr>
                        <a:t>身份學生</a:t>
                      </a:r>
                      <a:r>
                        <a:rPr lang="zh-TW" sz="1800" b="0" kern="0" dirty="0">
                          <a:solidFill>
                            <a:schemeClr val="tx1"/>
                          </a:solidFill>
                          <a:effectLst/>
                          <a:latin typeface="微軟正黑體" panose="020B0604030504040204" pitchFamily="34" charset="-120"/>
                          <a:ea typeface="微軟正黑體" panose="020B0604030504040204" pitchFamily="34" charset="-120"/>
                        </a:rPr>
                        <a:t>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勞保</a:t>
                      </a:r>
                      <a:r>
                        <a:rPr lang="zh-TW" sz="1800" b="0" kern="0" dirty="0" smtClean="0">
                          <a:solidFill>
                            <a:schemeClr val="tx1"/>
                          </a:solidFill>
                          <a:effectLst/>
                          <a:latin typeface="微軟正黑體" panose="020B0604030504040204" pitchFamily="34" charset="-120"/>
                          <a:ea typeface="微軟正黑體" panose="020B0604030504040204" pitchFamily="34" charset="-120"/>
                        </a:rPr>
                        <a:t>費</a:t>
                      </a:r>
                      <a:endParaRPr lang="en-US" altLang="zh-TW" sz="1800" b="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500"/>
                        </a:lnSpc>
                        <a:spcAft>
                          <a:spcPts val="0"/>
                        </a:spcAft>
                      </a:pPr>
                      <a:r>
                        <a:rPr lang="zh-TW" sz="1800" b="0" kern="0" dirty="0" smtClean="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含職災）</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健保費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rowSpan="2">
                  <a:txBody>
                    <a:bodyPr/>
                    <a:lstStyle/>
                    <a:p>
                      <a:pPr algn="ctr">
                        <a:lnSpc>
                          <a:spcPts val="15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勞退費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989" marR="60989"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340828">
                <a:tc vMerge="1">
                  <a:txBody>
                    <a:bodyPr/>
                    <a:lstStyle/>
                    <a:p>
                      <a:endParaRPr lang="zh-TW" altLang="en-US"/>
                    </a:p>
                  </a:txBody>
                  <a:tcPr/>
                </a:tc>
                <a:tc>
                  <a:txBody>
                    <a:bodyPr/>
                    <a:lstStyle/>
                    <a:p>
                      <a:pPr algn="just">
                        <a:lnSpc>
                          <a:spcPts val="1500"/>
                        </a:lnSpc>
                        <a:spcAft>
                          <a:spcPts val="0"/>
                        </a:spcAft>
                      </a:pP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C.</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工讀生</a:t>
                      </a:r>
                      <a:r>
                        <a:rPr lang="en-US"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sz="1800"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附服務負擔</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092643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275" y="1093136"/>
            <a:ext cx="11114087" cy="954107"/>
          </a:xfrm>
          <a:prstGeom prst="rect">
            <a:avLst/>
          </a:prstGeom>
        </p:spPr>
        <p:txBody>
          <a:bodyPr wrap="square">
            <a:spAutoFit/>
          </a:bodyPr>
          <a:lstStyle/>
          <a:p>
            <a:pPr marL="457200" indent="-457200">
              <a:buFont typeface="Wingdings" panose="05000000000000000000" pitchFamily="2" charset="2"/>
              <a:buChar char="u"/>
            </a:pPr>
            <a:r>
              <a:rPr lang="zh-TW" altLang="en-US" sz="2800" b="1" kern="100" dirty="0" smtClean="0">
                <a:latin typeface="微軟正黑體" panose="020B0604030504040204" pitchFamily="34" charset="-120"/>
                <a:ea typeface="微軟正黑體" panose="020B0604030504040204" pitchFamily="34" charset="-120"/>
              </a:rPr>
              <a:t>提出</a:t>
            </a:r>
            <a:r>
              <a:rPr lang="zh-TW" altLang="en-US" sz="2800" b="1" kern="100" dirty="0">
                <a:latin typeface="微軟正黑體" panose="020B0604030504040204" pitchFamily="34" charset="-120"/>
                <a:ea typeface="微軟正黑體" panose="020B0604030504040204" pitchFamily="34" charset="-120"/>
              </a:rPr>
              <a:t>申請</a:t>
            </a:r>
            <a:r>
              <a:rPr lang="zh-TW" altLang="en-US" sz="2800" b="1" kern="100" dirty="0" smtClean="0">
                <a:latin typeface="微軟正黑體" panose="020B0604030504040204" pitchFamily="34" charset="-120"/>
                <a:ea typeface="微軟正黑體" panose="020B0604030504040204" pitchFamily="34" charset="-120"/>
              </a:rPr>
              <a:t>修正：</a:t>
            </a:r>
            <a:endParaRPr lang="en-US" altLang="zh-TW" sz="2800" b="1" kern="100" dirty="0" smtClean="0">
              <a:latin typeface="微軟正黑體" panose="020B0604030504040204" pitchFamily="34" charset="-120"/>
              <a:ea typeface="微軟正黑體" panose="020B0604030504040204" pitchFamily="34" charset="-120"/>
            </a:endParaRPr>
          </a:p>
          <a:p>
            <a:r>
              <a:rPr lang="en-US" altLang="zh-TW" sz="2800" kern="100" smtClean="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02/20</a:t>
            </a:r>
            <a:r>
              <a:rPr lang="zh-TW" altLang="zh-TW" sz="2800" kern="100" dirty="0">
                <a:latin typeface="微軟正黑體" panose="020B0604030504040204" pitchFamily="34" charset="-120"/>
                <a:ea typeface="微軟正黑體" panose="020B0604030504040204" pitchFamily="34" charset="-120"/>
              </a:rPr>
              <a:t>上午</a:t>
            </a:r>
            <a:r>
              <a:rPr lang="en-US" altLang="zh-TW" sz="2800" kern="100" dirty="0" smtClean="0">
                <a:latin typeface="微軟正黑體" panose="020B0604030504040204" pitchFamily="34" charset="-120"/>
                <a:ea typeface="微軟正黑體" panose="020B0604030504040204" pitchFamily="34" charset="-120"/>
              </a:rPr>
              <a:t>09</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 </a:t>
            </a:r>
            <a:r>
              <a:rPr lang="en-US" altLang="zh-TW" sz="2800" kern="10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02/24</a:t>
            </a:r>
            <a:r>
              <a:rPr lang="zh-TW" altLang="zh-TW" sz="2800" kern="100" dirty="0" smtClean="0">
                <a:latin typeface="微軟正黑體" panose="020B0604030504040204" pitchFamily="34" charset="-120"/>
                <a:ea typeface="微軟正黑體" panose="020B0604030504040204" pitchFamily="34" charset="-120"/>
              </a:rPr>
              <a:t>下午</a:t>
            </a:r>
            <a:r>
              <a:rPr lang="en-US" altLang="zh-TW" sz="2800" kern="100" dirty="0" smtClean="0">
                <a:latin typeface="微軟正黑體" panose="020B0604030504040204" pitchFamily="34" charset="-120"/>
                <a:ea typeface="微軟正黑體" panose="020B0604030504040204" pitchFamily="34" charset="-120"/>
              </a:rPr>
              <a:t>05</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 </a:t>
            </a:r>
            <a:endParaRPr lang="zh-TW" altLang="en-US" sz="2800" kern="100" dirty="0">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202406" y="0"/>
            <a:ext cx="12180094" cy="1356360"/>
          </a:xfrm>
        </p:spPr>
        <p:txBody>
          <a:bodyPr>
            <a:noAutofit/>
          </a:bodyPr>
          <a:lstStyle/>
          <a:p>
            <a:r>
              <a:rPr lang="en-US" altLang="zh-TW" sz="4800" b="1" dirty="0">
                <a:solidFill>
                  <a:schemeClr val="tx1">
                    <a:lumMod val="75000"/>
                    <a:lumOff val="25000"/>
                  </a:schemeClr>
                </a:solidFill>
                <a:latin typeface="微軟正黑體" panose="020B0604030504040204" pitchFamily="34" charset="-120"/>
              </a:rPr>
              <a:t>2</a:t>
            </a:r>
            <a:r>
              <a:rPr lang="zh-TW" altLang="en-US" sz="4800" b="1" dirty="0" smtClean="0">
                <a:solidFill>
                  <a:schemeClr val="tx1">
                    <a:lumMod val="75000"/>
                    <a:lumOff val="25000"/>
                  </a:schemeClr>
                </a:solidFill>
                <a:latin typeface="微軟正黑體" panose="020B0604030504040204" pitchFamily="34" charset="-120"/>
              </a:rPr>
              <a:t>、</a:t>
            </a:r>
            <a:r>
              <a:rPr lang="zh-TW" altLang="en-US" sz="4800" b="1" dirty="0">
                <a:solidFill>
                  <a:schemeClr val="tx1">
                    <a:lumMod val="75000"/>
                    <a:lumOff val="25000"/>
                  </a:schemeClr>
                </a:solidFill>
                <a:latin typeface="微軟正黑體" panose="020B0604030504040204" pitchFamily="34" charset="-120"/>
              </a:rPr>
              <a:t>作業時程</a:t>
            </a:r>
            <a:r>
              <a:rPr lang="en-US" altLang="zh-TW" sz="4800" b="1" dirty="0">
                <a:solidFill>
                  <a:schemeClr val="tx1">
                    <a:lumMod val="75000"/>
                    <a:lumOff val="25000"/>
                  </a:schemeClr>
                </a:solidFill>
                <a:latin typeface="微軟正黑體" panose="020B0604030504040204" pitchFamily="34" charset="-120"/>
              </a:rPr>
              <a:t>- 106</a:t>
            </a:r>
            <a:r>
              <a:rPr lang="zh-TW" altLang="en-US" sz="4800" b="1" dirty="0">
                <a:solidFill>
                  <a:schemeClr val="tx1">
                    <a:lumMod val="75000"/>
                    <a:lumOff val="25000"/>
                  </a:schemeClr>
                </a:solidFill>
                <a:latin typeface="微軟正黑體" panose="020B0604030504040204" pitchFamily="34" charset="-120"/>
              </a:rPr>
              <a:t>年度校務評鑑時程</a:t>
            </a:r>
            <a:endParaRPr lang="zh-TW" altLang="en-US" sz="4800" dirty="0">
              <a:latin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7</a:t>
            </a:fld>
            <a:endParaRPr lang="en-US" dirty="0"/>
          </a:p>
        </p:txBody>
      </p:sp>
      <p:graphicFrame>
        <p:nvGraphicFramePr>
          <p:cNvPr id="11" name="表格 10"/>
          <p:cNvGraphicFramePr>
            <a:graphicFrameLocks noGrp="1"/>
          </p:cNvGraphicFramePr>
          <p:nvPr>
            <p:extLst>
              <p:ext uri="{D42A27DB-BD31-4B8C-83A1-F6EECF244321}">
                <p14:modId xmlns:p14="http://schemas.microsoft.com/office/powerpoint/2010/main" val="1753604700"/>
              </p:ext>
            </p:extLst>
          </p:nvPr>
        </p:nvGraphicFramePr>
        <p:xfrm>
          <a:off x="3302001" y="2438313"/>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2</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2792604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79</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5</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7-8</a:t>
            </a:r>
            <a:r>
              <a:rPr lang="zh-TW" altLang="en-US" sz="3000" dirty="0" smtClean="0">
                <a:solidFill>
                  <a:schemeClr val="tx1"/>
                </a:solidFill>
                <a:latin typeface="微軟正黑體" panose="020B0604030504040204" pitchFamily="34" charset="-120"/>
                <a:ea typeface="微軟正黑體" panose="020B0604030504040204" pitchFamily="34" charset="-120"/>
              </a:rPr>
              <a:t>勞</a:t>
            </a:r>
            <a:r>
              <a:rPr lang="zh-TW" altLang="en-US" sz="3000" dirty="0">
                <a:solidFill>
                  <a:schemeClr val="tx1"/>
                </a:solidFill>
                <a:latin typeface="微軟正黑體" panose="020B0604030504040204" pitchFamily="34" charset="-120"/>
                <a:ea typeface="微軟正黑體" panose="020B0604030504040204" pitchFamily="34" charset="-120"/>
              </a:rPr>
              <a:t>僱型兼任助理之雇主負擔經費</a:t>
            </a:r>
            <a:r>
              <a:rPr lang="zh-TW" altLang="en-US" sz="3000" dirty="0" smtClean="0">
                <a:solidFill>
                  <a:schemeClr val="tx1"/>
                </a:solidFill>
                <a:latin typeface="微軟正黑體" panose="020B0604030504040204" pitchFamily="34" charset="-120"/>
                <a:ea typeface="微軟正黑體" panose="020B0604030504040204" pitchFamily="34" charset="-120"/>
              </a:rPr>
              <a:t>來源</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834521" y="3055804"/>
            <a:ext cx="10926743" cy="424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541338" lvl="1" indent="-363538" latinLnBrk="1">
              <a:lnSpc>
                <a:spcPts val="2800"/>
              </a:lnSpc>
              <a:spcBef>
                <a:spcPts val="600"/>
              </a:spcBef>
              <a:spcAft>
                <a:spcPts val="600"/>
              </a:spcAft>
              <a:buSzPct val="90000"/>
              <a:buFont typeface="Wingdings" panose="05000000000000000000" pitchFamily="2" charset="2"/>
              <a:buChar char="u"/>
              <a:defRPr/>
            </a:pPr>
            <a:r>
              <a:rPr lang="zh-TW"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sz="24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學校每年</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前一學年度</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資</a:t>
            </a:r>
            <a:r>
              <a:rPr lang="zh-TW" altLang="zh-TW" sz="2400" dirty="0">
                <a:latin typeface="Arial" panose="020B0604020202020204" pitchFamily="34" charset="0"/>
                <a:ea typeface="微軟正黑體" panose="020B0604030504040204" pitchFamily="34" charset="-120"/>
                <a:cs typeface="Arial" panose="020B0604020202020204" pitchFamily="34" charset="0"/>
              </a:rPr>
              <a:t>料。例如</a:t>
            </a:r>
            <a:r>
              <a:rPr lang="en-US" altLang="zh-TW" sz="2400" dirty="0">
                <a:latin typeface="Arial" panose="020B0604020202020204" pitchFamily="34" charset="0"/>
                <a:ea typeface="微軟正黑體" panose="020B0604030504040204" pitchFamily="34" charset="-120"/>
                <a:cs typeface="Arial" panose="020B0604020202020204" pitchFamily="34" charset="0"/>
              </a:rPr>
              <a:t>106</a:t>
            </a:r>
            <a:r>
              <a:rPr lang="zh-TW" altLang="zh-TW" sz="2400" dirty="0">
                <a:latin typeface="Arial" panose="020B0604020202020204" pitchFamily="34" charset="0"/>
                <a:ea typeface="微軟正黑體" panose="020B0604030504040204" pitchFamily="34" charset="-120"/>
                <a:cs typeface="Arial" panose="020B0604020202020204" pitchFamily="34" charset="0"/>
              </a:rPr>
              <a:t>年</a:t>
            </a:r>
            <a:r>
              <a:rPr lang="en-US" altLang="zh-TW" sz="2400" dirty="0">
                <a:latin typeface="Arial" panose="020B0604020202020204" pitchFamily="34" charset="0"/>
                <a:ea typeface="微軟正黑體" panose="020B0604030504040204" pitchFamily="34" charset="-120"/>
                <a:cs typeface="Arial" panose="020B0604020202020204" pitchFamily="34" charset="0"/>
              </a:rPr>
              <a:t>10</a:t>
            </a:r>
            <a:r>
              <a:rPr lang="zh-TW" altLang="zh-TW" sz="2400" dirty="0">
                <a:latin typeface="Arial" panose="020B0604020202020204" pitchFamily="34" charset="0"/>
                <a:ea typeface="微軟正黑體" panose="020B0604030504040204" pitchFamily="34" charset="-120"/>
                <a:cs typeface="Arial" panose="020B0604020202020204" pitchFamily="34" charset="0"/>
              </a:rPr>
              <a:t>月</a:t>
            </a:r>
            <a:r>
              <a:rPr lang="zh-TW" altLang="zh-TW" sz="2400" dirty="0" smtClean="0">
                <a:latin typeface="Arial" panose="020B0604020202020204" pitchFamily="34" charset="0"/>
                <a:ea typeface="微軟正黑體" panose="020B0604030504040204" pitchFamily="34" charset="-120"/>
                <a:cs typeface="Arial" panose="020B0604020202020204" pitchFamily="34" charset="0"/>
              </a:rPr>
              <a:t>填報</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105</a:t>
            </a:r>
            <a:r>
              <a:rPr lang="zh-TW" altLang="zh-TW" sz="2400" dirty="0">
                <a:latin typeface="Arial" panose="020B0604020202020204" pitchFamily="34" charset="0"/>
                <a:ea typeface="微軟正黑體" panose="020B0604030504040204" pitchFamily="34" charset="-120"/>
                <a:cs typeface="Arial" panose="020B0604020202020204" pitchFamily="34" charset="0"/>
              </a:rPr>
              <a:t>學年度</a:t>
            </a:r>
            <a:r>
              <a:rPr lang="en-US" altLang="zh-TW" sz="2400" dirty="0">
                <a:latin typeface="Arial" panose="020B0604020202020204" pitchFamily="34" charset="0"/>
                <a:ea typeface="微軟正黑體" panose="020B0604030504040204" pitchFamily="34" charset="-120"/>
                <a:cs typeface="Arial" panose="020B0604020202020204" pitchFamily="34" charset="0"/>
              </a:rPr>
              <a:t>(105</a:t>
            </a:r>
            <a:r>
              <a:rPr lang="zh-TW" altLang="zh-TW" sz="2400" dirty="0">
                <a:latin typeface="Arial" panose="020B0604020202020204" pitchFamily="34" charset="0"/>
                <a:ea typeface="微軟正黑體" panose="020B0604030504040204" pitchFamily="34" charset="-120"/>
                <a:cs typeface="Arial" panose="020B0604020202020204" pitchFamily="34" charset="0"/>
              </a:rPr>
              <a:t>年</a:t>
            </a:r>
            <a:r>
              <a:rPr lang="en-US" altLang="zh-TW" sz="2400" dirty="0">
                <a:latin typeface="Arial" panose="020B0604020202020204" pitchFamily="34" charset="0"/>
                <a:ea typeface="微軟正黑體" panose="020B0604030504040204" pitchFamily="34" charset="-120"/>
                <a:cs typeface="Arial" panose="020B0604020202020204" pitchFamily="34" charset="0"/>
              </a:rPr>
              <a:t>8</a:t>
            </a:r>
            <a:r>
              <a:rPr lang="zh-TW" altLang="zh-TW" sz="2400" dirty="0">
                <a:latin typeface="Arial" panose="020B0604020202020204" pitchFamily="34" charset="0"/>
                <a:ea typeface="微軟正黑體" panose="020B0604030504040204" pitchFamily="34" charset="-120"/>
                <a:cs typeface="Arial" panose="020B0604020202020204" pitchFamily="34" charset="0"/>
              </a:rPr>
              <a:t>月</a:t>
            </a:r>
            <a:r>
              <a:rPr lang="en-US" altLang="zh-TW" sz="2400" dirty="0">
                <a:latin typeface="Arial" panose="020B0604020202020204" pitchFamily="34" charset="0"/>
                <a:ea typeface="微軟正黑體" panose="020B0604030504040204" pitchFamily="34" charset="-120"/>
                <a:cs typeface="Arial" panose="020B0604020202020204" pitchFamily="34" charset="0"/>
              </a:rPr>
              <a:t>1</a:t>
            </a:r>
            <a:r>
              <a:rPr lang="zh-TW" altLang="zh-TW" sz="2400" dirty="0">
                <a:latin typeface="Arial" panose="020B0604020202020204" pitchFamily="34" charset="0"/>
                <a:ea typeface="微軟正黑體" panose="020B0604030504040204" pitchFamily="34" charset="-120"/>
                <a:cs typeface="Arial" panose="020B0604020202020204" pitchFamily="34" charset="0"/>
              </a:rPr>
              <a:t>日至</a:t>
            </a:r>
            <a:r>
              <a:rPr lang="en-US" altLang="zh-TW" sz="2400" dirty="0">
                <a:latin typeface="Arial" panose="020B0604020202020204" pitchFamily="34" charset="0"/>
                <a:ea typeface="微軟正黑體" panose="020B0604030504040204" pitchFamily="34" charset="-120"/>
                <a:cs typeface="Arial" panose="020B0604020202020204" pitchFamily="34" charset="0"/>
              </a:rPr>
              <a:t>106</a:t>
            </a:r>
            <a:r>
              <a:rPr lang="zh-TW" altLang="zh-TW" sz="2400" dirty="0">
                <a:latin typeface="Arial" panose="020B0604020202020204" pitchFamily="34" charset="0"/>
                <a:ea typeface="微軟正黑體" panose="020B0604030504040204" pitchFamily="34" charset="-120"/>
                <a:cs typeface="Arial" panose="020B0604020202020204" pitchFamily="34" charset="0"/>
              </a:rPr>
              <a:t>年</a:t>
            </a:r>
            <a:r>
              <a:rPr lang="en-US" altLang="zh-TW" sz="2400" dirty="0">
                <a:latin typeface="Arial" panose="020B0604020202020204" pitchFamily="34" charset="0"/>
                <a:ea typeface="微軟正黑體" panose="020B0604030504040204" pitchFamily="34" charset="-120"/>
                <a:cs typeface="Arial" panose="020B0604020202020204" pitchFamily="34" charset="0"/>
              </a:rPr>
              <a:t>7</a:t>
            </a:r>
            <a:r>
              <a:rPr lang="zh-TW" altLang="zh-TW" sz="2400" dirty="0">
                <a:latin typeface="Arial" panose="020B0604020202020204" pitchFamily="34" charset="0"/>
                <a:ea typeface="微軟正黑體" panose="020B0604030504040204" pitchFamily="34" charset="-120"/>
                <a:cs typeface="Arial" panose="020B0604020202020204" pitchFamily="34" charset="0"/>
              </a:rPr>
              <a:t>月</a:t>
            </a:r>
            <a:r>
              <a:rPr lang="en-US" altLang="zh-TW" sz="2400" dirty="0">
                <a:latin typeface="Arial" panose="020B0604020202020204" pitchFamily="34" charset="0"/>
                <a:ea typeface="微軟正黑體" panose="020B0604030504040204" pitchFamily="34" charset="-120"/>
                <a:cs typeface="Arial" panose="020B0604020202020204" pitchFamily="34" charset="0"/>
              </a:rPr>
              <a:t>31</a:t>
            </a:r>
            <a:r>
              <a:rPr lang="zh-TW" altLang="zh-TW" sz="2400" dirty="0">
                <a:latin typeface="Arial" panose="020B0604020202020204" pitchFamily="34" charset="0"/>
                <a:ea typeface="微軟正黑體" panose="020B0604030504040204" pitchFamily="34" charset="-120"/>
                <a:cs typeface="Arial" panose="020B0604020202020204" pitchFamily="34" charset="0"/>
              </a:rPr>
              <a:t>日</a:t>
            </a:r>
            <a:r>
              <a:rPr lang="en-US" altLang="zh-TW" sz="2400" dirty="0">
                <a:latin typeface="Arial" panose="020B0604020202020204" pitchFamily="34" charset="0"/>
                <a:ea typeface="微軟正黑體" panose="020B0604030504040204" pitchFamily="34" charset="-120"/>
                <a:cs typeface="Arial" panose="020B0604020202020204" pitchFamily="34" charset="0"/>
              </a:rPr>
              <a:t>)</a:t>
            </a:r>
            <a:r>
              <a:rPr lang="zh-TW" altLang="zh-TW" sz="2400" dirty="0">
                <a:latin typeface="Arial" panose="020B0604020202020204" pitchFamily="34" charset="0"/>
                <a:ea typeface="微軟正黑體" panose="020B0604030504040204" pitchFamily="34" charset="-120"/>
                <a:cs typeface="Arial" panose="020B0604020202020204" pitchFamily="34" charset="0"/>
              </a:rPr>
              <a:t>學校勞僱型兼任助理之雇主負擔經費來源之資料。</a:t>
            </a:r>
            <a:endParaRPr lang="en-US" altLang="zh-TW" sz="2400" dirty="0">
              <a:latin typeface="Arial" panose="020B0604020202020204" pitchFamily="34" charset="0"/>
              <a:ea typeface="微軟正黑體" panose="020B0604030504040204" pitchFamily="34" charset="-120"/>
              <a:cs typeface="Arial" panose="020B0604020202020204" pitchFamily="34" charset="0"/>
            </a:endParaRPr>
          </a:p>
          <a:p>
            <a:pPr marL="541338" lvl="1" indent="-363538" latinLnBrk="1">
              <a:lnSpc>
                <a:spcPts val="2500"/>
              </a:lnSpc>
              <a:spcBef>
                <a:spcPts val="600"/>
              </a:spcBef>
              <a:spcAft>
                <a:spcPts val="600"/>
              </a:spcAft>
              <a:buSzPct val="90000"/>
              <a:buFont typeface="Wingdings" panose="05000000000000000000" pitchFamily="2" charset="2"/>
              <a:buChar char="u"/>
              <a:defRPr/>
            </a:pPr>
            <a:r>
              <a:rPr lang="zh-TW" altLang="zh-TW" sz="240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請填報</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前一學年度</a:t>
            </a:r>
            <a:r>
              <a:rPr lang="zh-TW" altLang="zh-TW" sz="240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校內學生擔任兼任</a:t>
            </a:r>
            <a:r>
              <a:rPr lang="zh-TW" altLang="zh-TW"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勞僱型</a:t>
            </a:r>
            <a:r>
              <a:rPr lang="zh-TW" altLang="zh-TW"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助理</a:t>
            </a:r>
            <a:r>
              <a:rPr lang="zh-TW" altLang="zh-TW" sz="24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教學助理</a:t>
            </a:r>
            <a:r>
              <a:rPr lang="zh-TW" altLang="zh-TW" sz="24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工讀</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附服務負擔</a:t>
            </a:r>
            <a:r>
              <a:rPr lang="zh-TW" altLang="zh-TW"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之雇主負擔經費來源，並依</a:t>
            </a:r>
            <a:r>
              <a:rPr lang="zh-TW" altLang="zh-TW"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教育部；科技部；學校自籌；其他政府機關</a:t>
            </a:r>
            <a:r>
              <a:rPr lang="zh-TW" altLang="zh-TW"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之補助金額填報</a:t>
            </a:r>
            <a:r>
              <a:rPr lang="zh-TW" altLang="en-US" sz="24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smtClean="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a:p>
            <a:pPr marL="577850" lvl="2" indent="0" latinLnBrk="1">
              <a:lnSpc>
                <a:spcPts val="2500"/>
              </a:lnSpc>
              <a:spcBef>
                <a:spcPts val="600"/>
              </a:spcBef>
              <a:spcAft>
                <a:spcPts val="600"/>
              </a:spcAft>
              <a:buSzPct val="90000"/>
              <a:buNone/>
              <a:defRPr/>
            </a:pP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a:t>
            </a:r>
            <a:r>
              <a:rPr lang="zh-TW" altLang="en-US" sz="1600" dirty="0" smtClean="0">
                <a:latin typeface="微軟正黑體" panose="020B0604030504040204" pitchFamily="34" charset="-120"/>
                <a:ea typeface="微軟正黑體" panose="020B0604030504040204" pitchFamily="34" charset="-120"/>
              </a:rPr>
              <a:t>教育部」</a:t>
            </a:r>
            <a:r>
              <a:rPr lang="zh-TW" altLang="en-US" sz="1600" dirty="0">
                <a:latin typeface="微軟正黑體" panose="020B0604030504040204" pitchFamily="34" charset="-120"/>
                <a:ea typeface="微軟正黑體" panose="020B0604030504040204" pitchFamily="34" charset="-120"/>
              </a:rPr>
              <a:t>需求預計新增本表</a:t>
            </a:r>
            <a:r>
              <a:rPr lang="en-US" altLang="zh-TW" sz="1600" dirty="0">
                <a:latin typeface="微軟正黑體" panose="020B0604030504040204" pitchFamily="34" charset="-120"/>
                <a:ea typeface="微軟正黑體" panose="020B0604030504040204" pitchFamily="34" charset="-120"/>
              </a:rPr>
              <a:t>】</a:t>
            </a:r>
          </a:p>
          <a:p>
            <a:pPr marL="541338" lvl="1" indent="-363538" latinLnBrk="1">
              <a:lnSpc>
                <a:spcPts val="2800"/>
              </a:lnSpc>
              <a:spcBef>
                <a:spcPts val="600"/>
              </a:spcBef>
              <a:spcAft>
                <a:spcPts val="600"/>
              </a:spcAft>
              <a:buSzPct val="90000"/>
              <a:buFont typeface="Wingdings" panose="05000000000000000000" pitchFamily="2" charset="2"/>
              <a:buChar char="l"/>
              <a:defRPr/>
            </a:pPr>
            <a:endParaRPr lang="zh-TW" altLang="zh-TW" sz="200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2481902993"/>
              </p:ext>
            </p:extLst>
          </p:nvPr>
        </p:nvGraphicFramePr>
        <p:xfrm>
          <a:off x="550863" y="1362021"/>
          <a:ext cx="11210401" cy="1693783"/>
        </p:xfrm>
        <a:graphic>
          <a:graphicData uri="http://schemas.openxmlformats.org/drawingml/2006/table">
            <a:tbl>
              <a:tblPr firstRow="1" firstCol="1" bandRow="1">
                <a:tableStyleId>{5C22544A-7EE6-4342-B048-85BDC9FD1C3A}</a:tableStyleId>
              </a:tblPr>
              <a:tblGrid>
                <a:gridCol w="1021772">
                  <a:extLst>
                    <a:ext uri="{9D8B030D-6E8A-4147-A177-3AD203B41FA5}">
                      <a16:colId xmlns:a16="http://schemas.microsoft.com/office/drawing/2014/main" xmlns="" val="20000"/>
                    </a:ext>
                  </a:extLst>
                </a:gridCol>
                <a:gridCol w="1753572">
                  <a:extLst>
                    <a:ext uri="{9D8B030D-6E8A-4147-A177-3AD203B41FA5}">
                      <a16:colId xmlns:a16="http://schemas.microsoft.com/office/drawing/2014/main" xmlns="" val="20001"/>
                    </a:ext>
                  </a:extLst>
                </a:gridCol>
                <a:gridCol w="1407751">
                  <a:extLst>
                    <a:ext uri="{9D8B030D-6E8A-4147-A177-3AD203B41FA5}">
                      <a16:colId xmlns:a16="http://schemas.microsoft.com/office/drawing/2014/main" xmlns="" val="20002"/>
                    </a:ext>
                  </a:extLst>
                </a:gridCol>
                <a:gridCol w="1865554">
                  <a:extLst>
                    <a:ext uri="{9D8B030D-6E8A-4147-A177-3AD203B41FA5}">
                      <a16:colId xmlns:a16="http://schemas.microsoft.com/office/drawing/2014/main" xmlns="" val="20003"/>
                    </a:ext>
                  </a:extLst>
                </a:gridCol>
                <a:gridCol w="2975732">
                  <a:extLst>
                    <a:ext uri="{9D8B030D-6E8A-4147-A177-3AD203B41FA5}">
                      <a16:colId xmlns:a16="http://schemas.microsoft.com/office/drawing/2014/main" xmlns="" val="20004"/>
                    </a:ext>
                  </a:extLst>
                </a:gridCol>
                <a:gridCol w="2186020">
                  <a:extLst>
                    <a:ext uri="{9D8B030D-6E8A-4147-A177-3AD203B41FA5}">
                      <a16:colId xmlns:a16="http://schemas.microsoft.com/office/drawing/2014/main" xmlns="" val="20005"/>
                    </a:ext>
                  </a:extLst>
                </a:gridCol>
              </a:tblGrid>
              <a:tr h="540459">
                <a:tc rowSpan="2">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勞僱型雇主負擔經費來源（補助單位）</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1153324">
                <a:tc vMerge="1">
                  <a:txBody>
                    <a:bodyPr/>
                    <a:lstStyle/>
                    <a:p>
                      <a:endParaRPr lang="zh-TW" altLang="en-US"/>
                    </a:p>
                  </a:txBody>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教育部</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補助經費</a:t>
                      </a:r>
                      <a:r>
                        <a:rPr lang="en-US" sz="1800" b="0" kern="0" dirty="0">
                          <a:solidFill>
                            <a:srgbClr val="000000"/>
                          </a:solidFill>
                          <a:effectLst/>
                          <a:latin typeface="微軟正黑體" panose="020B0604030504040204" pitchFamily="34" charset="-120"/>
                          <a:ea typeface="微軟正黑體" panose="020B0604030504040204" pitchFamily="34" charset="-120"/>
                        </a:rPr>
                        <a:t>(A)</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科技部</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補助</a:t>
                      </a:r>
                      <a:r>
                        <a:rPr lang="en-US" sz="1800" b="0" kern="0" dirty="0">
                          <a:solidFill>
                            <a:srgbClr val="000000"/>
                          </a:solidFill>
                          <a:effectLst/>
                          <a:latin typeface="微軟正黑體" panose="020B0604030504040204" pitchFamily="34" charset="-120"/>
                          <a:ea typeface="微軟正黑體" panose="020B0604030504040204" pitchFamily="34" charset="-120"/>
                        </a:rPr>
                        <a:t> (B)</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學校自籌經費</a:t>
                      </a:r>
                    </a:p>
                    <a:p>
                      <a:pPr algn="ctr">
                        <a:lnSpc>
                          <a:spcPts val="1700"/>
                        </a:lnSpc>
                        <a:spcAft>
                          <a:spcPts val="0"/>
                        </a:spcAft>
                      </a:pPr>
                      <a:r>
                        <a:rPr lang="en-US" sz="1800" b="0" kern="100" dirty="0">
                          <a:solidFill>
                            <a:srgbClr val="000000"/>
                          </a:solidFill>
                          <a:effectLst/>
                          <a:latin typeface="微軟正黑體" panose="020B0604030504040204" pitchFamily="34" charset="-120"/>
                          <a:ea typeface="微軟正黑體" panose="020B0604030504040204" pitchFamily="34" charset="-120"/>
                        </a:rPr>
                        <a:t>(C)</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其他政府機關補助經費</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總金額</a:t>
                      </a:r>
                      <a:r>
                        <a:rPr lang="en-US" sz="1800" b="0" kern="0" dirty="0">
                          <a:solidFill>
                            <a:srgbClr val="000000"/>
                          </a:solidFill>
                          <a:effectLst/>
                          <a:latin typeface="微軟正黑體" panose="020B0604030504040204" pitchFamily="34" charset="-120"/>
                          <a:ea typeface="微軟正黑體" panose="020B0604030504040204" pitchFamily="34" charset="-120"/>
                        </a:rPr>
                        <a:t>(D)</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小計</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(=A+B+C+D)</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3888269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80</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5</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7-8</a:t>
            </a:r>
            <a:r>
              <a:rPr lang="zh-TW" altLang="en-US" sz="3000" dirty="0" smtClean="0">
                <a:solidFill>
                  <a:schemeClr val="tx1"/>
                </a:solidFill>
                <a:latin typeface="微軟正黑體" panose="020B0604030504040204" pitchFamily="34" charset="-120"/>
                <a:ea typeface="微軟正黑體" panose="020B0604030504040204" pitchFamily="34" charset="-120"/>
              </a:rPr>
              <a:t>勞</a:t>
            </a:r>
            <a:r>
              <a:rPr lang="zh-TW" altLang="en-US" sz="3000" dirty="0">
                <a:solidFill>
                  <a:schemeClr val="tx1"/>
                </a:solidFill>
                <a:latin typeface="微軟正黑體" panose="020B0604030504040204" pitchFamily="34" charset="-120"/>
                <a:ea typeface="微軟正黑體" panose="020B0604030504040204" pitchFamily="34" charset="-120"/>
              </a:rPr>
              <a:t>僱型兼任助理之雇主負擔經費</a:t>
            </a:r>
            <a:r>
              <a:rPr lang="zh-TW" altLang="en-US" sz="3000" dirty="0" smtClean="0">
                <a:solidFill>
                  <a:schemeClr val="tx1"/>
                </a:solidFill>
                <a:latin typeface="微軟正黑體" panose="020B0604030504040204" pitchFamily="34" charset="-120"/>
                <a:ea typeface="微軟正黑體" panose="020B0604030504040204" pitchFamily="34" charset="-120"/>
              </a:rPr>
              <a:t>來源</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834521" y="3055804"/>
            <a:ext cx="11235559"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541338" lvl="1" indent="-363538" latinLnBrk="1">
              <a:lnSpc>
                <a:spcPts val="2600"/>
              </a:lnSpc>
              <a:spcBef>
                <a:spcPts val="300"/>
              </a:spcBef>
              <a:spcAft>
                <a:spcPts val="300"/>
              </a:spcAft>
              <a:buSzPct val="90000"/>
              <a:buFont typeface="Wingdings" panose="05000000000000000000" pitchFamily="2" charset="2"/>
              <a:buChar char="u"/>
              <a:defRPr/>
            </a:pPr>
            <a:r>
              <a:rPr lang="zh-TW" altLang="zh-TW" sz="2400" b="1" kern="0" dirty="0">
                <a:solidFill>
                  <a:srgbClr val="FF0000"/>
                </a:solidFill>
                <a:latin typeface="微軟正黑體" panose="020B0604030504040204" pitchFamily="34" charset="-120"/>
                <a:ea typeface="微軟正黑體" panose="020B0604030504040204" pitchFamily="34" charset="-120"/>
              </a:rPr>
              <a:t>教育部補助經費</a:t>
            </a:r>
            <a:r>
              <a:rPr lang="en-US" altLang="zh-TW" sz="2400" b="1" kern="0" dirty="0">
                <a:solidFill>
                  <a:srgbClr val="FF0000"/>
                </a:solidFill>
                <a:latin typeface="微軟正黑體" panose="020B0604030504040204" pitchFamily="34" charset="-120"/>
                <a:ea typeface="微軟正黑體" panose="020B0604030504040204" pitchFamily="34" charset="-120"/>
              </a:rPr>
              <a:t>(A)</a:t>
            </a:r>
            <a:r>
              <a:rPr lang="zh-TW" altLang="zh-TW" sz="2400" kern="0" dirty="0">
                <a:solidFill>
                  <a:srgbClr val="FF0000"/>
                </a:solidFill>
                <a:latin typeface="微軟正黑體" panose="020B0604030504040204" pitchFamily="34" charset="-120"/>
                <a:ea typeface="微軟正黑體" panose="020B0604030504040204" pitchFamily="34" charset="-120"/>
              </a:rPr>
              <a:t>：</a:t>
            </a:r>
            <a:r>
              <a:rPr lang="zh-TW" altLang="zh-TW" sz="2400" kern="0" dirty="0">
                <a:solidFill>
                  <a:srgbClr val="000000"/>
                </a:solidFill>
                <a:latin typeface="微軟正黑體" panose="020B0604030504040204" pitchFamily="34" charset="-120"/>
                <a:ea typeface="微軟正黑體" panose="020B0604030504040204" pitchFamily="34" charset="-120"/>
              </a:rPr>
              <a:t>指勞僱型兼任助理之雇主負擔經費，包括勞保費（職災）、健保費、勞退費等，係由</a:t>
            </a:r>
            <a:r>
              <a:rPr lang="zh-TW" altLang="zh-TW" sz="2400" b="1" kern="0" dirty="0">
                <a:solidFill>
                  <a:srgbClr val="FF0000"/>
                </a:solidFill>
                <a:latin typeface="微軟正黑體" panose="020B0604030504040204" pitchFamily="34" charset="-120"/>
                <a:ea typeface="微軟正黑體" panose="020B0604030504040204" pitchFamily="34" charset="-120"/>
              </a:rPr>
              <a:t>教育部</a:t>
            </a:r>
            <a:r>
              <a:rPr lang="zh-TW" altLang="zh-TW" sz="2400" kern="0" dirty="0">
                <a:solidFill>
                  <a:srgbClr val="000000"/>
                </a:solidFill>
                <a:latin typeface="微軟正黑體" panose="020B0604030504040204" pitchFamily="34" charset="-120"/>
                <a:ea typeface="微軟正黑體" panose="020B0604030504040204" pitchFamily="34" charset="-120"/>
              </a:rPr>
              <a:t>透過委託、補助學校各類計畫之經費支應。</a:t>
            </a:r>
          </a:p>
          <a:p>
            <a:pPr marL="541338" lvl="1" indent="-363538" latinLnBrk="1">
              <a:lnSpc>
                <a:spcPts val="2600"/>
              </a:lnSpc>
              <a:spcBef>
                <a:spcPts val="300"/>
              </a:spcBef>
              <a:spcAft>
                <a:spcPts val="300"/>
              </a:spcAft>
              <a:buSzPct val="90000"/>
              <a:buFont typeface="Wingdings" panose="05000000000000000000" pitchFamily="2" charset="2"/>
              <a:buChar char="u"/>
              <a:defRPr/>
            </a:pPr>
            <a:r>
              <a:rPr lang="zh-TW" altLang="zh-TW" sz="2400" b="1" kern="0" dirty="0">
                <a:solidFill>
                  <a:srgbClr val="FF0000"/>
                </a:solidFill>
                <a:latin typeface="微軟正黑體" panose="020B0604030504040204" pitchFamily="34" charset="-120"/>
                <a:ea typeface="微軟正黑體" panose="020B0604030504040204" pitchFamily="34" charset="-120"/>
              </a:rPr>
              <a:t>科技部補助經費</a:t>
            </a:r>
            <a:r>
              <a:rPr lang="en-US" altLang="zh-TW" sz="2400" b="1" kern="0" dirty="0">
                <a:solidFill>
                  <a:srgbClr val="FF0000"/>
                </a:solidFill>
                <a:latin typeface="微軟正黑體" panose="020B0604030504040204" pitchFamily="34" charset="-120"/>
                <a:ea typeface="微軟正黑體" panose="020B0604030504040204" pitchFamily="34" charset="-120"/>
              </a:rPr>
              <a:t>(B)</a:t>
            </a:r>
            <a:r>
              <a:rPr lang="zh-TW" altLang="zh-TW" sz="2400" kern="0" dirty="0">
                <a:solidFill>
                  <a:srgbClr val="FF0000"/>
                </a:solidFill>
                <a:latin typeface="微軟正黑體" panose="020B0604030504040204" pitchFamily="34" charset="-120"/>
                <a:ea typeface="微軟正黑體" panose="020B0604030504040204" pitchFamily="34" charset="-120"/>
              </a:rPr>
              <a:t>：</a:t>
            </a:r>
            <a:r>
              <a:rPr lang="zh-TW" altLang="zh-TW" sz="2400" kern="0" dirty="0">
                <a:solidFill>
                  <a:srgbClr val="000000"/>
                </a:solidFill>
                <a:latin typeface="微軟正黑體" panose="020B0604030504040204" pitchFamily="34" charset="-120"/>
                <a:ea typeface="微軟正黑體" panose="020B0604030504040204" pitchFamily="34" charset="-120"/>
              </a:rPr>
              <a:t>指勞僱型兼任助理之雇主負擔經費，包括勞保費（職災）、健保費、勞退費等，係由</a:t>
            </a:r>
            <a:r>
              <a:rPr lang="zh-TW" altLang="zh-TW" sz="2400" b="1" kern="0" dirty="0">
                <a:solidFill>
                  <a:srgbClr val="FF0000"/>
                </a:solidFill>
                <a:latin typeface="微軟正黑體" panose="020B0604030504040204" pitchFamily="34" charset="-120"/>
                <a:ea typeface="微軟正黑體" panose="020B0604030504040204" pitchFamily="34" charset="-120"/>
              </a:rPr>
              <a:t>科技部</a:t>
            </a:r>
            <a:r>
              <a:rPr lang="zh-TW" altLang="zh-TW" sz="2400" kern="0" dirty="0">
                <a:solidFill>
                  <a:srgbClr val="000000"/>
                </a:solidFill>
                <a:latin typeface="微軟正黑體" panose="020B0604030504040204" pitchFamily="34" charset="-120"/>
                <a:ea typeface="微軟正黑體" panose="020B0604030504040204" pitchFamily="34" charset="-120"/>
              </a:rPr>
              <a:t>透過委託、補助學校各類計畫之經費支應。</a:t>
            </a:r>
          </a:p>
          <a:p>
            <a:pPr marL="541338" lvl="1" indent="-363538" latinLnBrk="1">
              <a:lnSpc>
                <a:spcPts val="2600"/>
              </a:lnSpc>
              <a:spcBef>
                <a:spcPts val="300"/>
              </a:spcBef>
              <a:spcAft>
                <a:spcPts val="300"/>
              </a:spcAft>
              <a:buSzPct val="90000"/>
              <a:buFont typeface="Wingdings" panose="05000000000000000000" pitchFamily="2" charset="2"/>
              <a:buChar char="u"/>
              <a:defRPr/>
            </a:pPr>
            <a:r>
              <a:rPr lang="zh-TW" altLang="zh-TW" sz="2400" b="1" kern="0" dirty="0">
                <a:solidFill>
                  <a:srgbClr val="FF0000"/>
                </a:solidFill>
                <a:latin typeface="微軟正黑體" panose="020B0604030504040204" pitchFamily="34" charset="-120"/>
                <a:ea typeface="微軟正黑體" panose="020B0604030504040204" pitchFamily="34" charset="-120"/>
              </a:rPr>
              <a:t>學校自籌經費</a:t>
            </a:r>
            <a:r>
              <a:rPr lang="en-US" altLang="zh-TW" sz="2400" b="1" kern="0" dirty="0">
                <a:solidFill>
                  <a:srgbClr val="FF0000"/>
                </a:solidFill>
                <a:latin typeface="微軟正黑體" panose="020B0604030504040204" pitchFamily="34" charset="-120"/>
                <a:ea typeface="微軟正黑體" panose="020B0604030504040204" pitchFamily="34" charset="-120"/>
              </a:rPr>
              <a:t>(C)</a:t>
            </a:r>
            <a:r>
              <a:rPr lang="zh-TW" altLang="zh-TW" sz="2400" kern="0" dirty="0">
                <a:solidFill>
                  <a:srgbClr val="FF0000"/>
                </a:solidFill>
                <a:latin typeface="微軟正黑體" panose="020B0604030504040204" pitchFamily="34" charset="-120"/>
                <a:ea typeface="微軟正黑體" panose="020B0604030504040204" pitchFamily="34" charset="-120"/>
              </a:rPr>
              <a:t>：</a:t>
            </a:r>
            <a:r>
              <a:rPr lang="zh-TW" altLang="zh-TW" sz="2400" kern="0" dirty="0">
                <a:solidFill>
                  <a:srgbClr val="000000"/>
                </a:solidFill>
                <a:latin typeface="微軟正黑體" panose="020B0604030504040204" pitchFamily="34" charset="-120"/>
                <a:ea typeface="微軟正黑體" panose="020B0604030504040204" pitchFamily="34" charset="-120"/>
              </a:rPr>
              <a:t>指勞僱型兼任助理之雇主負擔經費，包括勞保費（職災）、健保費、勞退費等，係由</a:t>
            </a:r>
            <a:r>
              <a:rPr lang="zh-TW" altLang="zh-TW" sz="2400" b="1" kern="0" dirty="0">
                <a:solidFill>
                  <a:srgbClr val="FF0000"/>
                </a:solidFill>
                <a:latin typeface="微軟正黑體" panose="020B0604030504040204" pitchFamily="34" charset="-120"/>
                <a:ea typeface="微軟正黑體" panose="020B0604030504040204" pitchFamily="34" charset="-120"/>
              </a:rPr>
              <a:t>學校校友或企業募款</a:t>
            </a:r>
            <a:r>
              <a:rPr lang="zh-TW" altLang="zh-TW" sz="2400" kern="0" dirty="0">
                <a:solidFill>
                  <a:srgbClr val="000000"/>
                </a:solidFill>
                <a:latin typeface="微軟正黑體" panose="020B0604030504040204" pitchFamily="34" charset="-120"/>
                <a:ea typeface="微軟正黑體" panose="020B0604030504040204" pitchFamily="34" charset="-120"/>
              </a:rPr>
              <a:t>等方式自籌之經費支應</a:t>
            </a:r>
            <a:r>
              <a:rPr lang="zh-TW" altLang="zh-TW" sz="2400" kern="0" dirty="0" smtClean="0">
                <a:solidFill>
                  <a:srgbClr val="000000"/>
                </a:solidFill>
                <a:latin typeface="微軟正黑體" panose="020B0604030504040204" pitchFamily="34" charset="-120"/>
                <a:ea typeface="微軟正黑體" panose="020B0604030504040204" pitchFamily="34" charset="-120"/>
              </a:rPr>
              <a:t>。</a:t>
            </a:r>
            <a:endParaRPr lang="en-US" altLang="zh-TW" sz="2400" kern="0" dirty="0" smtClean="0">
              <a:solidFill>
                <a:srgbClr val="000000"/>
              </a:solidFill>
              <a:latin typeface="微軟正黑體" panose="020B0604030504040204" pitchFamily="34" charset="-120"/>
              <a:ea typeface="微軟正黑體" panose="020B0604030504040204" pitchFamily="34" charset="-120"/>
            </a:endParaRPr>
          </a:p>
          <a:p>
            <a:pPr marL="577850" lvl="2" indent="0" latinLnBrk="1">
              <a:lnSpc>
                <a:spcPts val="2600"/>
              </a:lnSpc>
              <a:spcBef>
                <a:spcPts val="300"/>
              </a:spcBef>
              <a:spcAft>
                <a:spcPts val="300"/>
              </a:spcAft>
              <a:buSzPct val="90000"/>
              <a:buNone/>
              <a:defRPr/>
            </a:pP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a:t>
            </a:r>
            <a:r>
              <a:rPr lang="zh-TW" altLang="en-US" sz="1600" dirty="0" smtClean="0">
                <a:latin typeface="微軟正黑體" panose="020B0604030504040204" pitchFamily="34" charset="-120"/>
                <a:ea typeface="微軟正黑體" panose="020B0604030504040204" pitchFamily="34" charset="-120"/>
              </a:rPr>
              <a:t>教育部」</a:t>
            </a:r>
            <a:r>
              <a:rPr lang="zh-TW" altLang="en-US" sz="1600" dirty="0">
                <a:latin typeface="微軟正黑體" panose="020B0604030504040204" pitchFamily="34" charset="-120"/>
                <a:ea typeface="微軟正黑體" panose="020B0604030504040204" pitchFamily="34" charset="-120"/>
              </a:rPr>
              <a:t>需求預計新增本表</a:t>
            </a:r>
            <a:r>
              <a:rPr lang="en-US" altLang="zh-TW" sz="1600" dirty="0">
                <a:latin typeface="微軟正黑體" panose="020B0604030504040204" pitchFamily="34" charset="-120"/>
                <a:ea typeface="微軟正黑體" panose="020B0604030504040204" pitchFamily="34" charset="-120"/>
              </a:rPr>
              <a:t>】</a:t>
            </a:r>
          </a:p>
          <a:p>
            <a:pPr marL="541338" lvl="1" indent="-363538" latinLnBrk="1">
              <a:lnSpc>
                <a:spcPts val="2600"/>
              </a:lnSpc>
              <a:spcBef>
                <a:spcPts val="300"/>
              </a:spcBef>
              <a:spcAft>
                <a:spcPts val="300"/>
              </a:spcAft>
              <a:buSzPct val="90000"/>
              <a:buFont typeface="Wingdings" panose="05000000000000000000" pitchFamily="2" charset="2"/>
              <a:buChar char="l"/>
              <a:defRPr/>
            </a:pPr>
            <a:endParaRPr lang="zh-TW" altLang="zh-TW" sz="2400" kern="0"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3618109790"/>
              </p:ext>
            </p:extLst>
          </p:nvPr>
        </p:nvGraphicFramePr>
        <p:xfrm>
          <a:off x="550863" y="1362021"/>
          <a:ext cx="11210401" cy="1693783"/>
        </p:xfrm>
        <a:graphic>
          <a:graphicData uri="http://schemas.openxmlformats.org/drawingml/2006/table">
            <a:tbl>
              <a:tblPr firstRow="1" firstCol="1" bandRow="1">
                <a:tableStyleId>{5C22544A-7EE6-4342-B048-85BDC9FD1C3A}</a:tableStyleId>
              </a:tblPr>
              <a:tblGrid>
                <a:gridCol w="1021772">
                  <a:extLst>
                    <a:ext uri="{9D8B030D-6E8A-4147-A177-3AD203B41FA5}">
                      <a16:colId xmlns:a16="http://schemas.microsoft.com/office/drawing/2014/main" xmlns="" val="20000"/>
                    </a:ext>
                  </a:extLst>
                </a:gridCol>
                <a:gridCol w="1753572">
                  <a:extLst>
                    <a:ext uri="{9D8B030D-6E8A-4147-A177-3AD203B41FA5}">
                      <a16:colId xmlns:a16="http://schemas.microsoft.com/office/drawing/2014/main" xmlns="" val="20001"/>
                    </a:ext>
                  </a:extLst>
                </a:gridCol>
                <a:gridCol w="1407751">
                  <a:extLst>
                    <a:ext uri="{9D8B030D-6E8A-4147-A177-3AD203B41FA5}">
                      <a16:colId xmlns:a16="http://schemas.microsoft.com/office/drawing/2014/main" xmlns="" val="20002"/>
                    </a:ext>
                  </a:extLst>
                </a:gridCol>
                <a:gridCol w="1865554">
                  <a:extLst>
                    <a:ext uri="{9D8B030D-6E8A-4147-A177-3AD203B41FA5}">
                      <a16:colId xmlns:a16="http://schemas.microsoft.com/office/drawing/2014/main" xmlns="" val="20003"/>
                    </a:ext>
                  </a:extLst>
                </a:gridCol>
                <a:gridCol w="2975732">
                  <a:extLst>
                    <a:ext uri="{9D8B030D-6E8A-4147-A177-3AD203B41FA5}">
                      <a16:colId xmlns:a16="http://schemas.microsoft.com/office/drawing/2014/main" xmlns="" val="20004"/>
                    </a:ext>
                  </a:extLst>
                </a:gridCol>
                <a:gridCol w="2186020">
                  <a:extLst>
                    <a:ext uri="{9D8B030D-6E8A-4147-A177-3AD203B41FA5}">
                      <a16:colId xmlns:a16="http://schemas.microsoft.com/office/drawing/2014/main" xmlns="" val="20005"/>
                    </a:ext>
                  </a:extLst>
                </a:gridCol>
              </a:tblGrid>
              <a:tr h="540459">
                <a:tc rowSpan="2">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勞僱型雇主負擔經費來源（補助單位）</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1153324">
                <a:tc vMerge="1">
                  <a:txBody>
                    <a:bodyPr/>
                    <a:lstStyle/>
                    <a:p>
                      <a:endParaRPr lang="zh-TW" altLang="en-US"/>
                    </a:p>
                  </a:txBody>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教育部</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補助經費</a:t>
                      </a:r>
                      <a:r>
                        <a:rPr lang="en-US" sz="1800" b="0" kern="0" dirty="0">
                          <a:solidFill>
                            <a:srgbClr val="000000"/>
                          </a:solidFill>
                          <a:effectLst/>
                          <a:latin typeface="微軟正黑體" panose="020B0604030504040204" pitchFamily="34" charset="-120"/>
                          <a:ea typeface="微軟正黑體" panose="020B0604030504040204" pitchFamily="34" charset="-120"/>
                        </a:rPr>
                        <a:t>(A)</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科技部</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補助</a:t>
                      </a:r>
                      <a:r>
                        <a:rPr lang="en-US" sz="1800" b="0" kern="0" dirty="0">
                          <a:solidFill>
                            <a:srgbClr val="000000"/>
                          </a:solidFill>
                          <a:effectLst/>
                          <a:latin typeface="微軟正黑體" panose="020B0604030504040204" pitchFamily="34" charset="-120"/>
                          <a:ea typeface="微軟正黑體" panose="020B0604030504040204" pitchFamily="34" charset="-120"/>
                        </a:rPr>
                        <a:t> (B)</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學校自籌經費</a:t>
                      </a:r>
                    </a:p>
                    <a:p>
                      <a:pPr algn="ctr">
                        <a:lnSpc>
                          <a:spcPts val="1700"/>
                        </a:lnSpc>
                        <a:spcAft>
                          <a:spcPts val="0"/>
                        </a:spcAft>
                      </a:pPr>
                      <a:r>
                        <a:rPr lang="en-US" sz="1800" b="0" kern="100" dirty="0">
                          <a:solidFill>
                            <a:srgbClr val="000000"/>
                          </a:solidFill>
                          <a:effectLst/>
                          <a:latin typeface="微軟正黑體" panose="020B0604030504040204" pitchFamily="34" charset="-120"/>
                          <a:ea typeface="微軟正黑體" panose="020B0604030504040204" pitchFamily="34" charset="-120"/>
                        </a:rPr>
                        <a:t>(C)</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其他政府機關補助經費</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總金額</a:t>
                      </a:r>
                      <a:r>
                        <a:rPr lang="en-US" sz="1800" b="0" kern="0" dirty="0">
                          <a:solidFill>
                            <a:srgbClr val="000000"/>
                          </a:solidFill>
                          <a:effectLst/>
                          <a:latin typeface="微軟正黑體" panose="020B0604030504040204" pitchFamily="34" charset="-120"/>
                          <a:ea typeface="微軟正黑體" panose="020B0604030504040204" pitchFamily="34" charset="-120"/>
                        </a:rPr>
                        <a:t>(D)</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小計</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(=A+B+C+D)</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158670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81</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5</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7-8</a:t>
            </a:r>
            <a:r>
              <a:rPr lang="zh-TW" altLang="en-US" sz="3000" dirty="0" smtClean="0">
                <a:solidFill>
                  <a:schemeClr val="tx1"/>
                </a:solidFill>
                <a:latin typeface="微軟正黑體" panose="020B0604030504040204" pitchFamily="34" charset="-120"/>
                <a:ea typeface="微軟正黑體" panose="020B0604030504040204" pitchFamily="34" charset="-120"/>
              </a:rPr>
              <a:t>勞</a:t>
            </a:r>
            <a:r>
              <a:rPr lang="zh-TW" altLang="en-US" sz="3000" dirty="0">
                <a:solidFill>
                  <a:schemeClr val="tx1"/>
                </a:solidFill>
                <a:latin typeface="微軟正黑體" panose="020B0604030504040204" pitchFamily="34" charset="-120"/>
                <a:ea typeface="微軟正黑體" panose="020B0604030504040204" pitchFamily="34" charset="-120"/>
              </a:rPr>
              <a:t>僱型兼任助理之雇主負擔經費</a:t>
            </a:r>
            <a:r>
              <a:rPr lang="zh-TW" altLang="en-US" sz="3000" dirty="0" smtClean="0">
                <a:solidFill>
                  <a:schemeClr val="tx1"/>
                </a:solidFill>
                <a:latin typeface="微軟正黑體" panose="020B0604030504040204" pitchFamily="34" charset="-120"/>
                <a:ea typeface="微軟正黑體" panose="020B0604030504040204" pitchFamily="34" charset="-120"/>
              </a:rPr>
              <a:t>來源</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834521" y="3055804"/>
            <a:ext cx="10926743" cy="400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ts val="3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541338" lvl="1" indent="-363538" latinLnBrk="1">
              <a:lnSpc>
                <a:spcPts val="3000"/>
              </a:lnSpc>
              <a:spcBef>
                <a:spcPts val="600"/>
              </a:spcBef>
              <a:spcAft>
                <a:spcPts val="600"/>
              </a:spcAft>
              <a:buSzPct val="90000"/>
              <a:buFont typeface="Wingdings" panose="05000000000000000000" pitchFamily="2" charset="2"/>
              <a:buChar char="u"/>
              <a:defRPr/>
            </a:pPr>
            <a:r>
              <a:rPr lang="zh-TW" altLang="zh-TW" sz="2400" b="1" kern="0" dirty="0">
                <a:solidFill>
                  <a:srgbClr val="FF0000"/>
                </a:solidFill>
              </a:rPr>
              <a:t>其他政府機關補助經費</a:t>
            </a:r>
            <a:r>
              <a:rPr lang="en-US" altLang="zh-TW" sz="2400" b="1" kern="0" dirty="0">
                <a:solidFill>
                  <a:srgbClr val="FF0000"/>
                </a:solidFill>
              </a:rPr>
              <a:t>(D)</a:t>
            </a:r>
            <a:r>
              <a:rPr lang="zh-TW" altLang="zh-TW" sz="2400" b="1" kern="0" dirty="0">
                <a:solidFill>
                  <a:srgbClr val="FF0000"/>
                </a:solidFill>
              </a:rPr>
              <a:t>：</a:t>
            </a:r>
            <a:r>
              <a:rPr lang="zh-TW" altLang="zh-TW" sz="2400" kern="0" dirty="0">
                <a:solidFill>
                  <a:srgbClr val="000000"/>
                </a:solidFill>
              </a:rPr>
              <a:t>指勞僱型兼任助理之雇主負擔經費，包括勞保費（職災）、健保費、勞退費等</a:t>
            </a:r>
            <a:r>
              <a:rPr lang="zh-TW" altLang="zh-TW" sz="2400" kern="0" dirty="0">
                <a:solidFill>
                  <a:srgbClr val="FF0000"/>
                </a:solidFill>
              </a:rPr>
              <a:t>，</a:t>
            </a:r>
            <a:r>
              <a:rPr lang="zh-TW" altLang="zh-TW" sz="2400" b="1" kern="0" dirty="0">
                <a:solidFill>
                  <a:srgbClr val="FF0000"/>
                </a:solidFill>
              </a:rPr>
              <a:t>係由教育部、科技部以外之其他政府機關</a:t>
            </a:r>
            <a:r>
              <a:rPr lang="zh-TW" altLang="zh-TW" sz="2400" kern="0" dirty="0">
                <a:solidFill>
                  <a:srgbClr val="000000"/>
                </a:solidFill>
              </a:rPr>
              <a:t>透過委託、補助學校各類計畫之經費支應。</a:t>
            </a:r>
          </a:p>
          <a:p>
            <a:pPr marL="541338" lvl="1" indent="-363538" latinLnBrk="1">
              <a:lnSpc>
                <a:spcPts val="3000"/>
              </a:lnSpc>
              <a:spcBef>
                <a:spcPts val="600"/>
              </a:spcBef>
              <a:spcAft>
                <a:spcPts val="600"/>
              </a:spcAft>
              <a:buSzPct val="90000"/>
              <a:buFont typeface="Wingdings" panose="05000000000000000000" pitchFamily="2" charset="2"/>
              <a:buChar char="u"/>
              <a:defRPr/>
            </a:pPr>
            <a:r>
              <a:rPr lang="zh-TW" altLang="zh-TW" sz="2400" b="1" kern="0" dirty="0">
                <a:solidFill>
                  <a:srgbClr val="FF0000"/>
                </a:solidFill>
              </a:rPr>
              <a:t>小計：</a:t>
            </a:r>
            <a:r>
              <a:rPr lang="zh-TW" altLang="zh-TW" sz="2400" kern="0" dirty="0">
                <a:solidFill>
                  <a:srgbClr val="000000"/>
                </a:solidFill>
              </a:rPr>
              <a:t>係指前揭</a:t>
            </a:r>
            <a:r>
              <a:rPr lang="zh-TW" altLang="zh-TW" sz="2400" kern="0" dirty="0">
                <a:solidFill>
                  <a:srgbClr val="FF0000"/>
                </a:solidFill>
              </a:rPr>
              <a:t>【</a:t>
            </a:r>
            <a:r>
              <a:rPr lang="zh-TW" altLang="zh-TW" sz="2400" b="1" kern="0" dirty="0" smtClean="0">
                <a:solidFill>
                  <a:srgbClr val="FF0000"/>
                </a:solidFill>
              </a:rPr>
              <a:t>教育部</a:t>
            </a:r>
            <a:r>
              <a:rPr lang="zh-TW" altLang="zh-TW" sz="2400" kern="0" dirty="0">
                <a:solidFill>
                  <a:srgbClr val="FF0000"/>
                </a:solidFill>
              </a:rPr>
              <a:t>】 </a:t>
            </a:r>
            <a:r>
              <a:rPr lang="zh-TW" altLang="zh-TW" sz="2400" b="1" kern="0" dirty="0" smtClean="0">
                <a:solidFill>
                  <a:srgbClr val="FF0000"/>
                </a:solidFill>
              </a:rPr>
              <a:t>、</a:t>
            </a:r>
            <a:r>
              <a:rPr lang="zh-TW" altLang="zh-TW" sz="2400" kern="0" dirty="0">
                <a:solidFill>
                  <a:srgbClr val="FF0000"/>
                </a:solidFill>
              </a:rPr>
              <a:t> 【</a:t>
            </a:r>
            <a:r>
              <a:rPr lang="zh-TW" altLang="zh-TW" sz="2400" b="1" kern="0" dirty="0" smtClean="0">
                <a:solidFill>
                  <a:srgbClr val="FF0000"/>
                </a:solidFill>
              </a:rPr>
              <a:t>科技部</a:t>
            </a:r>
            <a:r>
              <a:rPr lang="zh-TW" altLang="zh-TW" sz="2400" kern="0" dirty="0">
                <a:solidFill>
                  <a:srgbClr val="FF0000"/>
                </a:solidFill>
              </a:rPr>
              <a:t>】 </a:t>
            </a:r>
            <a:r>
              <a:rPr lang="zh-TW" altLang="zh-TW" sz="2400" b="1" kern="0" dirty="0" smtClean="0">
                <a:solidFill>
                  <a:srgbClr val="FF0000"/>
                </a:solidFill>
              </a:rPr>
              <a:t>、</a:t>
            </a:r>
            <a:r>
              <a:rPr lang="zh-TW" altLang="zh-TW" sz="2400" kern="0" dirty="0">
                <a:solidFill>
                  <a:srgbClr val="FF0000"/>
                </a:solidFill>
              </a:rPr>
              <a:t> 【</a:t>
            </a:r>
            <a:r>
              <a:rPr lang="zh-TW" altLang="zh-TW" sz="2400" b="1" kern="0" dirty="0" smtClean="0">
                <a:solidFill>
                  <a:srgbClr val="FF0000"/>
                </a:solidFill>
              </a:rPr>
              <a:t>學校</a:t>
            </a:r>
            <a:r>
              <a:rPr lang="zh-TW" altLang="zh-TW" sz="2400" b="1" kern="0" dirty="0">
                <a:solidFill>
                  <a:srgbClr val="FF0000"/>
                </a:solidFill>
              </a:rPr>
              <a:t>自</a:t>
            </a:r>
            <a:r>
              <a:rPr lang="zh-TW" altLang="zh-TW" sz="2400" b="1" kern="0" dirty="0" smtClean="0">
                <a:solidFill>
                  <a:srgbClr val="FF0000"/>
                </a:solidFill>
              </a:rPr>
              <a:t>籌</a:t>
            </a:r>
            <a:r>
              <a:rPr lang="zh-TW" altLang="zh-TW" sz="2400" kern="0" dirty="0">
                <a:solidFill>
                  <a:srgbClr val="FF0000"/>
                </a:solidFill>
              </a:rPr>
              <a:t>】 </a:t>
            </a:r>
            <a:r>
              <a:rPr lang="zh-TW" altLang="zh-TW" sz="2400" b="1" kern="0" dirty="0" smtClean="0">
                <a:solidFill>
                  <a:srgbClr val="FF0000"/>
                </a:solidFill>
              </a:rPr>
              <a:t>、</a:t>
            </a:r>
            <a:r>
              <a:rPr lang="zh-TW" altLang="zh-TW" sz="2400" kern="0" dirty="0">
                <a:solidFill>
                  <a:srgbClr val="FF0000"/>
                </a:solidFill>
              </a:rPr>
              <a:t> 【</a:t>
            </a:r>
            <a:r>
              <a:rPr lang="zh-TW" altLang="zh-TW" sz="2400" b="1" kern="0" dirty="0" smtClean="0">
                <a:solidFill>
                  <a:srgbClr val="FF0000"/>
                </a:solidFill>
              </a:rPr>
              <a:t>其他</a:t>
            </a:r>
            <a:r>
              <a:rPr lang="zh-TW" altLang="zh-TW" sz="2400" b="1" kern="0" dirty="0">
                <a:solidFill>
                  <a:srgbClr val="FF0000"/>
                </a:solidFill>
              </a:rPr>
              <a:t>政府機關補助經費</a:t>
            </a:r>
            <a:r>
              <a:rPr lang="zh-TW" altLang="zh-TW" sz="2400" kern="0" dirty="0">
                <a:solidFill>
                  <a:srgbClr val="FF0000"/>
                </a:solidFill>
              </a:rPr>
              <a:t>】</a:t>
            </a:r>
            <a:r>
              <a:rPr lang="zh-TW" altLang="zh-TW" sz="2400" kern="0" dirty="0">
                <a:solidFill>
                  <a:srgbClr val="000000"/>
                </a:solidFill>
              </a:rPr>
              <a:t>之加總，且經費應與</a:t>
            </a:r>
            <a:r>
              <a:rPr lang="zh-TW" altLang="zh-TW" sz="2400" b="1" kern="0" dirty="0">
                <a:solidFill>
                  <a:srgbClr val="FF0000"/>
                </a:solidFill>
              </a:rPr>
              <a:t>「</a:t>
            </a:r>
            <a:r>
              <a:rPr lang="zh-TW" altLang="en-US" sz="2400" b="1" kern="0" dirty="0">
                <a:solidFill>
                  <a:srgbClr val="FF0000"/>
                </a:solidFill>
              </a:rPr>
              <a:t>表</a:t>
            </a:r>
            <a:r>
              <a:rPr lang="en-US" altLang="zh-TW" sz="2400" b="1" kern="0" dirty="0">
                <a:solidFill>
                  <a:srgbClr val="FF0000"/>
                </a:solidFill>
              </a:rPr>
              <a:t>7-7.</a:t>
            </a:r>
            <a:r>
              <a:rPr lang="zh-TW" altLang="zh-TW" sz="2400" b="1" kern="0" dirty="0">
                <a:solidFill>
                  <a:srgbClr val="FF0000"/>
                </a:solidFill>
              </a:rPr>
              <a:t>學生兼任助理人數及經費統計表」之【勞僱型雇主負擔經費總額】相符</a:t>
            </a:r>
            <a:r>
              <a:rPr lang="zh-TW" altLang="zh-TW" sz="2400" kern="0" dirty="0">
                <a:solidFill>
                  <a:srgbClr val="000000"/>
                </a:solidFill>
              </a:rPr>
              <a:t>，請學校謹慎填報</a:t>
            </a:r>
            <a:r>
              <a:rPr lang="zh-TW" altLang="zh-TW" sz="2400" b="1" kern="0" dirty="0" smtClean="0">
                <a:solidFill>
                  <a:srgbClr val="7030A0"/>
                </a:solidFill>
              </a:rPr>
              <a:t>。</a:t>
            </a:r>
            <a:endParaRPr lang="en-US" altLang="zh-TW" sz="2400" b="1" kern="0" dirty="0" smtClean="0">
              <a:solidFill>
                <a:srgbClr val="7030A0"/>
              </a:solidFill>
            </a:endParaRPr>
          </a:p>
          <a:p>
            <a:pPr marL="577850" lvl="2" indent="0" latinLnBrk="1">
              <a:lnSpc>
                <a:spcPts val="3000"/>
              </a:lnSpc>
              <a:spcBef>
                <a:spcPts val="300"/>
              </a:spcBef>
              <a:spcAft>
                <a:spcPts val="300"/>
              </a:spcAft>
              <a:buSzPct val="90000"/>
              <a:buNone/>
              <a:defRPr/>
            </a:pP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a:t>
            </a:r>
            <a:r>
              <a:rPr lang="zh-TW" altLang="en-US" sz="1600" dirty="0" smtClean="0">
                <a:latin typeface="微軟正黑體" panose="020B0604030504040204" pitchFamily="34" charset="-120"/>
                <a:ea typeface="微軟正黑體" panose="020B0604030504040204" pitchFamily="34" charset="-120"/>
              </a:rPr>
              <a:t>教育部」</a:t>
            </a:r>
            <a:r>
              <a:rPr lang="zh-TW" altLang="en-US" sz="1600" dirty="0">
                <a:latin typeface="微軟正黑體" panose="020B0604030504040204" pitchFamily="34" charset="-120"/>
                <a:ea typeface="微軟正黑體" panose="020B0604030504040204" pitchFamily="34" charset="-120"/>
              </a:rPr>
              <a:t>需求預計新增本表</a:t>
            </a:r>
            <a:r>
              <a:rPr lang="en-US" altLang="zh-TW" sz="1600" dirty="0">
                <a:latin typeface="微軟正黑體" panose="020B0604030504040204" pitchFamily="34" charset="-120"/>
                <a:ea typeface="微軟正黑體" panose="020B0604030504040204" pitchFamily="34" charset="-120"/>
              </a:rPr>
              <a:t>】</a:t>
            </a:r>
          </a:p>
          <a:p>
            <a:pPr marL="177800" lvl="1" indent="0" latinLnBrk="1">
              <a:lnSpc>
                <a:spcPts val="3100"/>
              </a:lnSpc>
              <a:spcBef>
                <a:spcPts val="600"/>
              </a:spcBef>
              <a:spcAft>
                <a:spcPts val="600"/>
              </a:spcAft>
              <a:buSzPct val="90000"/>
              <a:buNone/>
              <a:defRPr/>
            </a:pPr>
            <a:endParaRPr lang="en-US" altLang="zh-TW" sz="2400" b="1" kern="0" dirty="0">
              <a:solidFill>
                <a:srgbClr val="7030A0"/>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3328332473"/>
              </p:ext>
            </p:extLst>
          </p:nvPr>
        </p:nvGraphicFramePr>
        <p:xfrm>
          <a:off x="550863" y="1362021"/>
          <a:ext cx="11210401" cy="1693783"/>
        </p:xfrm>
        <a:graphic>
          <a:graphicData uri="http://schemas.openxmlformats.org/drawingml/2006/table">
            <a:tbl>
              <a:tblPr firstRow="1" firstCol="1" bandRow="1">
                <a:tableStyleId>{5C22544A-7EE6-4342-B048-85BDC9FD1C3A}</a:tableStyleId>
              </a:tblPr>
              <a:tblGrid>
                <a:gridCol w="1021772">
                  <a:extLst>
                    <a:ext uri="{9D8B030D-6E8A-4147-A177-3AD203B41FA5}">
                      <a16:colId xmlns:a16="http://schemas.microsoft.com/office/drawing/2014/main" xmlns="" val="20000"/>
                    </a:ext>
                  </a:extLst>
                </a:gridCol>
                <a:gridCol w="1753572">
                  <a:extLst>
                    <a:ext uri="{9D8B030D-6E8A-4147-A177-3AD203B41FA5}">
                      <a16:colId xmlns:a16="http://schemas.microsoft.com/office/drawing/2014/main" xmlns="" val="20001"/>
                    </a:ext>
                  </a:extLst>
                </a:gridCol>
                <a:gridCol w="1407751">
                  <a:extLst>
                    <a:ext uri="{9D8B030D-6E8A-4147-A177-3AD203B41FA5}">
                      <a16:colId xmlns:a16="http://schemas.microsoft.com/office/drawing/2014/main" xmlns="" val="20002"/>
                    </a:ext>
                  </a:extLst>
                </a:gridCol>
                <a:gridCol w="1865554">
                  <a:extLst>
                    <a:ext uri="{9D8B030D-6E8A-4147-A177-3AD203B41FA5}">
                      <a16:colId xmlns:a16="http://schemas.microsoft.com/office/drawing/2014/main" xmlns="" val="20003"/>
                    </a:ext>
                  </a:extLst>
                </a:gridCol>
                <a:gridCol w="2975732">
                  <a:extLst>
                    <a:ext uri="{9D8B030D-6E8A-4147-A177-3AD203B41FA5}">
                      <a16:colId xmlns:a16="http://schemas.microsoft.com/office/drawing/2014/main" xmlns="" val="20004"/>
                    </a:ext>
                  </a:extLst>
                </a:gridCol>
                <a:gridCol w="2186020">
                  <a:extLst>
                    <a:ext uri="{9D8B030D-6E8A-4147-A177-3AD203B41FA5}">
                      <a16:colId xmlns:a16="http://schemas.microsoft.com/office/drawing/2014/main" xmlns="" val="20005"/>
                    </a:ext>
                  </a:extLst>
                </a:gridCol>
              </a:tblGrid>
              <a:tr h="540459">
                <a:tc rowSpan="2">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勞僱型雇主負擔經費來源（補助單位）</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1153324">
                <a:tc vMerge="1">
                  <a:txBody>
                    <a:bodyPr/>
                    <a:lstStyle/>
                    <a:p>
                      <a:endParaRPr lang="zh-TW" altLang="en-US"/>
                    </a:p>
                  </a:txBody>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教育部</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補助經費</a:t>
                      </a:r>
                      <a:r>
                        <a:rPr lang="en-US" sz="1800" b="0" kern="0" dirty="0">
                          <a:solidFill>
                            <a:srgbClr val="000000"/>
                          </a:solidFill>
                          <a:effectLst/>
                          <a:latin typeface="微軟正黑體" panose="020B0604030504040204" pitchFamily="34" charset="-120"/>
                          <a:ea typeface="微軟正黑體" panose="020B0604030504040204" pitchFamily="34" charset="-120"/>
                        </a:rPr>
                        <a:t>(A)</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科技部</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補助</a:t>
                      </a:r>
                      <a:r>
                        <a:rPr lang="en-US" sz="1800" b="0" kern="0" dirty="0">
                          <a:solidFill>
                            <a:srgbClr val="000000"/>
                          </a:solidFill>
                          <a:effectLst/>
                          <a:latin typeface="微軟正黑體" panose="020B0604030504040204" pitchFamily="34" charset="-120"/>
                          <a:ea typeface="微軟正黑體" panose="020B0604030504040204" pitchFamily="34" charset="-120"/>
                        </a:rPr>
                        <a:t> (B)</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學校自籌經費</a:t>
                      </a:r>
                    </a:p>
                    <a:p>
                      <a:pPr algn="ctr">
                        <a:lnSpc>
                          <a:spcPts val="1700"/>
                        </a:lnSpc>
                        <a:spcAft>
                          <a:spcPts val="0"/>
                        </a:spcAft>
                      </a:pPr>
                      <a:r>
                        <a:rPr lang="en-US" sz="1800" b="0" kern="100" dirty="0">
                          <a:solidFill>
                            <a:srgbClr val="000000"/>
                          </a:solidFill>
                          <a:effectLst/>
                          <a:latin typeface="微軟正黑體" panose="020B0604030504040204" pitchFamily="34" charset="-120"/>
                          <a:ea typeface="微軟正黑體" panose="020B0604030504040204" pitchFamily="34" charset="-120"/>
                        </a:rPr>
                        <a:t>(C)</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其他政府機關補助經費</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總金額</a:t>
                      </a:r>
                      <a:r>
                        <a:rPr lang="en-US" sz="1800" b="0" kern="0" dirty="0">
                          <a:solidFill>
                            <a:srgbClr val="000000"/>
                          </a:solidFill>
                          <a:effectLst/>
                          <a:latin typeface="微軟正黑體" panose="020B0604030504040204" pitchFamily="34" charset="-120"/>
                          <a:ea typeface="微軟正黑體" panose="020B0604030504040204" pitchFamily="34" charset="-120"/>
                        </a:rPr>
                        <a:t>(D)</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小計</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(=A+B+C+D)</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311" marR="60311"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601891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82</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7-9</a:t>
            </a:r>
            <a:r>
              <a:rPr lang="zh-TW" altLang="en-US" sz="3000" dirty="0">
                <a:solidFill>
                  <a:schemeClr val="tx1"/>
                </a:solidFill>
                <a:latin typeface="微軟正黑體" panose="020B0604030504040204" pitchFamily="34" charset="-120"/>
                <a:ea typeface="微軟正黑體" panose="020B0604030504040204" pitchFamily="34" charset="-120"/>
              </a:rPr>
              <a:t>學校執行「工讀及生活」助學金</a:t>
            </a:r>
            <a:r>
              <a:rPr lang="zh-TW" altLang="en-US" sz="3000" dirty="0" smtClean="0">
                <a:solidFill>
                  <a:schemeClr val="tx1"/>
                </a:solidFill>
                <a:latin typeface="微軟正黑體" panose="020B0604030504040204" pitchFamily="34" charset="-120"/>
                <a:ea typeface="微軟正黑體" panose="020B0604030504040204" pitchFamily="34" charset="-120"/>
              </a:rPr>
              <a:t>情形</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834521" y="3055804"/>
            <a:ext cx="11357479"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ts val="3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lang="en-US" altLang="zh-TW" sz="2400"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541338" lvl="1" indent="-363538" latinLnBrk="1">
              <a:lnSpc>
                <a:spcPts val="3100"/>
              </a:lnSpc>
              <a:spcBef>
                <a:spcPts val="300"/>
              </a:spcBef>
              <a:spcAft>
                <a:spcPts val="300"/>
              </a:spcAft>
              <a:buSzPct val="90000"/>
              <a:buFont typeface="Wingdings" panose="05000000000000000000" pitchFamily="2" charset="2"/>
              <a:buChar char="u"/>
              <a:defRPr/>
            </a:pPr>
            <a:r>
              <a:rPr lang="zh-TW" altLang="en-US" sz="2400" b="1"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學校每年</a:t>
            </a:r>
            <a:r>
              <a:rPr lang="en-US"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月填報前一學年度資料。例如</a:t>
            </a:r>
            <a:r>
              <a:rPr lang="en-US"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106</a:t>
            </a:r>
            <a:r>
              <a:rPr lang="zh-TW"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105</a:t>
            </a:r>
            <a:r>
              <a:rPr lang="zh-TW"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a:t>
            </a:r>
            <a:r>
              <a:rPr lang="zh-TW" altLang="zh-TW" sz="2400" b="1" kern="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度</a:t>
            </a:r>
            <a:endParaRPr lang="en-US" altLang="zh-TW" sz="2400" b="1" kern="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177800" lvl="1" indent="0" latinLnBrk="1">
              <a:lnSpc>
                <a:spcPts val="3100"/>
              </a:lnSpc>
              <a:spcBef>
                <a:spcPts val="300"/>
              </a:spcBef>
              <a:spcAft>
                <a:spcPts val="300"/>
              </a:spcAft>
              <a:buSzPct val="90000"/>
              <a:buNone/>
              <a:defRPr/>
            </a:pPr>
            <a:r>
              <a:rPr lang="en-US"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kern="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105</a:t>
            </a:r>
            <a:r>
              <a:rPr lang="zh-TW"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106</a:t>
            </a:r>
            <a:r>
              <a:rPr lang="zh-TW"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學校執行「工讀及生活」助學金之資料。</a:t>
            </a:r>
            <a:endParaRPr lang="en-US" altLang="zh-TW" sz="2400" kern="0" dirty="0">
              <a:latin typeface="Arial" panose="020B0604020202020204" pitchFamily="34" charset="0"/>
              <a:ea typeface="微軟正黑體" panose="020B0604030504040204" pitchFamily="34" charset="-120"/>
              <a:cs typeface="Arial" panose="020B0604020202020204" pitchFamily="34" charset="0"/>
            </a:endParaRPr>
          </a:p>
          <a:p>
            <a:pPr marL="541338" lvl="1" indent="-363538" latinLnBrk="1">
              <a:lnSpc>
                <a:spcPts val="3100"/>
              </a:lnSpc>
              <a:spcBef>
                <a:spcPts val="300"/>
              </a:spcBef>
              <a:spcAft>
                <a:spcPts val="300"/>
              </a:spcAft>
              <a:buSzPct val="90000"/>
              <a:buFont typeface="Wingdings" panose="05000000000000000000" pitchFamily="2" charset="2"/>
              <a:buChar char="u"/>
              <a:defRPr/>
            </a:pPr>
            <a:r>
              <a:rPr lang="zh-TW" altLang="zh-TW" sz="2400" b="1"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助學金類類別</a:t>
            </a:r>
            <a:r>
              <a:rPr lang="zh-TW" altLang="en-US"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請依學校提供學生</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【工讀</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助學金】</a:t>
            </a:r>
            <a:r>
              <a:rPr lang="zh-TW" altLang="en-US" sz="2400" kern="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生活</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助學金】之【參與</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人數】</a:t>
            </a:r>
            <a:r>
              <a:rPr lang="zh-TW" altLang="en-US" sz="2400" kern="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每位</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學生每月平均領取</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金額】</a:t>
            </a:r>
            <a:r>
              <a:rPr lang="zh-TW" altLang="en-US" sz="2400" kern="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每</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位學生月平均服務</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工作</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時數】等資料。</a:t>
            </a:r>
            <a:endParaRPr lang="en-US" altLang="zh-TW" sz="2400" kern="0" dirty="0">
              <a:latin typeface="Arial" panose="020B0604020202020204" pitchFamily="34" charset="0"/>
              <a:ea typeface="微軟正黑體" panose="020B0604030504040204" pitchFamily="34" charset="-120"/>
              <a:cs typeface="Arial" panose="020B0604020202020204" pitchFamily="34" charset="0"/>
            </a:endParaRPr>
          </a:p>
          <a:p>
            <a:pPr marL="1009650" lvl="1" indent="-476250" latinLnBrk="1">
              <a:lnSpc>
                <a:spcPts val="2600"/>
              </a:lnSpc>
              <a:spcBef>
                <a:spcPts val="300"/>
              </a:spcBef>
              <a:spcAft>
                <a:spcPts val="300"/>
              </a:spcAft>
              <a:buSzPct val="90000"/>
              <a:buNone/>
              <a:tabLst>
                <a:tab pos="355600" algn="l"/>
              </a:tabLst>
              <a:defRPr/>
            </a:pPr>
            <a:r>
              <a:rPr lang="en-US" altLang="zh-TW" sz="2400" b="1" kern="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kern="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一</a:t>
            </a:r>
            <a:r>
              <a:rPr lang="en-US" altLang="zh-TW" sz="2400" b="1" kern="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工讀</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助學金</a:t>
            </a:r>
            <a:r>
              <a:rPr lang="zh-TW" altLang="zh-TW"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指學校為協助學生就學，依學校工讀助學金辦法，由學雜費、教育部補助、學校自籌或社會捐贈等經費提撥協助學生安心就學之經費。</a:t>
            </a:r>
          </a:p>
          <a:p>
            <a:pPr marL="577850" lvl="2" indent="0" latinLnBrk="1">
              <a:lnSpc>
                <a:spcPts val="2600"/>
              </a:lnSpc>
              <a:spcBef>
                <a:spcPts val="300"/>
              </a:spcBef>
              <a:spcAft>
                <a:spcPts val="300"/>
              </a:spcAft>
              <a:buSzPct val="90000"/>
              <a:buNone/>
              <a:defRPr/>
            </a:pP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月因應「教育部」需求預計新增本表</a:t>
            </a:r>
            <a:r>
              <a:rPr lang="en-US" altLang="zh-TW" sz="1600" dirty="0" smtClean="0">
                <a:latin typeface="微軟正黑體" panose="020B0604030504040204" pitchFamily="34" charset="-120"/>
                <a:ea typeface="微軟正黑體" panose="020B0604030504040204" pitchFamily="34" charset="-120"/>
              </a:rPr>
              <a:t>】</a:t>
            </a:r>
          </a:p>
          <a:p>
            <a:pPr marL="177800" lvl="1" indent="0" latinLnBrk="1">
              <a:lnSpc>
                <a:spcPts val="3100"/>
              </a:lnSpc>
              <a:spcBef>
                <a:spcPts val="600"/>
              </a:spcBef>
              <a:spcAft>
                <a:spcPts val="600"/>
              </a:spcAft>
              <a:buSzPct val="90000"/>
              <a:buNone/>
              <a:defRPr/>
            </a:pPr>
            <a:endParaRPr lang="en-US" altLang="zh-TW" sz="2400" b="1" kern="0" dirty="0">
              <a:solidFill>
                <a:srgbClr val="7030A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2104145982"/>
              </p:ext>
            </p:extLst>
          </p:nvPr>
        </p:nvGraphicFramePr>
        <p:xfrm>
          <a:off x="490800" y="1319379"/>
          <a:ext cx="11210401" cy="1588891"/>
        </p:xfrm>
        <a:graphic>
          <a:graphicData uri="http://schemas.openxmlformats.org/drawingml/2006/table">
            <a:tbl>
              <a:tblPr firstRow="1" firstCol="1" bandRow="1">
                <a:tableStyleId>{5C22544A-7EE6-4342-B048-85BDC9FD1C3A}</a:tableStyleId>
              </a:tblPr>
              <a:tblGrid>
                <a:gridCol w="1638190">
                  <a:extLst>
                    <a:ext uri="{9D8B030D-6E8A-4147-A177-3AD203B41FA5}">
                      <a16:colId xmlns:a16="http://schemas.microsoft.com/office/drawing/2014/main" xmlns="" val="20000"/>
                    </a:ext>
                  </a:extLst>
                </a:gridCol>
                <a:gridCol w="1881002">
                  <a:extLst>
                    <a:ext uri="{9D8B030D-6E8A-4147-A177-3AD203B41FA5}">
                      <a16:colId xmlns:a16="http://schemas.microsoft.com/office/drawing/2014/main" xmlns="" val="20001"/>
                    </a:ext>
                  </a:extLst>
                </a:gridCol>
                <a:gridCol w="1950669">
                  <a:extLst>
                    <a:ext uri="{9D8B030D-6E8A-4147-A177-3AD203B41FA5}">
                      <a16:colId xmlns:a16="http://schemas.microsoft.com/office/drawing/2014/main" xmlns="" val="20002"/>
                    </a:ext>
                  </a:extLst>
                </a:gridCol>
                <a:gridCol w="1698638">
                  <a:extLst>
                    <a:ext uri="{9D8B030D-6E8A-4147-A177-3AD203B41FA5}">
                      <a16:colId xmlns:a16="http://schemas.microsoft.com/office/drawing/2014/main" xmlns="" val="20003"/>
                    </a:ext>
                  </a:extLst>
                </a:gridCol>
                <a:gridCol w="1868299">
                  <a:extLst>
                    <a:ext uri="{9D8B030D-6E8A-4147-A177-3AD203B41FA5}">
                      <a16:colId xmlns:a16="http://schemas.microsoft.com/office/drawing/2014/main" xmlns="" val="20004"/>
                    </a:ext>
                  </a:extLst>
                </a:gridCol>
                <a:gridCol w="2173603">
                  <a:extLst>
                    <a:ext uri="{9D8B030D-6E8A-4147-A177-3AD203B41FA5}">
                      <a16:colId xmlns:a16="http://schemas.microsoft.com/office/drawing/2014/main" xmlns="" val="20005"/>
                    </a:ext>
                  </a:extLst>
                </a:gridCol>
              </a:tblGrid>
              <a:tr h="330911">
                <a:tc rowSpan="2">
                  <a:txBody>
                    <a:bodyPr/>
                    <a:lstStyle/>
                    <a:p>
                      <a:pPr algn="ctr">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學年度</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助學金類別</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助學方式</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參與人數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每位學生月平均</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0"/>
                  </a:ext>
                </a:extLst>
              </a:tr>
              <a:tr h="33091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領取金額</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服務</a:t>
                      </a:r>
                      <a:r>
                        <a:rPr lang="en-US" sz="1800" b="0" kern="0" dirty="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工作</a:t>
                      </a:r>
                      <a:r>
                        <a:rPr lang="en-US" sz="1800" b="0" kern="0" dirty="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時數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27069">
                <a:tc>
                  <a:txBody>
                    <a:bodyPr/>
                    <a:lstStyle/>
                    <a:p>
                      <a:pPr algn="ctr">
                        <a:lnSpc>
                          <a:spcPts val="17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□工讀助學金</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□生活助學金</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just">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□純助學型</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□勞僱型</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gn="just">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□附服務負擔型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700"/>
                        </a:lnSpc>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tabLst>
                          <a:tab pos="9972040" algn="r"/>
                        </a:tabLs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tabLst>
                          <a:tab pos="9972040" algn="r"/>
                        </a:tabLs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029198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83</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7-9</a:t>
            </a:r>
            <a:r>
              <a:rPr lang="zh-TW" altLang="en-US" sz="3000" dirty="0">
                <a:solidFill>
                  <a:schemeClr val="tx1"/>
                </a:solidFill>
                <a:latin typeface="微軟正黑體" panose="020B0604030504040204" pitchFamily="34" charset="-120"/>
                <a:ea typeface="微軟正黑體" panose="020B0604030504040204" pitchFamily="34" charset="-120"/>
              </a:rPr>
              <a:t>學校執行「工讀及生活」助學金</a:t>
            </a:r>
            <a:r>
              <a:rPr lang="zh-TW" altLang="en-US" sz="3000" dirty="0" smtClean="0">
                <a:solidFill>
                  <a:schemeClr val="tx1"/>
                </a:solidFill>
                <a:latin typeface="微軟正黑體" panose="020B0604030504040204" pitchFamily="34" charset="-120"/>
                <a:ea typeface="微軟正黑體" panose="020B0604030504040204" pitchFamily="34" charset="-120"/>
              </a:rPr>
              <a:t>情形</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433894198"/>
              </p:ext>
            </p:extLst>
          </p:nvPr>
        </p:nvGraphicFramePr>
        <p:xfrm>
          <a:off x="490800" y="1319379"/>
          <a:ext cx="11210401" cy="1588891"/>
        </p:xfrm>
        <a:graphic>
          <a:graphicData uri="http://schemas.openxmlformats.org/drawingml/2006/table">
            <a:tbl>
              <a:tblPr firstRow="1" firstCol="1" bandRow="1">
                <a:tableStyleId>{5C22544A-7EE6-4342-B048-85BDC9FD1C3A}</a:tableStyleId>
              </a:tblPr>
              <a:tblGrid>
                <a:gridCol w="1638190">
                  <a:extLst>
                    <a:ext uri="{9D8B030D-6E8A-4147-A177-3AD203B41FA5}">
                      <a16:colId xmlns:a16="http://schemas.microsoft.com/office/drawing/2014/main" xmlns="" val="20000"/>
                    </a:ext>
                  </a:extLst>
                </a:gridCol>
                <a:gridCol w="1881002">
                  <a:extLst>
                    <a:ext uri="{9D8B030D-6E8A-4147-A177-3AD203B41FA5}">
                      <a16:colId xmlns:a16="http://schemas.microsoft.com/office/drawing/2014/main" xmlns="" val="20001"/>
                    </a:ext>
                  </a:extLst>
                </a:gridCol>
                <a:gridCol w="1950669">
                  <a:extLst>
                    <a:ext uri="{9D8B030D-6E8A-4147-A177-3AD203B41FA5}">
                      <a16:colId xmlns:a16="http://schemas.microsoft.com/office/drawing/2014/main" xmlns="" val="20002"/>
                    </a:ext>
                  </a:extLst>
                </a:gridCol>
                <a:gridCol w="1698638">
                  <a:extLst>
                    <a:ext uri="{9D8B030D-6E8A-4147-A177-3AD203B41FA5}">
                      <a16:colId xmlns:a16="http://schemas.microsoft.com/office/drawing/2014/main" xmlns="" val="20003"/>
                    </a:ext>
                  </a:extLst>
                </a:gridCol>
                <a:gridCol w="1868299">
                  <a:extLst>
                    <a:ext uri="{9D8B030D-6E8A-4147-A177-3AD203B41FA5}">
                      <a16:colId xmlns:a16="http://schemas.microsoft.com/office/drawing/2014/main" xmlns="" val="20004"/>
                    </a:ext>
                  </a:extLst>
                </a:gridCol>
                <a:gridCol w="2173603">
                  <a:extLst>
                    <a:ext uri="{9D8B030D-6E8A-4147-A177-3AD203B41FA5}">
                      <a16:colId xmlns:a16="http://schemas.microsoft.com/office/drawing/2014/main" xmlns="" val="20005"/>
                    </a:ext>
                  </a:extLst>
                </a:gridCol>
              </a:tblGrid>
              <a:tr h="330911">
                <a:tc rowSpan="2">
                  <a:txBody>
                    <a:bodyPr/>
                    <a:lstStyle/>
                    <a:p>
                      <a:pPr algn="ctr">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學年度</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助學金類別</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助學方式</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參與人數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每位學生月平均</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0"/>
                  </a:ext>
                </a:extLst>
              </a:tr>
              <a:tr h="33091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領取金額</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服務</a:t>
                      </a:r>
                      <a:r>
                        <a:rPr lang="en-US" sz="1800" b="0" kern="0" dirty="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工作</a:t>
                      </a:r>
                      <a:r>
                        <a:rPr lang="en-US" sz="1800" b="0" kern="0" dirty="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時數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27069">
                <a:tc>
                  <a:txBody>
                    <a:bodyPr/>
                    <a:lstStyle/>
                    <a:p>
                      <a:pPr algn="ctr">
                        <a:lnSpc>
                          <a:spcPts val="17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□工讀助學金</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□生活助學金</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just">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□純助學型</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□勞僱型</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gn="just">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□附服務負擔型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700"/>
                        </a:lnSpc>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tabLst>
                          <a:tab pos="9972040" algn="r"/>
                        </a:tabLs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tabLst>
                          <a:tab pos="9972040" algn="r"/>
                        </a:tabLs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10" name="矩形 15"/>
          <p:cNvSpPr>
            <a:spLocks noChangeArrowheads="1"/>
          </p:cNvSpPr>
          <p:nvPr/>
        </p:nvSpPr>
        <p:spPr bwMode="auto">
          <a:xfrm>
            <a:off x="834521" y="2781484"/>
            <a:ext cx="11174599" cy="396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lang="en-US" altLang="zh-TW" sz="2400" b="1" kern="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1050925" lvl="1" indent="-504825" latinLnBrk="1">
              <a:lnSpc>
                <a:spcPts val="3100"/>
              </a:lnSpc>
              <a:spcBef>
                <a:spcPts val="300"/>
              </a:spcBef>
              <a:spcAft>
                <a:spcPts val="300"/>
              </a:spcAft>
              <a:buSzPct val="90000"/>
              <a:buNone/>
              <a:tabLst>
                <a:tab pos="1168400" algn="l"/>
              </a:tabLst>
              <a:defRPr/>
            </a:pP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二</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生活</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助學金</a:t>
            </a:r>
            <a:r>
              <a:rPr lang="zh-TW" altLang="zh-TW" sz="2400" dirty="0"/>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請依教育部「大專校院弱勢學生助學計畫」及學校自訂弱勢學生生活助學金實施辦法（要點）等規定辦理，並得由學校安排弱勢學生生活服務學習，並給予生活助學金</a:t>
            </a:r>
            <a:r>
              <a:rPr lang="zh-TW" altLang="zh-TW"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與「</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表</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7-5</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助學措施統計表</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」之「生活助學金」定義相同</a:t>
            </a:r>
            <a:r>
              <a:rPr lang="zh-TW" altLang="zh-TW"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p>
          <a:p>
            <a:pPr marL="577850" lvl="2" indent="0" latinLnBrk="1">
              <a:lnSpc>
                <a:spcPts val="3000"/>
              </a:lnSpc>
              <a:spcBef>
                <a:spcPts val="300"/>
              </a:spcBef>
              <a:spcAft>
                <a:spcPts val="300"/>
              </a:spcAft>
              <a:buSzPct val="90000"/>
              <a:buNone/>
              <a:defRPr/>
            </a:pP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月因應「教育部」需求預計新增本表</a:t>
            </a:r>
            <a:r>
              <a:rPr lang="en-US" altLang="zh-TW" sz="1600" dirty="0" smtClean="0">
                <a:latin typeface="微軟正黑體" panose="020B0604030504040204" pitchFamily="34" charset="-120"/>
                <a:ea typeface="微軟正黑體" panose="020B0604030504040204" pitchFamily="34" charset="-120"/>
              </a:rPr>
              <a:t>】</a:t>
            </a:r>
          </a:p>
          <a:p>
            <a:pPr marL="541338" lvl="1" indent="-363538" latinLnBrk="1">
              <a:lnSpc>
                <a:spcPts val="3100"/>
              </a:lnSpc>
              <a:spcBef>
                <a:spcPts val="600"/>
              </a:spcBef>
              <a:spcAft>
                <a:spcPts val="600"/>
              </a:spcAft>
              <a:buSzPct val="90000"/>
              <a:buFont typeface="Wingdings" panose="05000000000000000000" pitchFamily="2" charset="2"/>
              <a:buChar char="l"/>
              <a:defRPr/>
            </a:pPr>
            <a:endParaRPr lang="en-US" altLang="zh-TW" sz="2400" b="1" kern="0" dirty="0">
              <a:solidFill>
                <a:srgbClr val="7030A0"/>
              </a:solidFill>
            </a:endParaRPr>
          </a:p>
          <a:p>
            <a:pPr marL="177800" lvl="1" indent="0" latinLnBrk="1">
              <a:lnSpc>
                <a:spcPts val="3100"/>
              </a:lnSpc>
              <a:spcBef>
                <a:spcPts val="600"/>
              </a:spcBef>
              <a:spcAft>
                <a:spcPts val="600"/>
              </a:spcAft>
              <a:buSzPct val="90000"/>
              <a:buNone/>
              <a:defRPr/>
            </a:pPr>
            <a:endParaRPr lang="en-US" altLang="zh-TW" sz="2400" b="1" kern="0" dirty="0">
              <a:solidFill>
                <a:srgbClr val="7030A0"/>
              </a:solidFill>
            </a:endParaRPr>
          </a:p>
        </p:txBody>
      </p:sp>
    </p:spTree>
    <p:extLst>
      <p:ext uri="{BB962C8B-B14F-4D97-AF65-F5344CB8AC3E}">
        <p14:creationId xmlns:p14="http://schemas.microsoft.com/office/powerpoint/2010/main" val="22438120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84</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7-9</a:t>
            </a:r>
            <a:r>
              <a:rPr lang="zh-TW" altLang="en-US" sz="3000" dirty="0">
                <a:solidFill>
                  <a:schemeClr val="tx1"/>
                </a:solidFill>
                <a:latin typeface="微軟正黑體" panose="020B0604030504040204" pitchFamily="34" charset="-120"/>
                <a:ea typeface="微軟正黑體" panose="020B0604030504040204" pitchFamily="34" charset="-120"/>
              </a:rPr>
              <a:t>學校執行「工讀及生活」助學金</a:t>
            </a:r>
            <a:r>
              <a:rPr lang="zh-TW" altLang="en-US" sz="3000" dirty="0" smtClean="0">
                <a:solidFill>
                  <a:schemeClr val="tx1"/>
                </a:solidFill>
                <a:latin typeface="微軟正黑體" panose="020B0604030504040204" pitchFamily="34" charset="-120"/>
                <a:ea typeface="微軟正黑體" panose="020B0604030504040204" pitchFamily="34" charset="-120"/>
              </a:rPr>
              <a:t>情形</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834521" y="3055804"/>
            <a:ext cx="10926743" cy="445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ts val="28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lang="en-US" altLang="zh-TW" sz="2400" b="1"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342900" indent="-342900" eaLnBrk="1" hangingPunct="1">
              <a:lnSpc>
                <a:spcPts val="2800"/>
              </a:lnSpc>
              <a:spcBef>
                <a:spcPct val="0"/>
              </a:spcBef>
              <a:buFont typeface="Wingdings" panose="05000000000000000000" pitchFamily="2" charset="2"/>
              <a:buChar char="u"/>
              <a:defRPr/>
            </a:pPr>
            <a:r>
              <a:rPr lang="zh-TW" altLang="en-US" sz="24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助學</a:t>
            </a:r>
            <a:r>
              <a:rPr lang="zh-TW" altLang="en-US" sz="2400" b="1"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方式：</a:t>
            </a:r>
            <a:r>
              <a:rPr lang="zh-TW"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請依學校提供學生</a:t>
            </a:r>
            <a:r>
              <a:rPr lang="zh-TW"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工讀助學金、生活助學金之</a:t>
            </a:r>
            <a:r>
              <a:rPr lang="zh-TW" altLang="zh-TW" sz="2400"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純助學型</a:t>
            </a:r>
            <a:r>
              <a:rPr lang="zh-TW" altLang="zh-TW" sz="2400"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勞僱型</a:t>
            </a:r>
            <a:r>
              <a:rPr lang="zh-TW" altLang="zh-TW" sz="2400"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附服務負擔型</a:t>
            </a:r>
            <a:r>
              <a:rPr lang="zh-TW" altLang="zh-TW" sz="2400"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等資料，</a:t>
            </a:r>
            <a:r>
              <a:rPr lang="zh-TW"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其中「生活助學金」，僅需填報【純助學型】</a:t>
            </a:r>
            <a:r>
              <a:rPr lang="zh-TW" altLang="en-US"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附服務負擔型】等類型</a:t>
            </a:r>
            <a:r>
              <a:rPr lang="zh-TW"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p>
          <a:p>
            <a:pPr marL="804863" lvl="2" indent="-531813" latinLnBrk="1">
              <a:lnSpc>
                <a:spcPts val="2300"/>
              </a:lnSpc>
              <a:spcBef>
                <a:spcPts val="300"/>
              </a:spcBef>
              <a:spcAft>
                <a:spcPts val="300"/>
              </a:spcAft>
              <a:buSzPct val="90000"/>
              <a:buNone/>
              <a:defRPr/>
            </a:pPr>
            <a:r>
              <a:rPr lang="en-US" altLang="zh-TW"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一</a:t>
            </a:r>
            <a:r>
              <a:rPr lang="en-US" altLang="zh-TW"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純</a:t>
            </a:r>
            <a:r>
              <a:rPr lang="zh-TW" altLang="zh-TW"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助學型</a:t>
            </a:r>
            <a:r>
              <a:rPr lang="zh-TW" altLang="zh-TW"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指學校提供獎助學金予學生，且未要求領取獎助學金者參與校內服務學習活動據以回饋</a:t>
            </a:r>
            <a:r>
              <a:rPr lang="zh-TW" altLang="en-US"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，故其服務</a:t>
            </a:r>
            <a:r>
              <a:rPr lang="en-US" altLang="zh-TW"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工作</a:t>
            </a:r>
            <a:r>
              <a:rPr lang="en-US" altLang="zh-TW"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時數無須填報</a:t>
            </a:r>
            <a:r>
              <a:rPr lang="zh-TW" altLang="zh-TW"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804863" lvl="2" indent="-531813" latinLnBrk="1">
              <a:lnSpc>
                <a:spcPts val="2300"/>
              </a:lnSpc>
              <a:spcBef>
                <a:spcPts val="300"/>
              </a:spcBef>
              <a:spcAft>
                <a:spcPts val="300"/>
              </a:spcAft>
              <a:buSzPct val="90000"/>
              <a:buNone/>
              <a:defRPr/>
            </a:pPr>
            <a:r>
              <a:rPr lang="en-US" altLang="zh-TW"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二</a:t>
            </a:r>
            <a:r>
              <a:rPr lang="en-US" altLang="zh-TW"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勞</a:t>
            </a:r>
            <a:r>
              <a:rPr lang="zh-TW" altLang="zh-TW"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僱型</a:t>
            </a:r>
            <a:r>
              <a:rPr lang="zh-TW" altLang="zh-TW"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指學校提供具對價之工作服務時數，以領取獎助學金者。</a:t>
            </a:r>
            <a:endParaRPr lang="en-US" altLang="zh-TW"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804863" lvl="2" indent="-531813" latinLnBrk="1">
              <a:lnSpc>
                <a:spcPts val="2300"/>
              </a:lnSpc>
              <a:spcBef>
                <a:spcPts val="300"/>
              </a:spcBef>
              <a:spcAft>
                <a:spcPts val="300"/>
              </a:spcAft>
              <a:buSzPct val="90000"/>
              <a:buNone/>
              <a:defRPr/>
            </a:pPr>
            <a:r>
              <a:rPr lang="en-US" altLang="zh-TW"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三</a:t>
            </a:r>
            <a:r>
              <a:rPr lang="en-US" altLang="zh-TW"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附服務負擔型</a:t>
            </a:r>
            <a:r>
              <a:rPr lang="zh-TW" altLang="zh-TW"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指學校提供獎助學金予學生，且要求領取獎助金者得參與校內服務學習活動據以回饋，屬附負擔給付性質。</a:t>
            </a:r>
            <a:endParaRPr lang="en-US" altLang="zh-TW"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577850" lvl="2" indent="0" latinLnBrk="1">
              <a:lnSpc>
                <a:spcPts val="2300"/>
              </a:lnSpc>
              <a:spcBef>
                <a:spcPts val="300"/>
              </a:spcBef>
              <a:spcAft>
                <a:spcPts val="300"/>
              </a:spcAft>
              <a:buSzPct val="90000"/>
              <a:buNone/>
              <a:defRPr/>
            </a:pP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a:t>
            </a:r>
            <a:r>
              <a:rPr lang="zh-TW" altLang="en-US" sz="1600" dirty="0" smtClean="0">
                <a:latin typeface="微軟正黑體" panose="020B0604030504040204" pitchFamily="34" charset="-120"/>
                <a:ea typeface="微軟正黑體" panose="020B0604030504040204" pitchFamily="34" charset="-120"/>
              </a:rPr>
              <a:t>教育部」</a:t>
            </a:r>
            <a:r>
              <a:rPr lang="zh-TW" altLang="en-US" sz="1600" dirty="0">
                <a:latin typeface="微軟正黑體" panose="020B0604030504040204" pitchFamily="34" charset="-120"/>
                <a:ea typeface="微軟正黑體" panose="020B0604030504040204" pitchFamily="34" charset="-120"/>
              </a:rPr>
              <a:t>需求預計新增本表</a:t>
            </a:r>
            <a:r>
              <a:rPr lang="en-US" altLang="zh-TW" sz="1600" dirty="0">
                <a:latin typeface="微軟正黑體" panose="020B0604030504040204" pitchFamily="34" charset="-120"/>
                <a:ea typeface="微軟正黑體" panose="020B0604030504040204" pitchFamily="34" charset="-120"/>
              </a:rPr>
              <a:t>】</a:t>
            </a:r>
          </a:p>
          <a:p>
            <a:pPr marL="1035050" lvl="2" indent="-457200" latinLnBrk="1">
              <a:lnSpc>
                <a:spcPts val="2500"/>
              </a:lnSpc>
              <a:spcBef>
                <a:spcPts val="300"/>
              </a:spcBef>
              <a:spcAft>
                <a:spcPts val="300"/>
              </a:spcAft>
              <a:buSzPct val="90000"/>
              <a:buFont typeface="+mj-lt"/>
              <a:buAutoNum type="arabicPeriod"/>
              <a:defRPr/>
            </a:pPr>
            <a:endParaRPr lang="en-US" altLang="zh-TW"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541338" lvl="1" indent="-363538" latinLnBrk="1">
              <a:lnSpc>
                <a:spcPts val="3100"/>
              </a:lnSpc>
              <a:spcBef>
                <a:spcPts val="600"/>
              </a:spcBef>
              <a:spcAft>
                <a:spcPts val="600"/>
              </a:spcAft>
              <a:buSzPct val="90000"/>
              <a:buFont typeface="Wingdings" panose="05000000000000000000" pitchFamily="2" charset="2"/>
              <a:buChar char="l"/>
              <a:defRPr/>
            </a:pPr>
            <a:endParaRPr lang="en-US" altLang="zh-TW" sz="2400" b="1" kern="0" dirty="0">
              <a:solidFill>
                <a:srgbClr val="7030A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733987062"/>
              </p:ext>
            </p:extLst>
          </p:nvPr>
        </p:nvGraphicFramePr>
        <p:xfrm>
          <a:off x="490800" y="1319379"/>
          <a:ext cx="11210401" cy="1588891"/>
        </p:xfrm>
        <a:graphic>
          <a:graphicData uri="http://schemas.openxmlformats.org/drawingml/2006/table">
            <a:tbl>
              <a:tblPr firstRow="1" firstCol="1" bandRow="1">
                <a:tableStyleId>{5C22544A-7EE6-4342-B048-85BDC9FD1C3A}</a:tableStyleId>
              </a:tblPr>
              <a:tblGrid>
                <a:gridCol w="1638190">
                  <a:extLst>
                    <a:ext uri="{9D8B030D-6E8A-4147-A177-3AD203B41FA5}">
                      <a16:colId xmlns:a16="http://schemas.microsoft.com/office/drawing/2014/main" xmlns="" val="20000"/>
                    </a:ext>
                  </a:extLst>
                </a:gridCol>
                <a:gridCol w="1881002">
                  <a:extLst>
                    <a:ext uri="{9D8B030D-6E8A-4147-A177-3AD203B41FA5}">
                      <a16:colId xmlns:a16="http://schemas.microsoft.com/office/drawing/2014/main" xmlns="" val="20001"/>
                    </a:ext>
                  </a:extLst>
                </a:gridCol>
                <a:gridCol w="1950669">
                  <a:extLst>
                    <a:ext uri="{9D8B030D-6E8A-4147-A177-3AD203B41FA5}">
                      <a16:colId xmlns:a16="http://schemas.microsoft.com/office/drawing/2014/main" xmlns="" val="20002"/>
                    </a:ext>
                  </a:extLst>
                </a:gridCol>
                <a:gridCol w="1698638">
                  <a:extLst>
                    <a:ext uri="{9D8B030D-6E8A-4147-A177-3AD203B41FA5}">
                      <a16:colId xmlns:a16="http://schemas.microsoft.com/office/drawing/2014/main" xmlns="" val="20003"/>
                    </a:ext>
                  </a:extLst>
                </a:gridCol>
                <a:gridCol w="1868299">
                  <a:extLst>
                    <a:ext uri="{9D8B030D-6E8A-4147-A177-3AD203B41FA5}">
                      <a16:colId xmlns:a16="http://schemas.microsoft.com/office/drawing/2014/main" xmlns="" val="20004"/>
                    </a:ext>
                  </a:extLst>
                </a:gridCol>
                <a:gridCol w="2173603">
                  <a:extLst>
                    <a:ext uri="{9D8B030D-6E8A-4147-A177-3AD203B41FA5}">
                      <a16:colId xmlns:a16="http://schemas.microsoft.com/office/drawing/2014/main" xmlns="" val="20005"/>
                    </a:ext>
                  </a:extLst>
                </a:gridCol>
              </a:tblGrid>
              <a:tr h="330911">
                <a:tc rowSpan="2">
                  <a:txBody>
                    <a:bodyPr/>
                    <a:lstStyle/>
                    <a:p>
                      <a:pPr algn="ctr">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學年度</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700"/>
                        </a:lnSpc>
                        <a:spcAft>
                          <a:spcPts val="0"/>
                        </a:spcAft>
                        <a:tabLst>
                          <a:tab pos="9972040" algn="r"/>
                        </a:tabLst>
                      </a:pPr>
                      <a:r>
                        <a:rPr lang="zh-TW" sz="1800" b="0" kern="0">
                          <a:solidFill>
                            <a:schemeClr val="tx1"/>
                          </a:solidFill>
                          <a:effectLst/>
                          <a:latin typeface="微軟正黑體" panose="020B0604030504040204" pitchFamily="34" charset="-120"/>
                          <a:ea typeface="微軟正黑體" panose="020B0604030504040204" pitchFamily="34" charset="-120"/>
                        </a:rPr>
                        <a:t>助學金類別</a:t>
                      </a:r>
                      <a:endParaRPr lang="zh-TW" sz="18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助學方式</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參與人數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每位學生月平均</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extLst>
                  <a:ext uri="{0D108BD9-81ED-4DB2-BD59-A6C34878D82A}">
                    <a16:rowId xmlns:a16="http://schemas.microsoft.com/office/drawing/2014/main" xmlns="" val="10000"/>
                  </a:ext>
                </a:extLst>
              </a:tr>
              <a:tr h="33091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領取金額</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服務</a:t>
                      </a:r>
                      <a:r>
                        <a:rPr lang="en-US" sz="1800" b="0" kern="0" dirty="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工作</a:t>
                      </a:r>
                      <a:r>
                        <a:rPr lang="en-US" sz="1800" b="0" kern="0" dirty="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時數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27069">
                <a:tc>
                  <a:txBody>
                    <a:bodyPr/>
                    <a:lstStyle/>
                    <a:p>
                      <a:pPr algn="ctr">
                        <a:lnSpc>
                          <a:spcPts val="17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□工讀助學金</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□生活助學金</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□純助學型</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□勞僱型</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gn="just">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□附服務負擔型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just">
                        <a:lnSpc>
                          <a:spcPts val="1700"/>
                        </a:lnSpc>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tabLst>
                          <a:tab pos="9972040" algn="r"/>
                        </a:tabLs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tabLst>
                          <a:tab pos="9972040" algn="r"/>
                        </a:tabLs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2293365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85</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7-9</a:t>
            </a:r>
            <a:r>
              <a:rPr lang="zh-TW" altLang="en-US" sz="3000" dirty="0">
                <a:solidFill>
                  <a:schemeClr val="tx1"/>
                </a:solidFill>
                <a:latin typeface="微軟正黑體" panose="020B0604030504040204" pitchFamily="34" charset="-120"/>
                <a:ea typeface="微軟正黑體" panose="020B0604030504040204" pitchFamily="34" charset="-120"/>
              </a:rPr>
              <a:t>學校執行「工讀及生活」助學金</a:t>
            </a:r>
            <a:r>
              <a:rPr lang="zh-TW" altLang="en-US" sz="3000" dirty="0" smtClean="0">
                <a:solidFill>
                  <a:schemeClr val="tx1"/>
                </a:solidFill>
                <a:latin typeface="微軟正黑體" panose="020B0604030504040204" pitchFamily="34" charset="-120"/>
                <a:ea typeface="微軟正黑體" panose="020B0604030504040204" pitchFamily="34" charset="-120"/>
              </a:rPr>
              <a:t>情形</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834521" y="3055804"/>
            <a:ext cx="10926743" cy="37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355600" lvl="1" indent="-355600" latinLnBrk="1">
              <a:lnSpc>
                <a:spcPts val="2700"/>
              </a:lnSpc>
              <a:spcBef>
                <a:spcPts val="300"/>
              </a:spcBef>
              <a:spcAft>
                <a:spcPts val="300"/>
              </a:spcAft>
              <a:buSzPct val="90000"/>
              <a:buFont typeface="Wingdings" panose="05000000000000000000" pitchFamily="2" charset="2"/>
              <a:buChar char="u"/>
              <a:defRPr/>
            </a:pPr>
            <a:r>
              <a:rPr lang="zh-TW" altLang="en-US"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參與人數：</a:t>
            </a:r>
            <a:r>
              <a:rPr lang="zh-TW" altLang="zh-TW" sz="24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請填報學校提供學生</a:t>
            </a:r>
            <a:r>
              <a:rPr lang="zh-TW" altLang="zh-TW" sz="24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工讀助學金、生活助學金</a:t>
            </a:r>
            <a:r>
              <a:rPr lang="zh-TW" altLang="zh-TW" sz="24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之純助學型、勞僱型、附服務負擔型等之人數。</a:t>
            </a:r>
            <a:endParaRPr lang="en-US" altLang="zh-TW" sz="24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355600" lvl="1" indent="-355600" latinLnBrk="1">
              <a:lnSpc>
                <a:spcPts val="2700"/>
              </a:lnSpc>
              <a:spcBef>
                <a:spcPts val="300"/>
              </a:spcBef>
              <a:spcAft>
                <a:spcPts val="300"/>
              </a:spcAft>
              <a:buSzPct val="90000"/>
              <a:buFont typeface="Wingdings" panose="05000000000000000000" pitchFamily="2" charset="2"/>
              <a:buChar char="u"/>
              <a:defRPr/>
            </a:pPr>
            <a:r>
              <a:rPr lang="zh-TW" altLang="en-US"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每</a:t>
            </a:r>
            <a:r>
              <a:rPr lang="zh-TW" altLang="en-US"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位學生月平均</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領取金額</a:t>
            </a:r>
            <a:r>
              <a:rPr lang="en-US"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服務</a:t>
            </a:r>
            <a:r>
              <a:rPr lang="en-US"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工作</a:t>
            </a:r>
            <a:r>
              <a:rPr lang="en-US"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時數</a:t>
            </a:r>
            <a:r>
              <a:rPr lang="zh-TW" altLang="en-US"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請學校填報提供學生工讀助學金、生活助學金之「純助學型、勞僱型、附服務負擔型」之每位學生月平均</a:t>
            </a:r>
            <a:r>
              <a:rPr lang="zh-TW" altLang="zh-TW"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【領取</a:t>
            </a:r>
            <a:r>
              <a:rPr lang="zh-TW" altLang="zh-TW" sz="24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金額】</a:t>
            </a:r>
            <a:r>
              <a:rPr lang="zh-TW" altLang="en-US" sz="24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zh-TW" sz="24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服務</a:t>
            </a:r>
            <a:r>
              <a:rPr lang="zh-TW" altLang="zh-TW"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時數】</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等資料，其計算方式如下：</a:t>
            </a:r>
            <a:endParaRPr lang="en-US"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577850" lvl="2" indent="0" latinLnBrk="1">
              <a:lnSpc>
                <a:spcPts val="3000"/>
              </a:lnSpc>
              <a:spcBef>
                <a:spcPts val="300"/>
              </a:spcBef>
              <a:spcAft>
                <a:spcPts val="300"/>
              </a:spcAft>
              <a:buSzPct val="90000"/>
              <a:buNone/>
              <a:defRPr/>
            </a:pP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a:t>
            </a:r>
            <a:r>
              <a:rPr lang="zh-TW" altLang="en-US" sz="1600" dirty="0" smtClean="0">
                <a:latin typeface="微軟正黑體" panose="020B0604030504040204" pitchFamily="34" charset="-120"/>
                <a:ea typeface="微軟正黑體" panose="020B0604030504040204" pitchFamily="34" charset="-120"/>
              </a:rPr>
              <a:t>教育部」</a:t>
            </a:r>
            <a:r>
              <a:rPr lang="zh-TW" altLang="en-US" sz="1600" dirty="0">
                <a:latin typeface="微軟正黑體" panose="020B0604030504040204" pitchFamily="34" charset="-120"/>
                <a:ea typeface="微軟正黑體" panose="020B0604030504040204" pitchFamily="34" charset="-120"/>
              </a:rPr>
              <a:t>需求預計新增本表</a:t>
            </a:r>
            <a:r>
              <a:rPr lang="en-US" altLang="zh-TW" sz="1600" dirty="0">
                <a:latin typeface="微軟正黑體" panose="020B0604030504040204" pitchFamily="34" charset="-120"/>
                <a:ea typeface="微軟正黑體" panose="020B0604030504040204" pitchFamily="34" charset="-120"/>
              </a:rPr>
              <a:t>】</a:t>
            </a:r>
          </a:p>
          <a:p>
            <a:pPr marL="541338" lvl="1" indent="-363538" latinLnBrk="1">
              <a:lnSpc>
                <a:spcPts val="3100"/>
              </a:lnSpc>
              <a:spcBef>
                <a:spcPts val="600"/>
              </a:spcBef>
              <a:spcAft>
                <a:spcPts val="600"/>
              </a:spcAft>
              <a:buSzPct val="90000"/>
              <a:buFont typeface="Wingdings" panose="05000000000000000000" pitchFamily="2" charset="2"/>
              <a:buChar char="l"/>
              <a:defRPr/>
            </a:pPr>
            <a:endParaRPr lang="en-US" altLang="zh-TW" sz="2400" b="1" kern="0" dirty="0">
              <a:solidFill>
                <a:srgbClr val="7030A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1633230101"/>
              </p:ext>
            </p:extLst>
          </p:nvPr>
        </p:nvGraphicFramePr>
        <p:xfrm>
          <a:off x="490800" y="1319379"/>
          <a:ext cx="11210401" cy="1588891"/>
        </p:xfrm>
        <a:graphic>
          <a:graphicData uri="http://schemas.openxmlformats.org/drawingml/2006/table">
            <a:tbl>
              <a:tblPr firstRow="1" firstCol="1" bandRow="1">
                <a:tableStyleId>{5C22544A-7EE6-4342-B048-85BDC9FD1C3A}</a:tableStyleId>
              </a:tblPr>
              <a:tblGrid>
                <a:gridCol w="1638190">
                  <a:extLst>
                    <a:ext uri="{9D8B030D-6E8A-4147-A177-3AD203B41FA5}">
                      <a16:colId xmlns:a16="http://schemas.microsoft.com/office/drawing/2014/main" xmlns="" val="20000"/>
                    </a:ext>
                  </a:extLst>
                </a:gridCol>
                <a:gridCol w="1881002">
                  <a:extLst>
                    <a:ext uri="{9D8B030D-6E8A-4147-A177-3AD203B41FA5}">
                      <a16:colId xmlns:a16="http://schemas.microsoft.com/office/drawing/2014/main" xmlns="" val="20001"/>
                    </a:ext>
                  </a:extLst>
                </a:gridCol>
                <a:gridCol w="1950669">
                  <a:extLst>
                    <a:ext uri="{9D8B030D-6E8A-4147-A177-3AD203B41FA5}">
                      <a16:colId xmlns:a16="http://schemas.microsoft.com/office/drawing/2014/main" xmlns="" val="20002"/>
                    </a:ext>
                  </a:extLst>
                </a:gridCol>
                <a:gridCol w="1698638">
                  <a:extLst>
                    <a:ext uri="{9D8B030D-6E8A-4147-A177-3AD203B41FA5}">
                      <a16:colId xmlns:a16="http://schemas.microsoft.com/office/drawing/2014/main" xmlns="" val="20003"/>
                    </a:ext>
                  </a:extLst>
                </a:gridCol>
                <a:gridCol w="1868299">
                  <a:extLst>
                    <a:ext uri="{9D8B030D-6E8A-4147-A177-3AD203B41FA5}">
                      <a16:colId xmlns:a16="http://schemas.microsoft.com/office/drawing/2014/main" xmlns="" val="20004"/>
                    </a:ext>
                  </a:extLst>
                </a:gridCol>
                <a:gridCol w="2173603">
                  <a:extLst>
                    <a:ext uri="{9D8B030D-6E8A-4147-A177-3AD203B41FA5}">
                      <a16:colId xmlns:a16="http://schemas.microsoft.com/office/drawing/2014/main" xmlns="" val="20005"/>
                    </a:ext>
                  </a:extLst>
                </a:gridCol>
              </a:tblGrid>
              <a:tr h="330911">
                <a:tc rowSpan="2">
                  <a:txBody>
                    <a:bodyPr/>
                    <a:lstStyle/>
                    <a:p>
                      <a:pPr algn="ctr">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學年度</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700"/>
                        </a:lnSpc>
                        <a:spcAft>
                          <a:spcPts val="0"/>
                        </a:spcAft>
                        <a:tabLst>
                          <a:tab pos="9972040" algn="r"/>
                        </a:tabLst>
                      </a:pPr>
                      <a:r>
                        <a:rPr lang="zh-TW" sz="1800" b="0" kern="0">
                          <a:solidFill>
                            <a:schemeClr val="tx1"/>
                          </a:solidFill>
                          <a:effectLst/>
                          <a:latin typeface="微軟正黑體" panose="020B0604030504040204" pitchFamily="34" charset="-120"/>
                          <a:ea typeface="微軟正黑體" panose="020B0604030504040204" pitchFamily="34" charset="-120"/>
                        </a:rPr>
                        <a:t>助學金類別</a:t>
                      </a:r>
                      <a:endParaRPr lang="zh-TW" sz="18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助學方式</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參與人數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每位學生月平均</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10000"/>
                  </a:ext>
                </a:extLst>
              </a:tr>
              <a:tr h="33091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領取金額</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服務</a:t>
                      </a:r>
                      <a:r>
                        <a:rPr lang="en-US" sz="1800" b="0" kern="0" dirty="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工作</a:t>
                      </a:r>
                      <a:r>
                        <a:rPr lang="en-US" sz="1800" b="0" kern="0" dirty="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時數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927069">
                <a:tc>
                  <a:txBody>
                    <a:bodyPr/>
                    <a:lstStyle/>
                    <a:p>
                      <a:pPr algn="ctr">
                        <a:lnSpc>
                          <a:spcPts val="17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□工讀助學金</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□生活助學金</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□純助學型</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□勞僱型</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gn="just">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□附服務負擔型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700"/>
                        </a:lnSpc>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700"/>
                        </a:lnSpc>
                        <a:spcAft>
                          <a:spcPts val="0"/>
                        </a:spcAft>
                        <a:tabLst>
                          <a:tab pos="9972040" algn="r"/>
                        </a:tabLs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700"/>
                        </a:lnSpc>
                        <a:spcAft>
                          <a:spcPts val="0"/>
                        </a:spcAft>
                        <a:tabLst>
                          <a:tab pos="9972040" algn="r"/>
                        </a:tabLs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6620344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86</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6</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7-9</a:t>
            </a:r>
            <a:r>
              <a:rPr lang="zh-TW" altLang="en-US" sz="3000" dirty="0">
                <a:solidFill>
                  <a:schemeClr val="tx1"/>
                </a:solidFill>
                <a:latin typeface="微軟正黑體" panose="020B0604030504040204" pitchFamily="34" charset="-120"/>
                <a:ea typeface="微軟正黑體" panose="020B0604030504040204" pitchFamily="34" charset="-120"/>
              </a:rPr>
              <a:t>學校執行「工讀及生活」助學金</a:t>
            </a:r>
            <a:r>
              <a:rPr lang="zh-TW" altLang="en-US" sz="3000" dirty="0" smtClean="0">
                <a:solidFill>
                  <a:schemeClr val="tx1"/>
                </a:solidFill>
                <a:latin typeface="微軟正黑體" panose="020B0604030504040204" pitchFamily="34" charset="-120"/>
                <a:ea typeface="微軟正黑體" panose="020B0604030504040204" pitchFamily="34" charset="-120"/>
              </a:rPr>
              <a:t>情形</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834521" y="3055804"/>
            <a:ext cx="11134566" cy="387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720000" lvl="1" indent="-457200" defTabSz="406400" latinLnBrk="1">
              <a:lnSpc>
                <a:spcPts val="2600"/>
              </a:lnSpc>
              <a:spcBef>
                <a:spcPts val="300"/>
              </a:spcBef>
              <a:spcAft>
                <a:spcPts val="300"/>
              </a:spcAft>
              <a:buSzPct val="90000"/>
              <a:buNone/>
              <a:defRPr/>
            </a:pPr>
            <a:r>
              <a:rPr lang="en-US"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一</a:t>
            </a:r>
            <a:r>
              <a:rPr lang="en-US"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月平均領取金額：</a:t>
            </a:r>
            <a:r>
              <a:rPr lang="zh-TW"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凡計算「勞僱型、附服務負擔型」之每月平均領取金額，請以</a:t>
            </a:r>
            <a:r>
              <a:rPr lang="zh-TW" altLang="en-US"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每位</a:t>
            </a:r>
            <a:r>
              <a:rPr lang="zh-TW"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學生實際領取金額（不包括</a:t>
            </a:r>
            <a:r>
              <a:rPr lang="zh-TW" altLang="en-US"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學生負擔勞健保費用、</a:t>
            </a:r>
            <a:r>
              <a:rPr lang="zh-TW"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雇主負擔金額</a:t>
            </a:r>
            <a:r>
              <a:rPr lang="zh-TW" altLang="en-US"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等</a:t>
            </a:r>
            <a:r>
              <a:rPr lang="zh-TW"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工作月數計算。另計算「純助學型」請以領取助學金額</a:t>
            </a:r>
            <a:r>
              <a:rPr lang="en-US"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學期月數。</a:t>
            </a:r>
            <a:endParaRPr lang="en-US"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720000" lvl="1" indent="-457200" defTabSz="406400" latinLnBrk="1">
              <a:lnSpc>
                <a:spcPts val="2600"/>
              </a:lnSpc>
              <a:spcBef>
                <a:spcPts val="300"/>
              </a:spcBef>
              <a:spcAft>
                <a:spcPts val="300"/>
              </a:spcAft>
              <a:buSzPct val="90000"/>
              <a:buNone/>
              <a:defRPr/>
            </a:pPr>
            <a:r>
              <a:rPr lang="en-US"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二</a:t>
            </a:r>
            <a:r>
              <a:rPr lang="en-US"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月</a:t>
            </a:r>
            <a:r>
              <a:rPr lang="zh-TW"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平均服務時數：</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本欄僅填報工讀助學金及生活助學金之「勞僱型、附服務負擔型」之每位學生月平均服務</a:t>
            </a:r>
            <a:r>
              <a:rPr lang="en-US"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工作</a:t>
            </a:r>
            <a:r>
              <a:rPr lang="en-US"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時數，其月平均時數之計算請以各類別之總工作時數</a:t>
            </a:r>
            <a:r>
              <a:rPr lang="en-US"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工作月數計算。</a:t>
            </a:r>
          </a:p>
          <a:p>
            <a:pPr marL="577850" lvl="2" indent="0" latinLnBrk="1">
              <a:lnSpc>
                <a:spcPts val="2600"/>
              </a:lnSpc>
              <a:spcBef>
                <a:spcPts val="300"/>
              </a:spcBef>
              <a:spcAft>
                <a:spcPts val="300"/>
              </a:spcAft>
              <a:buSzPct val="90000"/>
              <a:buNone/>
              <a:defRPr/>
            </a:pP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a:t>
            </a:r>
            <a:r>
              <a:rPr lang="zh-TW" altLang="en-US" sz="1600" dirty="0" smtClean="0">
                <a:latin typeface="微軟正黑體" panose="020B0604030504040204" pitchFamily="34" charset="-120"/>
                <a:ea typeface="微軟正黑體" panose="020B0604030504040204" pitchFamily="34" charset="-120"/>
              </a:rPr>
              <a:t>教育部」</a:t>
            </a:r>
            <a:r>
              <a:rPr lang="zh-TW" altLang="en-US" sz="1600" dirty="0">
                <a:latin typeface="微軟正黑體" panose="020B0604030504040204" pitchFamily="34" charset="-120"/>
                <a:ea typeface="微軟正黑體" panose="020B0604030504040204" pitchFamily="34" charset="-120"/>
              </a:rPr>
              <a:t>需求預計新增本表</a:t>
            </a:r>
            <a:r>
              <a:rPr lang="en-US" altLang="zh-TW" sz="1600" dirty="0">
                <a:latin typeface="微軟正黑體" panose="020B0604030504040204" pitchFamily="34" charset="-120"/>
                <a:ea typeface="微軟正黑體" panose="020B0604030504040204" pitchFamily="34" charset="-120"/>
              </a:rPr>
              <a:t>】</a:t>
            </a:r>
          </a:p>
          <a:p>
            <a:pPr marL="541338" lvl="1" indent="-363538" latinLnBrk="1">
              <a:lnSpc>
                <a:spcPts val="3100"/>
              </a:lnSpc>
              <a:spcBef>
                <a:spcPts val="600"/>
              </a:spcBef>
              <a:spcAft>
                <a:spcPts val="600"/>
              </a:spcAft>
              <a:buSzPct val="90000"/>
              <a:buFont typeface="Wingdings" panose="05000000000000000000" pitchFamily="2" charset="2"/>
              <a:buChar char="l"/>
              <a:defRPr/>
            </a:pPr>
            <a:endParaRPr lang="en-US" altLang="zh-TW" sz="2400" b="1" kern="0" dirty="0">
              <a:solidFill>
                <a:srgbClr val="7030A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2581859137"/>
              </p:ext>
            </p:extLst>
          </p:nvPr>
        </p:nvGraphicFramePr>
        <p:xfrm>
          <a:off x="490800" y="1319379"/>
          <a:ext cx="11210401" cy="1588891"/>
        </p:xfrm>
        <a:graphic>
          <a:graphicData uri="http://schemas.openxmlformats.org/drawingml/2006/table">
            <a:tbl>
              <a:tblPr firstRow="1" firstCol="1" bandRow="1">
                <a:tableStyleId>{5C22544A-7EE6-4342-B048-85BDC9FD1C3A}</a:tableStyleId>
              </a:tblPr>
              <a:tblGrid>
                <a:gridCol w="1638190">
                  <a:extLst>
                    <a:ext uri="{9D8B030D-6E8A-4147-A177-3AD203B41FA5}">
                      <a16:colId xmlns:a16="http://schemas.microsoft.com/office/drawing/2014/main" xmlns="" val="20000"/>
                    </a:ext>
                  </a:extLst>
                </a:gridCol>
                <a:gridCol w="1881002">
                  <a:extLst>
                    <a:ext uri="{9D8B030D-6E8A-4147-A177-3AD203B41FA5}">
                      <a16:colId xmlns:a16="http://schemas.microsoft.com/office/drawing/2014/main" xmlns="" val="20001"/>
                    </a:ext>
                  </a:extLst>
                </a:gridCol>
                <a:gridCol w="1950669">
                  <a:extLst>
                    <a:ext uri="{9D8B030D-6E8A-4147-A177-3AD203B41FA5}">
                      <a16:colId xmlns:a16="http://schemas.microsoft.com/office/drawing/2014/main" xmlns="" val="20002"/>
                    </a:ext>
                  </a:extLst>
                </a:gridCol>
                <a:gridCol w="1698638">
                  <a:extLst>
                    <a:ext uri="{9D8B030D-6E8A-4147-A177-3AD203B41FA5}">
                      <a16:colId xmlns:a16="http://schemas.microsoft.com/office/drawing/2014/main" xmlns="" val="20003"/>
                    </a:ext>
                  </a:extLst>
                </a:gridCol>
                <a:gridCol w="1868299">
                  <a:extLst>
                    <a:ext uri="{9D8B030D-6E8A-4147-A177-3AD203B41FA5}">
                      <a16:colId xmlns:a16="http://schemas.microsoft.com/office/drawing/2014/main" xmlns="" val="20004"/>
                    </a:ext>
                  </a:extLst>
                </a:gridCol>
                <a:gridCol w="2173603">
                  <a:extLst>
                    <a:ext uri="{9D8B030D-6E8A-4147-A177-3AD203B41FA5}">
                      <a16:colId xmlns:a16="http://schemas.microsoft.com/office/drawing/2014/main" xmlns="" val="20005"/>
                    </a:ext>
                  </a:extLst>
                </a:gridCol>
              </a:tblGrid>
              <a:tr h="330911">
                <a:tc rowSpan="2">
                  <a:txBody>
                    <a:bodyPr/>
                    <a:lstStyle/>
                    <a:p>
                      <a:pPr algn="ctr">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學年度</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700"/>
                        </a:lnSpc>
                        <a:spcAft>
                          <a:spcPts val="0"/>
                        </a:spcAft>
                        <a:tabLst>
                          <a:tab pos="9972040" algn="r"/>
                        </a:tabLst>
                      </a:pPr>
                      <a:r>
                        <a:rPr lang="zh-TW" sz="1800" b="0" kern="0">
                          <a:solidFill>
                            <a:schemeClr val="tx1"/>
                          </a:solidFill>
                          <a:effectLst/>
                          <a:latin typeface="微軟正黑體" panose="020B0604030504040204" pitchFamily="34" charset="-120"/>
                          <a:ea typeface="微軟正黑體" panose="020B0604030504040204" pitchFamily="34" charset="-120"/>
                        </a:rPr>
                        <a:t>助學金類別</a:t>
                      </a:r>
                      <a:endParaRPr lang="zh-TW" sz="18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助學方式</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參與人數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每位學生月平均</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zh-TW" altLang="en-US"/>
                    </a:p>
                  </a:txBody>
                  <a:tcPr/>
                </a:tc>
                <a:extLst>
                  <a:ext uri="{0D108BD9-81ED-4DB2-BD59-A6C34878D82A}">
                    <a16:rowId xmlns:a16="http://schemas.microsoft.com/office/drawing/2014/main" xmlns="" val="10000"/>
                  </a:ext>
                </a:extLst>
              </a:tr>
              <a:tr h="33091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領取金額</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服務</a:t>
                      </a:r>
                      <a:r>
                        <a:rPr lang="en-US" sz="1800" b="0" kern="0" dirty="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工作</a:t>
                      </a:r>
                      <a:r>
                        <a:rPr lang="en-US" sz="1800" b="0" kern="0" dirty="0">
                          <a:solidFill>
                            <a:schemeClr val="tx1"/>
                          </a:solidFill>
                          <a:effectLst/>
                          <a:latin typeface="微軟正黑體" panose="020B0604030504040204" pitchFamily="34" charset="-120"/>
                          <a:ea typeface="微軟正黑體" panose="020B0604030504040204" pitchFamily="34" charset="-120"/>
                        </a:rPr>
                        <a:t>)</a:t>
                      </a:r>
                      <a:r>
                        <a:rPr lang="zh-TW" sz="1800" b="0" kern="0" dirty="0">
                          <a:solidFill>
                            <a:schemeClr val="tx1"/>
                          </a:solidFill>
                          <a:effectLst/>
                          <a:latin typeface="微軟正黑體" panose="020B0604030504040204" pitchFamily="34" charset="-120"/>
                          <a:ea typeface="微軟正黑體" panose="020B0604030504040204" pitchFamily="34" charset="-120"/>
                        </a:rPr>
                        <a:t>時數</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927069">
                <a:tc>
                  <a:txBody>
                    <a:bodyPr/>
                    <a:lstStyle/>
                    <a:p>
                      <a:pPr algn="ctr">
                        <a:lnSpc>
                          <a:spcPts val="1700"/>
                        </a:lnSpc>
                        <a:spcAft>
                          <a:spcPts val="0"/>
                        </a:spcAft>
                      </a:pPr>
                      <a:r>
                        <a:rPr lang="en-US" sz="1800" b="0" kern="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□工讀助學金</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□生活助學金</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□純助學型</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nSpc>
                          <a:spcPts val="1700"/>
                        </a:lnSpc>
                        <a:spcAft>
                          <a:spcPts val="0"/>
                        </a:spcAft>
                        <a:tabLst>
                          <a:tab pos="9972040" algn="r"/>
                        </a:tabLst>
                      </a:pPr>
                      <a:r>
                        <a:rPr lang="zh-TW" sz="1800" b="0" kern="0" dirty="0">
                          <a:solidFill>
                            <a:schemeClr val="tx1"/>
                          </a:solidFill>
                          <a:effectLst/>
                          <a:latin typeface="微軟正黑體" panose="020B0604030504040204" pitchFamily="34" charset="-120"/>
                          <a:ea typeface="微軟正黑體" panose="020B0604030504040204" pitchFamily="34" charset="-120"/>
                        </a:rPr>
                        <a:t>□勞僱型</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gn="just">
                        <a:lnSpc>
                          <a:spcPts val="1700"/>
                        </a:lnSpc>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□附服務負擔型</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700"/>
                        </a:lnSpc>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700"/>
                        </a:lnSpc>
                        <a:spcAft>
                          <a:spcPts val="0"/>
                        </a:spcAft>
                        <a:tabLst>
                          <a:tab pos="9972040" algn="r"/>
                        </a:tabLs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lnSpc>
                          <a:spcPts val="1700"/>
                        </a:lnSpc>
                        <a:spcAft>
                          <a:spcPts val="0"/>
                        </a:spcAft>
                        <a:tabLst>
                          <a:tab pos="9972040" algn="r"/>
                        </a:tabLs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869089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FAB73BC-B049-4115-A692-8D63A059BFB8}" type="slidenum">
              <a:rPr lang="en-US" smtClean="0"/>
              <a:t>87</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7-10</a:t>
            </a:r>
            <a:r>
              <a:rPr lang="zh-TW" altLang="en-US" sz="3000" dirty="0">
                <a:solidFill>
                  <a:schemeClr val="tx1"/>
                </a:solidFill>
                <a:latin typeface="微軟正黑體" panose="020B0604030504040204" pitchFamily="34" charset="-120"/>
                <a:ea typeface="微軟正黑體" panose="020B0604030504040204" pitchFamily="34" charset="-120"/>
              </a:rPr>
              <a:t>兼任助理平均每月支給金額人數統計表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1" name="矩形 15"/>
          <p:cNvSpPr>
            <a:spLocks noChangeArrowheads="1"/>
          </p:cNvSpPr>
          <p:nvPr/>
        </p:nvSpPr>
        <p:spPr bwMode="auto">
          <a:xfrm>
            <a:off x="692691" y="2818715"/>
            <a:ext cx="10926743" cy="3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lang="en-US"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342900" indent="-342900" eaLnBrk="1" hangingPunct="1">
              <a:lnSpc>
                <a:spcPts val="2880"/>
              </a:lnSpc>
              <a:spcBef>
                <a:spcPct val="0"/>
              </a:spcBef>
              <a:buFont typeface="Wingdings" panose="05000000000000000000" pitchFamily="2" charset="2"/>
              <a:buChar char="u"/>
              <a:defRPr/>
            </a:pPr>
            <a:r>
              <a:rPr lang="zh-TW" altLang="en-US"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學年</a:t>
            </a:r>
            <a:r>
              <a:rPr lang="zh-TW" altLang="en-US"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度：</a:t>
            </a:r>
            <a:r>
              <a:rPr lang="zh-TW"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學校</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每年</a:t>
            </a:r>
            <a:r>
              <a:rPr lang="en-US"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10</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月填報</a:t>
            </a:r>
            <a:r>
              <a:rPr lang="zh-TW"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前一學年度資料</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。例如</a:t>
            </a:r>
            <a:r>
              <a:rPr lang="en-US"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106</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年</a:t>
            </a:r>
            <a:r>
              <a:rPr lang="en-US"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10</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月填報</a:t>
            </a:r>
            <a:r>
              <a:rPr lang="en-US"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105</a:t>
            </a:r>
            <a:r>
              <a:rPr lang="zh-TW"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學年度</a:t>
            </a:r>
            <a:r>
              <a:rPr lang="en-US"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(105</a:t>
            </a:r>
            <a:r>
              <a:rPr lang="zh-TW"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年</a:t>
            </a:r>
            <a:r>
              <a:rPr lang="en-US"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8</a:t>
            </a:r>
            <a:r>
              <a:rPr lang="zh-TW"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日至</a:t>
            </a:r>
            <a:r>
              <a:rPr lang="en-US"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106</a:t>
            </a:r>
            <a:r>
              <a:rPr lang="zh-TW"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年</a:t>
            </a:r>
            <a:r>
              <a:rPr lang="en-US"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7</a:t>
            </a:r>
            <a:r>
              <a:rPr lang="zh-TW"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31</a:t>
            </a:r>
            <a:r>
              <a:rPr lang="zh-TW"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日</a:t>
            </a:r>
            <a:r>
              <a:rPr lang="en-US"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0" dirty="0">
                <a:latin typeface="微軟正黑體" panose="020B0604030504040204" pitchFamily="34" charset="-120"/>
                <a:ea typeface="微軟正黑體" panose="020B0604030504040204" pitchFamily="34" charset="-120"/>
                <a:cs typeface="Arial" panose="020B0604020202020204" pitchFamily="34" charset="0"/>
              </a:rPr>
              <a:t>學生擔任「學習型、勞僱型」兼任助理之平均月支給資料。</a:t>
            </a:r>
            <a:endParaRPr lang="en-US" altLang="zh-TW" sz="2400" kern="0" dirty="0">
              <a:latin typeface="微軟正黑體" panose="020B0604030504040204" pitchFamily="34" charset="-120"/>
              <a:ea typeface="微軟正黑體" panose="020B0604030504040204" pitchFamily="34" charset="-120"/>
              <a:cs typeface="Arial" panose="020B0604020202020204" pitchFamily="34" charset="0"/>
            </a:endParaRPr>
          </a:p>
          <a:p>
            <a:pPr marL="355600" lvl="1" indent="-355600" latinLnBrk="1">
              <a:lnSpc>
                <a:spcPts val="2700"/>
              </a:lnSpc>
              <a:spcBef>
                <a:spcPts val="300"/>
              </a:spcBef>
              <a:spcAft>
                <a:spcPts val="300"/>
              </a:spcAft>
              <a:buSzPct val="90000"/>
              <a:buFont typeface="Wingdings" panose="05000000000000000000" pitchFamily="2" charset="2"/>
              <a:buChar char="u"/>
              <a:defRPr/>
            </a:pP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兼任助理類型</a:t>
            </a:r>
            <a:r>
              <a:rPr lang="zh-TW" altLang="en-US"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學校為促進多元學習，安排學生擔任</a:t>
            </a:r>
            <a:r>
              <a:rPr lang="zh-TW" altLang="zh-TW" sz="24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「學習型」及「勞僱型」兼任助理</a:t>
            </a:r>
            <a:r>
              <a:rPr lang="zh-TW"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，並給予獎學金、助學金、津貼或其他給付，惟學生兼任助理若與學校未具從屬關係者，則適用教育相關法規，故其職務類別簡述如下：</a:t>
            </a:r>
            <a:endParaRPr lang="en-US"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177800" lvl="1" indent="0" latinLnBrk="1">
              <a:lnSpc>
                <a:spcPts val="2700"/>
              </a:lnSpc>
              <a:spcBef>
                <a:spcPts val="300"/>
              </a:spcBef>
              <a:spcAft>
                <a:spcPts val="300"/>
              </a:spcAft>
              <a:buSzPct val="90000"/>
              <a:buNone/>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a:t>
            </a:r>
            <a:r>
              <a:rPr lang="zh-TW" altLang="en-US" sz="1600" dirty="0" smtClean="0">
                <a:latin typeface="微軟正黑體" panose="020B0604030504040204" pitchFamily="34" charset="-120"/>
                <a:ea typeface="微軟正黑體" panose="020B0604030504040204" pitchFamily="34" charset="-120"/>
              </a:rPr>
              <a:t>教育部」</a:t>
            </a:r>
            <a:r>
              <a:rPr lang="zh-TW" altLang="en-US" sz="1600" dirty="0">
                <a:latin typeface="微軟正黑體" panose="020B0604030504040204" pitchFamily="34" charset="-120"/>
                <a:ea typeface="微軟正黑體" panose="020B0604030504040204" pitchFamily="34" charset="-120"/>
              </a:rPr>
              <a:t>需求預計新增本表</a:t>
            </a:r>
            <a:r>
              <a:rPr lang="en-US" altLang="zh-TW" sz="1600" dirty="0">
                <a:latin typeface="微軟正黑體" panose="020B0604030504040204" pitchFamily="34" charset="-120"/>
                <a:ea typeface="微軟正黑體" panose="020B0604030504040204" pitchFamily="34" charset="-120"/>
              </a:rPr>
              <a:t>】</a:t>
            </a:r>
          </a:p>
          <a:p>
            <a:pPr marL="541338" lvl="1" indent="-363538" latinLnBrk="1">
              <a:lnSpc>
                <a:spcPts val="3100"/>
              </a:lnSpc>
              <a:spcBef>
                <a:spcPts val="600"/>
              </a:spcBef>
              <a:spcAft>
                <a:spcPts val="600"/>
              </a:spcAft>
              <a:buSzPct val="90000"/>
              <a:buFont typeface="Wingdings" panose="05000000000000000000" pitchFamily="2" charset="2"/>
              <a:buChar char="l"/>
              <a:defRPr/>
            </a:pPr>
            <a:endParaRPr lang="en-US" altLang="zh-TW" sz="2400" b="1" kern="0" dirty="0">
              <a:solidFill>
                <a:srgbClr val="7030A0"/>
              </a:solidFill>
              <a:latin typeface="微軟正黑體" panose="020B0604030504040204" pitchFamily="34" charset="-120"/>
              <a:ea typeface="微軟正黑體" panose="020B0604030504040204" pitchFamily="34"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1444719437"/>
              </p:ext>
            </p:extLst>
          </p:nvPr>
        </p:nvGraphicFramePr>
        <p:xfrm>
          <a:off x="490800" y="1242892"/>
          <a:ext cx="11210401" cy="1784576"/>
        </p:xfrm>
        <a:graphic>
          <a:graphicData uri="http://schemas.openxmlformats.org/drawingml/2006/table">
            <a:tbl>
              <a:tblPr firstRow="1" firstCol="1" bandRow="1">
                <a:tableStyleId>{5C22544A-7EE6-4342-B048-85BDC9FD1C3A}</a:tableStyleId>
              </a:tblPr>
              <a:tblGrid>
                <a:gridCol w="380938">
                  <a:extLst>
                    <a:ext uri="{9D8B030D-6E8A-4147-A177-3AD203B41FA5}">
                      <a16:colId xmlns:a16="http://schemas.microsoft.com/office/drawing/2014/main" xmlns="" val="20000"/>
                    </a:ext>
                  </a:extLst>
                </a:gridCol>
                <a:gridCol w="822339">
                  <a:extLst>
                    <a:ext uri="{9D8B030D-6E8A-4147-A177-3AD203B41FA5}">
                      <a16:colId xmlns:a16="http://schemas.microsoft.com/office/drawing/2014/main" xmlns="" val="20001"/>
                    </a:ext>
                  </a:extLst>
                </a:gridCol>
                <a:gridCol w="761872">
                  <a:extLst>
                    <a:ext uri="{9D8B030D-6E8A-4147-A177-3AD203B41FA5}">
                      <a16:colId xmlns:a16="http://schemas.microsoft.com/office/drawing/2014/main" xmlns="" val="20002"/>
                    </a:ext>
                  </a:extLst>
                </a:gridCol>
                <a:gridCol w="846524">
                  <a:extLst>
                    <a:ext uri="{9D8B030D-6E8A-4147-A177-3AD203B41FA5}">
                      <a16:colId xmlns:a16="http://schemas.microsoft.com/office/drawing/2014/main" xmlns="" val="20003"/>
                    </a:ext>
                  </a:extLst>
                </a:gridCol>
                <a:gridCol w="810244">
                  <a:extLst>
                    <a:ext uri="{9D8B030D-6E8A-4147-A177-3AD203B41FA5}">
                      <a16:colId xmlns:a16="http://schemas.microsoft.com/office/drawing/2014/main" xmlns="" val="20004"/>
                    </a:ext>
                  </a:extLst>
                </a:gridCol>
                <a:gridCol w="851169">
                  <a:extLst>
                    <a:ext uri="{9D8B030D-6E8A-4147-A177-3AD203B41FA5}">
                      <a16:colId xmlns:a16="http://schemas.microsoft.com/office/drawing/2014/main" xmlns="" val="20005"/>
                    </a:ext>
                  </a:extLst>
                </a:gridCol>
                <a:gridCol w="853973">
                  <a:extLst>
                    <a:ext uri="{9D8B030D-6E8A-4147-A177-3AD203B41FA5}">
                      <a16:colId xmlns:a16="http://schemas.microsoft.com/office/drawing/2014/main" xmlns="" val="20006"/>
                    </a:ext>
                  </a:extLst>
                </a:gridCol>
                <a:gridCol w="846524">
                  <a:extLst>
                    <a:ext uri="{9D8B030D-6E8A-4147-A177-3AD203B41FA5}">
                      <a16:colId xmlns:a16="http://schemas.microsoft.com/office/drawing/2014/main" xmlns="" val="20007"/>
                    </a:ext>
                  </a:extLst>
                </a:gridCol>
                <a:gridCol w="858617">
                  <a:extLst>
                    <a:ext uri="{9D8B030D-6E8A-4147-A177-3AD203B41FA5}">
                      <a16:colId xmlns:a16="http://schemas.microsoft.com/office/drawing/2014/main" xmlns="" val="20008"/>
                    </a:ext>
                  </a:extLst>
                </a:gridCol>
                <a:gridCol w="737685">
                  <a:extLst>
                    <a:ext uri="{9D8B030D-6E8A-4147-A177-3AD203B41FA5}">
                      <a16:colId xmlns:a16="http://schemas.microsoft.com/office/drawing/2014/main" xmlns="" val="20009"/>
                    </a:ext>
                  </a:extLst>
                </a:gridCol>
                <a:gridCol w="749779">
                  <a:extLst>
                    <a:ext uri="{9D8B030D-6E8A-4147-A177-3AD203B41FA5}">
                      <a16:colId xmlns:a16="http://schemas.microsoft.com/office/drawing/2014/main" xmlns="" val="20010"/>
                    </a:ext>
                  </a:extLst>
                </a:gridCol>
                <a:gridCol w="858617">
                  <a:extLst>
                    <a:ext uri="{9D8B030D-6E8A-4147-A177-3AD203B41FA5}">
                      <a16:colId xmlns:a16="http://schemas.microsoft.com/office/drawing/2014/main" xmlns="" val="20011"/>
                    </a:ext>
                  </a:extLst>
                </a:gridCol>
                <a:gridCol w="894897">
                  <a:extLst>
                    <a:ext uri="{9D8B030D-6E8A-4147-A177-3AD203B41FA5}">
                      <a16:colId xmlns:a16="http://schemas.microsoft.com/office/drawing/2014/main" xmlns="" val="20012"/>
                    </a:ext>
                  </a:extLst>
                </a:gridCol>
                <a:gridCol w="937223">
                  <a:extLst>
                    <a:ext uri="{9D8B030D-6E8A-4147-A177-3AD203B41FA5}">
                      <a16:colId xmlns:a16="http://schemas.microsoft.com/office/drawing/2014/main" xmlns="" val="20013"/>
                    </a:ext>
                  </a:extLst>
                </a:gridCol>
              </a:tblGrid>
              <a:tr h="394554">
                <a:tc rowSpan="2">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7">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學習型兼任</a:t>
                      </a:r>
                      <a:r>
                        <a:rPr lang="zh-TW" sz="1800" b="0" kern="100" dirty="0" smtClean="0">
                          <a:solidFill>
                            <a:srgbClr val="000000"/>
                          </a:solidFill>
                          <a:effectLst/>
                          <a:latin typeface="微軟正黑體" panose="020B0604030504040204" pitchFamily="34" charset="-120"/>
                          <a:ea typeface="微軟正黑體" panose="020B0604030504040204" pitchFamily="34" charset="-120"/>
                        </a:rPr>
                        <a:t>助理</a:t>
                      </a:r>
                      <a:r>
                        <a:rPr lang="zh-TW" altLang="en-US" sz="1800" b="0" dirty="0" smtClean="0">
                          <a:solidFill>
                            <a:schemeClr val="tx1">
                              <a:lumMod val="10000"/>
                            </a:schemeClr>
                          </a:solidFill>
                          <a:latin typeface="微軟正黑體" panose="020B0604030504040204" pitchFamily="34" charset="-120"/>
                          <a:ea typeface="微軟正黑體" panose="020B0604030504040204" pitchFamily="34" charset="-120"/>
                        </a:rPr>
                        <a:t>人數統計</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勞僱型兼任</a:t>
                      </a:r>
                      <a:r>
                        <a:rPr lang="zh-TW" sz="1800" b="0" kern="100" dirty="0" smtClean="0">
                          <a:solidFill>
                            <a:srgbClr val="000000"/>
                          </a:solidFill>
                          <a:effectLst/>
                          <a:latin typeface="微軟正黑體" panose="020B0604030504040204" pitchFamily="34" charset="-120"/>
                          <a:ea typeface="微軟正黑體" panose="020B0604030504040204" pitchFamily="34" charset="-120"/>
                        </a:rPr>
                        <a:t>助理</a:t>
                      </a:r>
                      <a:r>
                        <a:rPr lang="zh-TW" altLang="en-US" sz="1800" b="0" dirty="0" smtClean="0">
                          <a:solidFill>
                            <a:schemeClr val="tx1">
                              <a:lumMod val="10000"/>
                            </a:schemeClr>
                          </a:solidFill>
                          <a:latin typeface="微軟正黑體" panose="020B0604030504040204" pitchFamily="34" charset="-120"/>
                          <a:ea typeface="微軟正黑體" panose="020B0604030504040204" pitchFamily="34" charset="-120"/>
                        </a:rPr>
                        <a:t>人數統計</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1390022">
                <a:tc vMerge="1">
                  <a:txBody>
                    <a:bodyPr/>
                    <a:lstStyle/>
                    <a:p>
                      <a:endParaRPr lang="zh-TW" altLang="en-US"/>
                    </a:p>
                  </a:txBody>
                  <a:tcPr/>
                </a:tc>
                <a:tc>
                  <a:txBody>
                    <a:bodyPr/>
                    <a:lstStyle/>
                    <a:p>
                      <a:pPr algn="ctr">
                        <a:lnSpc>
                          <a:spcPts val="1700"/>
                        </a:lnSpc>
                        <a:spcAft>
                          <a:spcPts val="0"/>
                        </a:spcAft>
                      </a:pP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6,000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6,001~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9,000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9,001~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11,100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11,101~</a:t>
                      </a:r>
                    </a:p>
                    <a:p>
                      <a:pPr algn="ctr">
                        <a:lnSpc>
                          <a:spcPts val="1700"/>
                        </a:lnSpc>
                        <a:spcAft>
                          <a:spcPts val="0"/>
                        </a:spcAft>
                      </a:pPr>
                      <a:r>
                        <a:rPr lang="en-US" sz="1800" b="0" kern="0" dirty="0" smtClean="0">
                          <a:solidFill>
                            <a:srgbClr val="000000"/>
                          </a:solidFill>
                          <a:effectLst/>
                          <a:latin typeface="微軟正黑體" panose="020B0604030504040204" pitchFamily="34" charset="-120"/>
                          <a:ea typeface="微軟正黑體" panose="020B0604030504040204" pitchFamily="34" charset="-120"/>
                        </a:rPr>
                        <a:t>20,009</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21,010</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以上</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6,000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6,001~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9,000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9,001~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11,100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11,101~</a:t>
                      </a:r>
                    </a:p>
                    <a:p>
                      <a:pPr algn="ctr">
                        <a:lnSpc>
                          <a:spcPts val="1700"/>
                        </a:lnSpc>
                        <a:spcAft>
                          <a:spcPts val="0"/>
                        </a:spcAft>
                      </a:pPr>
                      <a:r>
                        <a:rPr lang="en-US" sz="1800" b="0" kern="0" dirty="0" smtClean="0">
                          <a:solidFill>
                            <a:srgbClr val="000000"/>
                          </a:solidFill>
                          <a:effectLst/>
                          <a:latin typeface="微軟正黑體" panose="020B0604030504040204" pitchFamily="34" charset="-120"/>
                          <a:ea typeface="微軟正黑體" panose="020B0604030504040204" pitchFamily="34" charset="-120"/>
                        </a:rPr>
                        <a:t>20,009</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a:t>
                      </a:r>
                      <a:r>
                        <a:rPr lang="zh-TW" sz="1800" b="0" kern="0" dirty="0" smtClean="0">
                          <a:solidFill>
                            <a:srgbClr val="000000"/>
                          </a:solidFill>
                          <a:effectLst/>
                          <a:latin typeface="微軟正黑體" panose="020B0604030504040204" pitchFamily="34" charset="-120"/>
                          <a:ea typeface="微軟正黑體" panose="020B0604030504040204" pitchFamily="34" charset="-120"/>
                        </a:rPr>
                        <a:t>領</a:t>
                      </a:r>
                      <a:r>
                        <a:rPr lang="en-US" altLang="zh-TW" sz="1800" b="0" kern="0" dirty="0" smtClean="0">
                          <a:solidFill>
                            <a:srgbClr val="000000"/>
                          </a:solidFill>
                          <a:effectLst/>
                          <a:latin typeface="微軟正黑體" panose="020B0604030504040204" pitchFamily="34" charset="-120"/>
                          <a:ea typeface="微軟正黑體" panose="020B0604030504040204" pitchFamily="34" charset="-120"/>
                        </a:rPr>
                        <a:t>21,010</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以上</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16" name="矩形 15"/>
          <p:cNvSpPr/>
          <p:nvPr/>
        </p:nvSpPr>
        <p:spPr>
          <a:xfrm>
            <a:off x="797199" y="1943522"/>
            <a:ext cx="613139" cy="1200329"/>
          </a:xfrm>
          <a:prstGeom prst="rect">
            <a:avLst/>
          </a:prstGeom>
        </p:spPr>
        <p:txBody>
          <a:bodyPr wrap="square">
            <a:spAutoFit/>
          </a:bodyPr>
          <a:lstStyle/>
          <a:p>
            <a:r>
              <a:rPr lang="zh-TW" altLang="zh-TW" kern="0" dirty="0">
                <a:solidFill>
                  <a:srgbClr val="000000"/>
                </a:solidFill>
                <a:latin typeface="微軟正黑體" panose="020B0604030504040204" pitchFamily="34" charset="-120"/>
                <a:ea typeface="微軟正黑體" panose="020B0604030504040204" pitchFamily="34" charset="-120"/>
              </a:rPr>
              <a:t>服務月數</a:t>
            </a:r>
            <a:endParaRPr lang="zh-TW" altLang="en-US" dirty="0"/>
          </a:p>
        </p:txBody>
      </p:sp>
      <p:sp>
        <p:nvSpPr>
          <p:cNvPr id="17" name="矩形 16"/>
          <p:cNvSpPr/>
          <p:nvPr/>
        </p:nvSpPr>
        <p:spPr>
          <a:xfrm>
            <a:off x="1537340" y="1634790"/>
            <a:ext cx="45719" cy="1182375"/>
          </a:xfrm>
          <a:prstGeom prst="rect">
            <a:avLst/>
          </a:prstGeom>
        </p:spPr>
        <p:txBody>
          <a:bodyPr wrap="square">
            <a:spAutoFit/>
          </a:bodyPr>
          <a:lstStyle/>
          <a:p>
            <a:pPr algn="ctr">
              <a:lnSpc>
                <a:spcPts val="1700"/>
              </a:lnSpc>
              <a:spcAft>
                <a:spcPts val="0"/>
              </a:spcAft>
            </a:pPr>
            <a:r>
              <a:rPr lang="zh-TW" altLang="zh-TW" kern="0" dirty="0">
                <a:solidFill>
                  <a:srgbClr val="000000"/>
                </a:solidFill>
                <a:latin typeface="微軟正黑體" panose="020B0604030504040204" pitchFamily="34" charset="-120"/>
                <a:ea typeface="微軟正黑體" panose="020B0604030504040204" pitchFamily="34" charset="-120"/>
              </a:rPr>
              <a:t>月支領金額</a:t>
            </a:r>
            <a:endParaRPr lang="zh-TW" altLang="zh-TW"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3897246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altLang="zh-TW" smtClean="0"/>
              <a:pPr/>
              <a:t>88</a:t>
            </a:fld>
            <a:endParaRPr lang="zh-TW" altLang="en-US" dirty="0"/>
          </a:p>
        </p:txBody>
      </p:sp>
      <p:sp>
        <p:nvSpPr>
          <p:cNvPr id="3" name="矩形 15"/>
          <p:cNvSpPr>
            <a:spLocks noChangeArrowheads="1"/>
          </p:cNvSpPr>
          <p:nvPr/>
        </p:nvSpPr>
        <p:spPr bwMode="auto">
          <a:xfrm>
            <a:off x="480387" y="1351361"/>
            <a:ext cx="11289053" cy="551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ts val="28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latin typeface="微軟正黑體" panose="020B0604030504040204" pitchFamily="34" charset="-120"/>
              <a:ea typeface="微軟正黑體" panose="020B0604030504040204" pitchFamily="34" charset="-120"/>
            </a:endParaRPr>
          </a:p>
          <a:p>
            <a:pPr marL="342900" indent="-342900" eaLnBrk="1" hangingPunct="1">
              <a:lnSpc>
                <a:spcPts val="2800"/>
              </a:lnSpc>
              <a:spcBef>
                <a:spcPct val="0"/>
              </a:spcBef>
              <a:buFont typeface="Wingdings" panose="05000000000000000000" pitchFamily="2" charset="2"/>
              <a:buChar char="u"/>
              <a:defRPr/>
            </a:pPr>
            <a:r>
              <a:rPr lang="zh-TW" altLang="zh-TW" sz="2400" b="1"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兼任</a:t>
            </a:r>
            <a:r>
              <a:rPr lang="zh-TW" altLang="zh-TW" sz="24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助理</a:t>
            </a:r>
            <a:r>
              <a:rPr lang="zh-TW" altLang="zh-TW" sz="2400" b="1"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類型</a:t>
            </a:r>
            <a:endParaRPr lang="en-US" altLang="zh-TW" sz="2400"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533400" lvl="1" indent="0" latinLnBrk="1">
              <a:lnSpc>
                <a:spcPts val="2600"/>
              </a:lnSpc>
              <a:spcBef>
                <a:spcPts val="300"/>
              </a:spcBef>
              <a:spcAft>
                <a:spcPts val="300"/>
              </a:spcAft>
              <a:buSzPct val="90000"/>
              <a:buNone/>
              <a:defRPr/>
            </a:pPr>
            <a:r>
              <a:rPr lang="en-US"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一</a:t>
            </a:r>
            <a:r>
              <a:rPr lang="en-US"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學習型兼任助理</a:t>
            </a:r>
            <a:r>
              <a:rPr lang="zh-TW" altLang="zh-TW" sz="2400" b="1"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smtClean="0">
                <a:solidFill>
                  <a:srgbClr val="000000"/>
                </a:solidFill>
                <a:latin typeface="微軟正黑體" panose="020B0604030504040204" pitchFamily="34" charset="-120"/>
                <a:ea typeface="微軟正黑體" panose="020B0604030504040204" pitchFamily="34" charset="-120"/>
              </a:rPr>
              <a:t>包括</a:t>
            </a:r>
            <a:r>
              <a:rPr lang="zh-TW" altLang="zh-TW" sz="2400" b="1" dirty="0" smtClean="0">
                <a:solidFill>
                  <a:srgbClr val="FF0000"/>
                </a:solidFill>
                <a:latin typeface="微軟正黑體" panose="020B0604030504040204" pitchFamily="34" charset="-120"/>
                <a:ea typeface="微軟正黑體" panose="020B0604030504040204" pitchFamily="34" charset="-120"/>
              </a:rPr>
              <a:t>學習型研究助理</a:t>
            </a:r>
            <a:r>
              <a:rPr lang="zh-TW" altLang="zh-TW" sz="2400"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教學助理</a:t>
            </a:r>
            <a:r>
              <a:rPr lang="zh-TW" altLang="zh-TW" sz="2400" dirty="0" smtClean="0">
                <a:solidFill>
                  <a:srgbClr val="000000"/>
                </a:solidFill>
                <a:latin typeface="微軟正黑體" panose="020B0604030504040204" pitchFamily="34" charset="-120"/>
                <a:ea typeface="微軟正黑體" panose="020B0604030504040204" pitchFamily="34" charset="-120"/>
              </a:rPr>
              <a:t>及</a:t>
            </a:r>
            <a:r>
              <a:rPr lang="zh-TW" altLang="zh-TW" sz="2400" b="1" dirty="0" smtClean="0">
                <a:solidFill>
                  <a:srgbClr val="FF0000"/>
                </a:solidFill>
                <a:latin typeface="微軟正黑體" panose="020B0604030504040204" pitchFamily="34" charset="-120"/>
                <a:ea typeface="微軟正黑體" panose="020B0604030504040204" pitchFamily="34" charset="-120"/>
              </a:rPr>
              <a:t>附負擔性質</a:t>
            </a:r>
            <a:r>
              <a:rPr lang="zh-TW" altLang="zh-TW" sz="2400" dirty="0" smtClean="0">
                <a:solidFill>
                  <a:srgbClr val="000000"/>
                </a:solidFill>
                <a:latin typeface="微軟正黑體" panose="020B0604030504040204" pitchFamily="34" charset="-120"/>
                <a:ea typeface="微軟正黑體" panose="020B0604030504040204" pitchFamily="34" charset="-120"/>
              </a:rPr>
              <a:t>之學生。</a:t>
            </a:r>
            <a:endParaRPr lang="en-US" altLang="zh-TW" sz="2400" b="1"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1346200" lvl="1" indent="-266700" latinLnBrk="1">
              <a:lnSpc>
                <a:spcPts val="2600"/>
              </a:lnSpc>
              <a:spcBef>
                <a:spcPts val="300"/>
              </a:spcBef>
              <a:spcAft>
                <a:spcPts val="300"/>
              </a:spcAft>
              <a:buSzPct val="90000"/>
              <a:buFont typeface="+mj-lt"/>
              <a:buAutoNum type="alphaLcPeriod"/>
              <a:defRPr/>
            </a:pPr>
            <a:r>
              <a:rPr lang="zh-TW" altLang="zh-TW" sz="2400" b="1" dirty="0" smtClean="0">
                <a:solidFill>
                  <a:srgbClr val="FF0000"/>
                </a:solidFill>
                <a:latin typeface="微軟正黑體" panose="020B0604030504040204" pitchFamily="34" charset="-120"/>
                <a:ea typeface="微軟正黑體" panose="020B0604030504040204" pitchFamily="34" charset="-120"/>
              </a:rPr>
              <a:t>學習型研究助理</a:t>
            </a:r>
            <a:r>
              <a:rPr lang="zh-TW" altLang="zh-TW" sz="2400" dirty="0" smtClean="0">
                <a:solidFill>
                  <a:srgbClr val="000000"/>
                </a:solidFill>
                <a:latin typeface="微軟正黑體" panose="020B0604030504040204" pitchFamily="34" charset="-120"/>
                <a:ea typeface="微軟正黑體" panose="020B0604030504040204" pitchFamily="34" charset="-120"/>
              </a:rPr>
              <a:t>：係指學生在學期間為發表論文或提升個人研究知能，擔任與自身研究相關之計畫研究助理並在教師指導下，進行研究調查、實驗、搜集資料及報告撰寫，養成研究實務能力，並依校內相關課程發展、畢業條件規定擔任學習型研究助理。</a:t>
            </a:r>
            <a:endParaRPr lang="en-US" altLang="zh-TW" sz="2400" dirty="0" smtClean="0">
              <a:solidFill>
                <a:srgbClr val="000000"/>
              </a:solidFill>
              <a:latin typeface="微軟正黑體" panose="020B0604030504040204" pitchFamily="34" charset="-120"/>
              <a:ea typeface="微軟正黑體" panose="020B0604030504040204" pitchFamily="34" charset="-120"/>
            </a:endParaRPr>
          </a:p>
          <a:p>
            <a:pPr marL="1346200" lvl="1" indent="-457200" latinLnBrk="1">
              <a:lnSpc>
                <a:spcPts val="2600"/>
              </a:lnSpc>
              <a:spcBef>
                <a:spcPts val="300"/>
              </a:spcBef>
              <a:spcAft>
                <a:spcPts val="300"/>
              </a:spcAft>
              <a:buSzPct val="90000"/>
              <a:buFont typeface="+mj-lt"/>
              <a:buAutoNum type="alphaLcPeriod" startAt="2"/>
              <a:defRPr/>
            </a:pPr>
            <a:r>
              <a:rPr lang="zh-TW" altLang="zh-TW" sz="2400" b="1" dirty="0">
                <a:solidFill>
                  <a:srgbClr val="FF0000"/>
                </a:solidFill>
                <a:latin typeface="微軟正黑體" panose="020B0604030504040204" pitchFamily="34" charset="-120"/>
                <a:ea typeface="微軟正黑體" panose="020B0604030504040204" pitchFamily="34" charset="-120"/>
              </a:rPr>
              <a:t>學習型教學助理</a:t>
            </a:r>
            <a:r>
              <a:rPr lang="zh-TW" altLang="zh-TW" sz="2400" dirty="0">
                <a:solidFill>
                  <a:srgbClr val="000000"/>
                </a:solidFill>
                <a:latin typeface="微軟正黑體" panose="020B0604030504040204" pitchFamily="34" charset="-120"/>
                <a:ea typeface="微軟正黑體" panose="020B0604030504040204" pitchFamily="34" charset="-120"/>
              </a:rPr>
              <a:t>：係指碩、博士生在學期間參與系、所之實務課程規劃、教學及指導學生，透過做中學的教學實務學習與經驗，培養未來擔任大學教師之能力者，而所從事的教學助理。</a:t>
            </a:r>
          </a:p>
          <a:p>
            <a:pPr marL="1346200" lvl="1" indent="-457200" latinLnBrk="1">
              <a:lnSpc>
                <a:spcPts val="2600"/>
              </a:lnSpc>
              <a:spcBef>
                <a:spcPts val="300"/>
              </a:spcBef>
              <a:spcAft>
                <a:spcPts val="300"/>
              </a:spcAft>
              <a:buSzPct val="90000"/>
              <a:buFont typeface="+mj-lt"/>
              <a:buAutoNum type="alphaLcPeriod" startAt="2"/>
              <a:defRPr/>
            </a:pPr>
            <a:r>
              <a:rPr lang="zh-TW" altLang="zh-TW" sz="2400" b="1" dirty="0">
                <a:solidFill>
                  <a:srgbClr val="FF0000"/>
                </a:solidFill>
                <a:latin typeface="微軟正黑體" panose="020B0604030504040204" pitchFamily="34" charset="-120"/>
                <a:ea typeface="微軟正黑體" panose="020B0604030504040204" pitchFamily="34" charset="-120"/>
              </a:rPr>
              <a:t>附負擔性質學生</a:t>
            </a:r>
            <a:r>
              <a:rPr lang="zh-TW" altLang="zh-TW" sz="2400" dirty="0">
                <a:solidFill>
                  <a:srgbClr val="000000"/>
                </a:solidFill>
                <a:latin typeface="微軟正黑體" panose="020B0604030504040204" pitchFamily="34" charset="-120"/>
                <a:ea typeface="微軟正黑體" panose="020B0604030504040204" pitchFamily="34" charset="-120"/>
              </a:rPr>
              <a:t>：係指依「大專校院弱勢學生助學計畫」或「生活助學金計畫」等規定，由學校提供獎助學金協助弱勢學生安心就學，並安排學生參與校內服務學習活動進行回饋之附負擔性質之兼任職。</a:t>
            </a: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355600" lvl="1" indent="0" latinLnBrk="1">
              <a:lnSpc>
                <a:spcPts val="2600"/>
              </a:lnSpc>
              <a:spcBef>
                <a:spcPts val="300"/>
              </a:spcBef>
              <a:spcAft>
                <a:spcPts val="300"/>
              </a:spcAft>
              <a:buSzPct val="90000"/>
              <a:buNone/>
              <a:defRPr/>
            </a:pPr>
            <a:r>
              <a:rPr lang="en-US" altLang="zh-TW" sz="1600" dirty="0">
                <a:latin typeface="微軟正黑體" panose="020B0604030504040204" pitchFamily="34" charset="-120"/>
                <a:ea typeface="微軟正黑體" panose="020B0604030504040204" pitchFamily="34" charset="-120"/>
              </a:rPr>
              <a:t>			【106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月因應「教育部」需求預計新增本表</a:t>
            </a:r>
            <a:r>
              <a:rPr lang="en-US" altLang="zh-TW" sz="1600" dirty="0">
                <a:latin typeface="微軟正黑體" panose="020B0604030504040204" pitchFamily="34" charset="-120"/>
                <a:ea typeface="微軟正黑體" panose="020B0604030504040204" pitchFamily="34" charset="-120"/>
              </a:rPr>
              <a:t>】</a:t>
            </a:r>
          </a:p>
          <a:p>
            <a:pPr marL="787400" lvl="1" indent="-342900" latinLnBrk="1">
              <a:lnSpc>
                <a:spcPts val="2600"/>
              </a:lnSpc>
              <a:spcBef>
                <a:spcPts val="300"/>
              </a:spcBef>
              <a:spcAft>
                <a:spcPts val="300"/>
              </a:spcAft>
              <a:buSzPct val="90000"/>
              <a:buFont typeface="+mj-lt"/>
              <a:buAutoNum type="arabicParenR"/>
              <a:defRPr/>
            </a:pPr>
            <a:endParaRPr lang="en-US" altLang="zh-TW" sz="2400" dirty="0" smtClean="0">
              <a:solidFill>
                <a:srgbClr val="000000"/>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smtClean="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7-10</a:t>
            </a:r>
            <a:r>
              <a:rPr lang="zh-TW" altLang="en-US" sz="3000" dirty="0" smtClean="0">
                <a:solidFill>
                  <a:schemeClr val="tx1"/>
                </a:solidFill>
                <a:latin typeface="微軟正黑體" panose="020B0604030504040204" pitchFamily="34" charset="-120"/>
                <a:ea typeface="微軟正黑體" panose="020B0604030504040204" pitchFamily="34" charset="-120"/>
              </a:rPr>
              <a:t>兼任助理平均每月支給金額人數統計表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smtClean="0">
                <a:solidFill>
                  <a:srgbClr val="FF0000"/>
                </a:solidFill>
                <a:latin typeface="微軟正黑體" panose="020B0604030504040204" pitchFamily="34" charset="-120"/>
                <a:ea typeface="微軟正黑體" panose="020B0604030504040204" pitchFamily="34" charset="-120"/>
              </a:rPr>
              <a:t>新表</a:t>
            </a:r>
            <a:r>
              <a:rPr lang="en-US" altLang="zh-TW" sz="3000" dirty="0" smtClean="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1022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275" y="1093136"/>
            <a:ext cx="11114087" cy="954107"/>
          </a:xfrm>
          <a:prstGeom prst="rect">
            <a:avLst/>
          </a:prstGeom>
        </p:spPr>
        <p:txBody>
          <a:bodyPr wrap="square">
            <a:spAutoFit/>
          </a:bodyPr>
          <a:lstStyle/>
          <a:p>
            <a:pPr marL="457200" indent="-457200">
              <a:buFont typeface="Wingdings" panose="05000000000000000000" pitchFamily="2" charset="2"/>
              <a:buChar char="u"/>
            </a:pPr>
            <a:r>
              <a:rPr lang="zh-TW" altLang="en-US" sz="2800" b="1" kern="100" dirty="0" smtClean="0">
                <a:latin typeface="微軟正黑體" panose="020B0604030504040204" pitchFamily="34" charset="-120"/>
                <a:ea typeface="微軟正黑體" panose="020B0604030504040204" pitchFamily="34" charset="-120"/>
              </a:rPr>
              <a:t>開放</a:t>
            </a:r>
            <a:r>
              <a:rPr lang="zh-TW" altLang="en-US" sz="2800" b="1" kern="100" dirty="0">
                <a:latin typeface="微軟正黑體" panose="020B0604030504040204" pitchFamily="34" charset="-120"/>
                <a:ea typeface="微軟正黑體" panose="020B0604030504040204" pitchFamily="34" charset="-120"/>
              </a:rPr>
              <a:t>資料</a:t>
            </a:r>
            <a:r>
              <a:rPr lang="zh-TW" altLang="en-US" sz="2800" b="1" kern="100" dirty="0" smtClean="0">
                <a:latin typeface="微軟正黑體" panose="020B0604030504040204" pitchFamily="34" charset="-120"/>
                <a:ea typeface="微軟正黑體" panose="020B0604030504040204" pitchFamily="34" charset="-120"/>
              </a:rPr>
              <a:t>修正：</a:t>
            </a:r>
            <a:endParaRPr lang="en-US" altLang="zh-TW" sz="2800" b="1" kern="100" dirty="0" smtClean="0">
              <a:latin typeface="微軟正黑體" panose="020B0604030504040204" pitchFamily="34" charset="-120"/>
              <a:ea typeface="微軟正黑體" panose="020B0604030504040204" pitchFamily="34" charset="-120"/>
            </a:endParaRPr>
          </a:p>
          <a:p>
            <a:r>
              <a:rPr lang="en-US" altLang="zh-TW" sz="2800" kern="100" smtClean="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03/01</a:t>
            </a:r>
            <a:r>
              <a:rPr lang="zh-TW" altLang="zh-TW" sz="2800" kern="100" dirty="0" smtClean="0">
                <a:latin typeface="微軟正黑體" panose="020B0604030504040204" pitchFamily="34" charset="-120"/>
                <a:ea typeface="微軟正黑體" panose="020B0604030504040204" pitchFamily="34" charset="-120"/>
              </a:rPr>
              <a:t>上午</a:t>
            </a:r>
            <a:r>
              <a:rPr lang="en-US" altLang="zh-TW" sz="2800" kern="100" dirty="0" smtClean="0">
                <a:latin typeface="微軟正黑體" panose="020B0604030504040204" pitchFamily="34" charset="-120"/>
                <a:ea typeface="微軟正黑體" panose="020B0604030504040204" pitchFamily="34" charset="-120"/>
              </a:rPr>
              <a:t>09</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 </a:t>
            </a:r>
            <a:r>
              <a:rPr lang="en-US" altLang="zh-TW" sz="2800" kern="100">
                <a:latin typeface="微軟正黑體" panose="020B0604030504040204" pitchFamily="34" charset="-120"/>
                <a:ea typeface="微軟正黑體" panose="020B0604030504040204" pitchFamily="34" charset="-120"/>
              </a:rPr>
              <a:t>~ </a:t>
            </a:r>
            <a:r>
              <a:rPr lang="en-US" altLang="zh-TW" sz="2800" u="sng" kern="100" smtClean="0">
                <a:latin typeface="微軟正黑體" panose="020B0604030504040204" pitchFamily="34" charset="-120"/>
                <a:ea typeface="微軟正黑體" panose="020B0604030504040204" pitchFamily="34" charset="-120"/>
              </a:rPr>
              <a:t>03/10</a:t>
            </a:r>
            <a:r>
              <a:rPr lang="zh-TW" altLang="zh-TW" sz="2800" kern="100" dirty="0" smtClean="0">
                <a:latin typeface="微軟正黑體" panose="020B0604030504040204" pitchFamily="34" charset="-120"/>
                <a:ea typeface="微軟正黑體" panose="020B0604030504040204" pitchFamily="34" charset="-120"/>
              </a:rPr>
              <a:t>下午</a:t>
            </a:r>
            <a:r>
              <a:rPr lang="en-US" altLang="zh-TW" sz="2800" kern="100" dirty="0" smtClean="0">
                <a:latin typeface="微軟正黑體" panose="020B0604030504040204" pitchFamily="34" charset="-120"/>
                <a:ea typeface="微軟正黑體" panose="020B0604030504040204" pitchFamily="34" charset="-120"/>
              </a:rPr>
              <a:t>05</a:t>
            </a:r>
            <a:r>
              <a:rPr lang="zh-TW" altLang="en-US" sz="2800" kern="100" dirty="0" smtClean="0">
                <a:latin typeface="微軟正黑體" panose="020B0604030504040204" pitchFamily="34" charset="-120"/>
                <a:ea typeface="微軟正黑體" panose="020B0604030504040204" pitchFamily="34" charset="-120"/>
              </a:rPr>
              <a:t>：</a:t>
            </a:r>
            <a:r>
              <a:rPr lang="en-US" altLang="zh-TW" sz="2800" kern="100" dirty="0" smtClean="0">
                <a:latin typeface="微軟正黑體" panose="020B0604030504040204" pitchFamily="34" charset="-120"/>
                <a:ea typeface="微軟正黑體" panose="020B0604030504040204" pitchFamily="34" charset="-120"/>
              </a:rPr>
              <a:t>00	 </a:t>
            </a:r>
            <a:endParaRPr lang="zh-TW" altLang="en-US" sz="2800" kern="100" dirty="0">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202406" y="0"/>
            <a:ext cx="12218194" cy="1356360"/>
          </a:xfrm>
        </p:spPr>
        <p:txBody>
          <a:bodyPr>
            <a:noAutofit/>
          </a:bodyPr>
          <a:lstStyle/>
          <a:p>
            <a:r>
              <a:rPr lang="en-US" altLang="zh-TW" sz="4800" b="1" dirty="0">
                <a:solidFill>
                  <a:schemeClr val="tx1">
                    <a:lumMod val="75000"/>
                    <a:lumOff val="25000"/>
                  </a:schemeClr>
                </a:solidFill>
                <a:latin typeface="微軟正黑體" panose="020B0604030504040204" pitchFamily="34" charset="-120"/>
              </a:rPr>
              <a:t>2</a:t>
            </a:r>
            <a:r>
              <a:rPr lang="zh-TW" altLang="en-US" sz="4800" b="1" dirty="0" smtClean="0">
                <a:solidFill>
                  <a:schemeClr val="tx1">
                    <a:lumMod val="75000"/>
                    <a:lumOff val="25000"/>
                  </a:schemeClr>
                </a:solidFill>
                <a:latin typeface="微軟正黑體" panose="020B0604030504040204" pitchFamily="34" charset="-120"/>
              </a:rPr>
              <a:t>、</a:t>
            </a:r>
            <a:r>
              <a:rPr lang="zh-TW" altLang="en-US" sz="4800" b="1" dirty="0">
                <a:solidFill>
                  <a:schemeClr val="tx1">
                    <a:lumMod val="75000"/>
                    <a:lumOff val="25000"/>
                  </a:schemeClr>
                </a:solidFill>
                <a:latin typeface="微軟正黑體" panose="020B0604030504040204" pitchFamily="34" charset="-120"/>
              </a:rPr>
              <a:t>作業時程</a:t>
            </a:r>
            <a:r>
              <a:rPr lang="en-US" altLang="zh-TW" sz="4800" b="1" dirty="0">
                <a:solidFill>
                  <a:schemeClr val="tx1">
                    <a:lumMod val="75000"/>
                    <a:lumOff val="25000"/>
                  </a:schemeClr>
                </a:solidFill>
                <a:latin typeface="微軟正黑體" panose="020B0604030504040204" pitchFamily="34" charset="-120"/>
              </a:rPr>
              <a:t>- 106</a:t>
            </a:r>
            <a:r>
              <a:rPr lang="zh-TW" altLang="en-US" sz="4800" b="1" dirty="0">
                <a:solidFill>
                  <a:schemeClr val="tx1">
                    <a:lumMod val="75000"/>
                    <a:lumOff val="25000"/>
                  </a:schemeClr>
                </a:solidFill>
                <a:latin typeface="微軟正黑體" panose="020B0604030504040204" pitchFamily="34" charset="-120"/>
              </a:rPr>
              <a:t>年度校務評鑑時程</a:t>
            </a:r>
            <a:endParaRPr lang="zh-TW" altLang="en-US" sz="4800" dirty="0">
              <a:latin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4FAB73BC-B049-4115-A692-8D63A059BFB8}" type="slidenum">
              <a:rPr lang="en-US" smtClean="0"/>
              <a:t>8</a:t>
            </a:fld>
            <a:endParaRPr lang="en-US" dirty="0"/>
          </a:p>
        </p:txBody>
      </p:sp>
      <p:graphicFrame>
        <p:nvGraphicFramePr>
          <p:cNvPr id="11" name="表格 10"/>
          <p:cNvGraphicFramePr>
            <a:graphicFrameLocks noGrp="1"/>
          </p:cNvGraphicFramePr>
          <p:nvPr>
            <p:extLst>
              <p:ext uri="{D42A27DB-BD31-4B8C-83A1-F6EECF244321}">
                <p14:modId xmlns:p14="http://schemas.microsoft.com/office/powerpoint/2010/main" val="2826542302"/>
              </p:ext>
            </p:extLst>
          </p:nvPr>
        </p:nvGraphicFramePr>
        <p:xfrm>
          <a:off x="3460752" y="2423810"/>
          <a:ext cx="5270496" cy="4021068"/>
        </p:xfrm>
        <a:graphic>
          <a:graphicData uri="http://schemas.openxmlformats.org/drawingml/2006/table">
            <a:tbl>
              <a:tblPr firstRow="1" bandRow="1">
                <a:tableStyleId>{5940675A-B579-460E-94D1-54222C63F5DA}</a:tableStyleId>
              </a:tblPr>
              <a:tblGrid>
                <a:gridCol w="752928">
                  <a:extLst>
                    <a:ext uri="{9D8B030D-6E8A-4147-A177-3AD203B41FA5}">
                      <a16:colId xmlns:a16="http://schemas.microsoft.com/office/drawing/2014/main" xmlns="" val="20000"/>
                    </a:ext>
                  </a:extLst>
                </a:gridCol>
                <a:gridCol w="752928">
                  <a:extLst>
                    <a:ext uri="{9D8B030D-6E8A-4147-A177-3AD203B41FA5}">
                      <a16:colId xmlns:a16="http://schemas.microsoft.com/office/drawing/2014/main" xmlns="" val="20001"/>
                    </a:ext>
                  </a:extLst>
                </a:gridCol>
                <a:gridCol w="752928">
                  <a:extLst>
                    <a:ext uri="{9D8B030D-6E8A-4147-A177-3AD203B41FA5}">
                      <a16:colId xmlns:a16="http://schemas.microsoft.com/office/drawing/2014/main" xmlns="" val="20002"/>
                    </a:ext>
                  </a:extLst>
                </a:gridCol>
                <a:gridCol w="752928">
                  <a:extLst>
                    <a:ext uri="{9D8B030D-6E8A-4147-A177-3AD203B41FA5}">
                      <a16:colId xmlns:a16="http://schemas.microsoft.com/office/drawing/2014/main" xmlns="" val="20003"/>
                    </a:ext>
                  </a:extLst>
                </a:gridCol>
                <a:gridCol w="752928">
                  <a:extLst>
                    <a:ext uri="{9D8B030D-6E8A-4147-A177-3AD203B41FA5}">
                      <a16:colId xmlns:a16="http://schemas.microsoft.com/office/drawing/2014/main" xmlns="" val="20004"/>
                    </a:ext>
                  </a:extLst>
                </a:gridCol>
                <a:gridCol w="752928">
                  <a:extLst>
                    <a:ext uri="{9D8B030D-6E8A-4147-A177-3AD203B41FA5}">
                      <a16:colId xmlns:a16="http://schemas.microsoft.com/office/drawing/2014/main" xmlns="" val="20005"/>
                    </a:ext>
                  </a:extLst>
                </a:gridCol>
                <a:gridCol w="752928">
                  <a:extLst>
                    <a:ext uri="{9D8B030D-6E8A-4147-A177-3AD203B41FA5}">
                      <a16:colId xmlns:a16="http://schemas.microsoft.com/office/drawing/2014/main" xmlns="" val="20006"/>
                    </a:ext>
                  </a:extLst>
                </a:gridCol>
              </a:tblGrid>
              <a:tr h="651163">
                <a:tc gridSpan="7">
                  <a:txBody>
                    <a:bodyPr/>
                    <a:lstStyle/>
                    <a:p>
                      <a:pPr algn="ctr"/>
                      <a:r>
                        <a:rPr lang="en-US" altLang="zh-TW" sz="2800" b="1" dirty="0" smtClean="0">
                          <a:latin typeface="微軟正黑體" pitchFamily="34" charset="-120"/>
                          <a:ea typeface="微軟正黑體" pitchFamily="34" charset="-120"/>
                        </a:rPr>
                        <a:t>3</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xmlns="" val="10000"/>
                  </a:ext>
                </a:extLst>
              </a:tr>
              <a:tr h="596900">
                <a:tc>
                  <a:txBody>
                    <a:bodyPr/>
                    <a:lstStyle/>
                    <a:p>
                      <a:pPr algn="ctr"/>
                      <a:r>
                        <a:rPr lang="zh-TW" altLang="en-US" sz="2800" b="1" dirty="0" smtClean="0">
                          <a:latin typeface="微軟正黑體" pitchFamily="34" charset="-120"/>
                          <a:ea typeface="微軟正黑體" pitchFamily="34" charset="-120"/>
                        </a:rPr>
                        <a:t>日</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601">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762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12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54601">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54601">
                <a:tc>
                  <a:txBody>
                    <a:bodyPr/>
                    <a:lstStyle/>
                    <a:p>
                      <a:pPr algn="ctr"/>
                      <a:r>
                        <a:rPr lang="en-US" altLang="zh-TW" sz="2800" b="1" dirty="0" smtClean="0">
                          <a:solidFill>
                            <a:schemeClr val="tx1"/>
                          </a:solidFill>
                          <a:latin typeface="微軟正黑體" pitchFamily="34" charset="-120"/>
                          <a:ea typeface="微軟正黑體" pitchFamily="34" charset="-120"/>
                        </a:rPr>
                        <a:t>26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latin typeface="微軟正黑體" panose="020B0604030504040204" pitchFamily="34" charset="-120"/>
                          <a:ea typeface="微軟正黑體" panose="020B0604030504040204" pitchFamily="34" charset="-120"/>
                        </a:rPr>
                        <a:t>31</a:t>
                      </a: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6028689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altLang="zh-TW" smtClean="0"/>
              <a:pPr/>
              <a:t>89</a:t>
            </a:fld>
            <a:endParaRPr lang="zh-TW" altLang="en-US" dirty="0"/>
          </a:p>
        </p:txBody>
      </p:sp>
      <p:sp>
        <p:nvSpPr>
          <p:cNvPr id="3" name="矩形 15"/>
          <p:cNvSpPr>
            <a:spLocks noChangeArrowheads="1"/>
          </p:cNvSpPr>
          <p:nvPr/>
        </p:nvSpPr>
        <p:spPr bwMode="auto">
          <a:xfrm>
            <a:off x="692691" y="3260235"/>
            <a:ext cx="11008510" cy="288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ts val="288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latin typeface="微軟正黑體" panose="020B0604030504040204" pitchFamily="34" charset="-120"/>
              <a:ea typeface="微軟正黑體" panose="020B0604030504040204" pitchFamily="34" charset="-120"/>
            </a:endParaRPr>
          </a:p>
          <a:p>
            <a:pPr marL="342900" indent="-342900" eaLnBrk="1" hangingPunct="1">
              <a:lnSpc>
                <a:spcPts val="2880"/>
              </a:lnSpc>
              <a:spcBef>
                <a:spcPct val="0"/>
              </a:spcBef>
              <a:buFont typeface="Wingdings" panose="05000000000000000000" pitchFamily="2" charset="2"/>
              <a:buChar char="u"/>
              <a:defRPr/>
            </a:pPr>
            <a:r>
              <a:rPr lang="zh-TW" altLang="zh-TW" sz="2400" b="1"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兼任</a:t>
            </a:r>
            <a:r>
              <a:rPr lang="zh-TW" altLang="zh-TW" sz="24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助理</a:t>
            </a:r>
            <a:r>
              <a:rPr lang="zh-TW" altLang="zh-TW" sz="2400" b="1"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類型</a:t>
            </a:r>
            <a:endParaRPr lang="en-US" altLang="zh-TW" sz="2400"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804863" lvl="1" indent="-531813" latinLnBrk="1">
              <a:lnSpc>
                <a:spcPts val="2700"/>
              </a:lnSpc>
              <a:spcBef>
                <a:spcPts val="300"/>
              </a:spcBef>
              <a:spcAft>
                <a:spcPts val="300"/>
              </a:spcAft>
              <a:buSzPct val="90000"/>
              <a:buNone/>
              <a:defRPr/>
            </a:pPr>
            <a:r>
              <a:rPr lang="en-US"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二</a:t>
            </a:r>
            <a:r>
              <a:rPr lang="en-US"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kern="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勞僱型兼任助理</a:t>
            </a:r>
            <a:r>
              <a:rPr lang="zh-TW" altLang="zh-TW" sz="2400" dirty="0" smtClean="0">
                <a:solidFill>
                  <a:srgbClr val="000000"/>
                </a:solidFill>
                <a:latin typeface="微軟正黑體" panose="020B0604030504040204" pitchFamily="34" charset="-120"/>
                <a:ea typeface="微軟正黑體" panose="020B0604030504040204" pitchFamily="34" charset="-120"/>
              </a:rPr>
              <a:t>：係指學生擔任</a:t>
            </a:r>
            <a:r>
              <a:rPr lang="zh-TW" altLang="zh-TW" sz="2400" b="1" dirty="0" smtClean="0">
                <a:solidFill>
                  <a:srgbClr val="FF0000"/>
                </a:solidFill>
                <a:latin typeface="微軟正黑體" panose="020B0604030504040204" pitchFamily="34" charset="-120"/>
                <a:ea typeface="微軟正黑體" panose="020B0604030504040204" pitchFamily="34" charset="-120"/>
              </a:rPr>
              <a:t>具有勞工身份之兼任助理</a:t>
            </a:r>
            <a:r>
              <a:rPr lang="zh-TW" altLang="zh-TW" sz="2400" dirty="0" smtClean="0">
                <a:solidFill>
                  <a:srgbClr val="000000"/>
                </a:solidFill>
                <a:latin typeface="微軟正黑體" panose="020B0604030504040204" pitchFamily="34" charset="-120"/>
                <a:ea typeface="微軟正黑體" panose="020B0604030504040204" pitchFamily="34" charset="-120"/>
              </a:rPr>
              <a:t>，且雇主</a:t>
            </a:r>
            <a:r>
              <a:rPr lang="en-US" altLang="zh-TW" sz="2400" dirty="0" smtClean="0">
                <a:solidFill>
                  <a:srgbClr val="000000"/>
                </a:solidFill>
                <a:latin typeface="微軟正黑體" panose="020B0604030504040204" pitchFamily="34" charset="-120"/>
                <a:ea typeface="微軟正黑體" panose="020B0604030504040204" pitchFamily="34" charset="-120"/>
              </a:rPr>
              <a:t>(</a:t>
            </a:r>
            <a:r>
              <a:rPr lang="zh-TW" altLang="zh-TW" sz="2400" dirty="0" smtClean="0">
                <a:solidFill>
                  <a:srgbClr val="000000"/>
                </a:solidFill>
                <a:latin typeface="微軟正黑體" panose="020B0604030504040204" pitchFamily="34" charset="-120"/>
                <a:ea typeface="微軟正黑體" panose="020B0604030504040204" pitchFamily="34" charset="-120"/>
              </a:rPr>
              <a:t>學校</a:t>
            </a:r>
            <a:r>
              <a:rPr lang="en-US" altLang="zh-TW" sz="2400" dirty="0" smtClean="0">
                <a:solidFill>
                  <a:srgbClr val="000000"/>
                </a:solidFill>
                <a:latin typeface="微軟正黑體" panose="020B0604030504040204" pitchFamily="34" charset="-120"/>
                <a:ea typeface="微軟正黑體" panose="020B0604030504040204" pitchFamily="34" charset="-120"/>
              </a:rPr>
              <a:t>)</a:t>
            </a:r>
            <a:r>
              <a:rPr lang="zh-TW" altLang="zh-TW" sz="2400" dirty="0" smtClean="0">
                <a:solidFill>
                  <a:srgbClr val="000000"/>
                </a:solidFill>
                <a:latin typeface="微軟正黑體" panose="020B0604030504040204" pitchFamily="34" charset="-120"/>
                <a:ea typeface="微軟正黑體" panose="020B0604030504040204" pitchFamily="34" charset="-120"/>
              </a:rPr>
              <a:t>依法提供勞工保險、全民健康保險之保障，並提撥勞工退職金，亦即</a:t>
            </a:r>
            <a:r>
              <a:rPr lang="zh-TW" altLang="zh-TW" sz="2400" b="1" dirty="0" smtClean="0">
                <a:solidFill>
                  <a:srgbClr val="FF0000"/>
                </a:solidFill>
                <a:latin typeface="微軟正黑體" panose="020B0604030504040204" pitchFamily="34" charset="-120"/>
                <a:ea typeface="微軟正黑體" panose="020B0604030504040204" pitchFamily="34" charset="-120"/>
              </a:rPr>
              <a:t>非屬學習型範疇之兼任助理。</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577850" lvl="2" indent="0" latinLnBrk="1">
              <a:lnSpc>
                <a:spcPts val="3000"/>
              </a:lnSpc>
              <a:spcBef>
                <a:spcPts val="300"/>
              </a:spcBef>
              <a:spcAft>
                <a:spcPts val="300"/>
              </a:spcAft>
              <a:buSzPct val="90000"/>
              <a:buNone/>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a:t>
            </a:r>
            <a:r>
              <a:rPr lang="zh-TW" altLang="en-US" sz="1600" dirty="0" smtClean="0">
                <a:latin typeface="微軟正黑體" panose="020B0604030504040204" pitchFamily="34" charset="-120"/>
                <a:ea typeface="微軟正黑體" panose="020B0604030504040204" pitchFamily="34" charset="-120"/>
              </a:rPr>
              <a:t>教育部」</a:t>
            </a:r>
            <a:r>
              <a:rPr lang="zh-TW" altLang="en-US" sz="1600" dirty="0">
                <a:latin typeface="微軟正黑體" panose="020B0604030504040204" pitchFamily="34" charset="-120"/>
                <a:ea typeface="微軟正黑體" panose="020B0604030504040204" pitchFamily="34" charset="-120"/>
              </a:rPr>
              <a:t>需求預計新增本表</a:t>
            </a:r>
            <a:r>
              <a:rPr lang="en-US" altLang="zh-TW" sz="1600" dirty="0">
                <a:latin typeface="微軟正黑體" panose="020B0604030504040204" pitchFamily="34" charset="-120"/>
                <a:ea typeface="微軟正黑體" panose="020B0604030504040204" pitchFamily="34" charset="-120"/>
              </a:rPr>
              <a:t>】</a:t>
            </a:r>
          </a:p>
          <a:p>
            <a:pPr marL="541338" lvl="1" indent="-363538" latinLnBrk="1">
              <a:lnSpc>
                <a:spcPts val="3100"/>
              </a:lnSpc>
              <a:spcBef>
                <a:spcPts val="600"/>
              </a:spcBef>
              <a:spcAft>
                <a:spcPts val="600"/>
              </a:spcAft>
              <a:buSzPct val="90000"/>
              <a:buFont typeface="Wingdings" panose="05000000000000000000" pitchFamily="2" charset="2"/>
              <a:buChar char="l"/>
              <a:defRPr/>
            </a:pPr>
            <a:endParaRPr lang="en-US" altLang="zh-TW" sz="2400" b="1" kern="0" dirty="0">
              <a:solidFill>
                <a:srgbClr val="7030A0"/>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7-10</a:t>
            </a:r>
            <a:r>
              <a:rPr lang="zh-TW" altLang="en-US" sz="3000" dirty="0">
                <a:solidFill>
                  <a:schemeClr val="tx1"/>
                </a:solidFill>
                <a:latin typeface="微軟正黑體" panose="020B0604030504040204" pitchFamily="34" charset="-120"/>
                <a:ea typeface="微軟正黑體" panose="020B0604030504040204" pitchFamily="34" charset="-120"/>
              </a:rPr>
              <a:t>兼任助理平均每月支給金額人數統計表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1444719437"/>
              </p:ext>
            </p:extLst>
          </p:nvPr>
        </p:nvGraphicFramePr>
        <p:xfrm>
          <a:off x="490800" y="1242892"/>
          <a:ext cx="11210401" cy="1784576"/>
        </p:xfrm>
        <a:graphic>
          <a:graphicData uri="http://schemas.openxmlformats.org/drawingml/2006/table">
            <a:tbl>
              <a:tblPr firstRow="1" firstCol="1" bandRow="1">
                <a:tableStyleId>{5C22544A-7EE6-4342-B048-85BDC9FD1C3A}</a:tableStyleId>
              </a:tblPr>
              <a:tblGrid>
                <a:gridCol w="380938">
                  <a:extLst>
                    <a:ext uri="{9D8B030D-6E8A-4147-A177-3AD203B41FA5}">
                      <a16:colId xmlns:a16="http://schemas.microsoft.com/office/drawing/2014/main" xmlns="" val="20000"/>
                    </a:ext>
                  </a:extLst>
                </a:gridCol>
                <a:gridCol w="822339">
                  <a:extLst>
                    <a:ext uri="{9D8B030D-6E8A-4147-A177-3AD203B41FA5}">
                      <a16:colId xmlns:a16="http://schemas.microsoft.com/office/drawing/2014/main" xmlns="" val="20001"/>
                    </a:ext>
                  </a:extLst>
                </a:gridCol>
                <a:gridCol w="761872">
                  <a:extLst>
                    <a:ext uri="{9D8B030D-6E8A-4147-A177-3AD203B41FA5}">
                      <a16:colId xmlns:a16="http://schemas.microsoft.com/office/drawing/2014/main" xmlns="" val="20002"/>
                    </a:ext>
                  </a:extLst>
                </a:gridCol>
                <a:gridCol w="846524">
                  <a:extLst>
                    <a:ext uri="{9D8B030D-6E8A-4147-A177-3AD203B41FA5}">
                      <a16:colId xmlns:a16="http://schemas.microsoft.com/office/drawing/2014/main" xmlns="" val="20003"/>
                    </a:ext>
                  </a:extLst>
                </a:gridCol>
                <a:gridCol w="810244">
                  <a:extLst>
                    <a:ext uri="{9D8B030D-6E8A-4147-A177-3AD203B41FA5}">
                      <a16:colId xmlns:a16="http://schemas.microsoft.com/office/drawing/2014/main" xmlns="" val="20004"/>
                    </a:ext>
                  </a:extLst>
                </a:gridCol>
                <a:gridCol w="851169">
                  <a:extLst>
                    <a:ext uri="{9D8B030D-6E8A-4147-A177-3AD203B41FA5}">
                      <a16:colId xmlns:a16="http://schemas.microsoft.com/office/drawing/2014/main" xmlns="" val="20005"/>
                    </a:ext>
                  </a:extLst>
                </a:gridCol>
                <a:gridCol w="853973">
                  <a:extLst>
                    <a:ext uri="{9D8B030D-6E8A-4147-A177-3AD203B41FA5}">
                      <a16:colId xmlns:a16="http://schemas.microsoft.com/office/drawing/2014/main" xmlns="" val="20006"/>
                    </a:ext>
                  </a:extLst>
                </a:gridCol>
                <a:gridCol w="846524">
                  <a:extLst>
                    <a:ext uri="{9D8B030D-6E8A-4147-A177-3AD203B41FA5}">
                      <a16:colId xmlns:a16="http://schemas.microsoft.com/office/drawing/2014/main" xmlns="" val="20007"/>
                    </a:ext>
                  </a:extLst>
                </a:gridCol>
                <a:gridCol w="858617">
                  <a:extLst>
                    <a:ext uri="{9D8B030D-6E8A-4147-A177-3AD203B41FA5}">
                      <a16:colId xmlns:a16="http://schemas.microsoft.com/office/drawing/2014/main" xmlns="" val="20008"/>
                    </a:ext>
                  </a:extLst>
                </a:gridCol>
                <a:gridCol w="737685">
                  <a:extLst>
                    <a:ext uri="{9D8B030D-6E8A-4147-A177-3AD203B41FA5}">
                      <a16:colId xmlns:a16="http://schemas.microsoft.com/office/drawing/2014/main" xmlns="" val="20009"/>
                    </a:ext>
                  </a:extLst>
                </a:gridCol>
                <a:gridCol w="749779">
                  <a:extLst>
                    <a:ext uri="{9D8B030D-6E8A-4147-A177-3AD203B41FA5}">
                      <a16:colId xmlns:a16="http://schemas.microsoft.com/office/drawing/2014/main" xmlns="" val="20010"/>
                    </a:ext>
                  </a:extLst>
                </a:gridCol>
                <a:gridCol w="858617">
                  <a:extLst>
                    <a:ext uri="{9D8B030D-6E8A-4147-A177-3AD203B41FA5}">
                      <a16:colId xmlns:a16="http://schemas.microsoft.com/office/drawing/2014/main" xmlns="" val="20011"/>
                    </a:ext>
                  </a:extLst>
                </a:gridCol>
                <a:gridCol w="894897">
                  <a:extLst>
                    <a:ext uri="{9D8B030D-6E8A-4147-A177-3AD203B41FA5}">
                      <a16:colId xmlns:a16="http://schemas.microsoft.com/office/drawing/2014/main" xmlns="" val="20012"/>
                    </a:ext>
                  </a:extLst>
                </a:gridCol>
                <a:gridCol w="937223">
                  <a:extLst>
                    <a:ext uri="{9D8B030D-6E8A-4147-A177-3AD203B41FA5}">
                      <a16:colId xmlns:a16="http://schemas.microsoft.com/office/drawing/2014/main" xmlns="" val="20013"/>
                    </a:ext>
                  </a:extLst>
                </a:gridCol>
              </a:tblGrid>
              <a:tr h="394554">
                <a:tc rowSpan="2">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7">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學習型兼任</a:t>
                      </a:r>
                      <a:r>
                        <a:rPr lang="zh-TW" sz="1800" b="0" kern="100" dirty="0" smtClean="0">
                          <a:solidFill>
                            <a:srgbClr val="000000"/>
                          </a:solidFill>
                          <a:effectLst/>
                          <a:latin typeface="微軟正黑體" panose="020B0604030504040204" pitchFamily="34" charset="-120"/>
                          <a:ea typeface="微軟正黑體" panose="020B0604030504040204" pitchFamily="34" charset="-120"/>
                        </a:rPr>
                        <a:t>助理</a:t>
                      </a:r>
                      <a:r>
                        <a:rPr lang="zh-TW" altLang="en-US" sz="1800" b="0" dirty="0" smtClean="0">
                          <a:solidFill>
                            <a:schemeClr val="tx1">
                              <a:lumMod val="10000"/>
                            </a:schemeClr>
                          </a:solidFill>
                          <a:latin typeface="微軟正黑體" panose="020B0604030504040204" pitchFamily="34" charset="-120"/>
                          <a:ea typeface="微軟正黑體" panose="020B0604030504040204" pitchFamily="34" charset="-120"/>
                        </a:rPr>
                        <a:t>人數統計</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勞僱型兼任</a:t>
                      </a:r>
                      <a:r>
                        <a:rPr lang="zh-TW" sz="1800" b="0" kern="100" dirty="0" smtClean="0">
                          <a:solidFill>
                            <a:srgbClr val="000000"/>
                          </a:solidFill>
                          <a:effectLst/>
                          <a:latin typeface="微軟正黑體" panose="020B0604030504040204" pitchFamily="34" charset="-120"/>
                          <a:ea typeface="微軟正黑體" panose="020B0604030504040204" pitchFamily="34" charset="-120"/>
                        </a:rPr>
                        <a:t>助理</a:t>
                      </a:r>
                      <a:r>
                        <a:rPr lang="zh-TW" altLang="en-US" sz="1800" b="0" dirty="0" smtClean="0">
                          <a:solidFill>
                            <a:schemeClr val="tx1">
                              <a:lumMod val="10000"/>
                            </a:schemeClr>
                          </a:solidFill>
                          <a:latin typeface="微軟正黑體" panose="020B0604030504040204" pitchFamily="34" charset="-120"/>
                          <a:ea typeface="微軟正黑體" panose="020B0604030504040204" pitchFamily="34" charset="-120"/>
                        </a:rPr>
                        <a:t>人數統計</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1390022">
                <a:tc vMerge="1">
                  <a:txBody>
                    <a:bodyPr/>
                    <a:lstStyle/>
                    <a:p>
                      <a:endParaRPr lang="zh-TW" altLang="en-US"/>
                    </a:p>
                  </a:txBody>
                  <a:tcPr/>
                </a:tc>
                <a:tc>
                  <a:txBody>
                    <a:bodyPr/>
                    <a:lstStyle/>
                    <a:p>
                      <a:pPr algn="ctr">
                        <a:lnSpc>
                          <a:spcPts val="1700"/>
                        </a:lnSpc>
                        <a:spcAft>
                          <a:spcPts val="0"/>
                        </a:spcAft>
                      </a:pP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6,000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6,001~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9,000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9,001~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11,100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11,101~</a:t>
                      </a:r>
                    </a:p>
                    <a:p>
                      <a:pPr algn="ctr">
                        <a:lnSpc>
                          <a:spcPts val="1700"/>
                        </a:lnSpc>
                        <a:spcAft>
                          <a:spcPts val="0"/>
                        </a:spcAft>
                      </a:pPr>
                      <a:r>
                        <a:rPr lang="en-US" sz="1800" b="0" kern="0" dirty="0" smtClean="0">
                          <a:solidFill>
                            <a:srgbClr val="000000"/>
                          </a:solidFill>
                          <a:effectLst/>
                          <a:latin typeface="微軟正黑體" panose="020B0604030504040204" pitchFamily="34" charset="-120"/>
                          <a:ea typeface="微軟正黑體" panose="020B0604030504040204" pitchFamily="34" charset="-120"/>
                        </a:rPr>
                        <a:t>20,009</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21,010</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以上</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6,000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6,001~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9,000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9,001~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11,100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11,101~</a:t>
                      </a:r>
                    </a:p>
                    <a:p>
                      <a:pPr algn="ctr">
                        <a:lnSpc>
                          <a:spcPts val="1700"/>
                        </a:lnSpc>
                        <a:spcAft>
                          <a:spcPts val="0"/>
                        </a:spcAft>
                      </a:pPr>
                      <a:r>
                        <a:rPr lang="en-US" sz="1800" b="0" kern="0" dirty="0" smtClean="0">
                          <a:solidFill>
                            <a:srgbClr val="000000"/>
                          </a:solidFill>
                          <a:effectLst/>
                          <a:latin typeface="微軟正黑體" panose="020B0604030504040204" pitchFamily="34" charset="-120"/>
                          <a:ea typeface="微軟正黑體" panose="020B0604030504040204" pitchFamily="34" charset="-120"/>
                        </a:rPr>
                        <a:t>20,009</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a:t>
                      </a:r>
                      <a:r>
                        <a:rPr lang="zh-TW" sz="1800" b="0" kern="0" dirty="0" smtClean="0">
                          <a:solidFill>
                            <a:srgbClr val="000000"/>
                          </a:solidFill>
                          <a:effectLst/>
                          <a:latin typeface="微軟正黑體" panose="020B0604030504040204" pitchFamily="34" charset="-120"/>
                          <a:ea typeface="微軟正黑體" panose="020B0604030504040204" pitchFamily="34" charset="-120"/>
                        </a:rPr>
                        <a:t>領</a:t>
                      </a:r>
                      <a:r>
                        <a:rPr lang="en-US" altLang="zh-TW" sz="1800" b="0" kern="0" dirty="0" smtClean="0">
                          <a:solidFill>
                            <a:srgbClr val="000000"/>
                          </a:solidFill>
                          <a:effectLst/>
                          <a:latin typeface="微軟正黑體" panose="020B0604030504040204" pitchFamily="34" charset="-120"/>
                          <a:ea typeface="微軟正黑體" panose="020B0604030504040204" pitchFamily="34" charset="-120"/>
                        </a:rPr>
                        <a:t>21,010</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以上</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13" name="矩形 12"/>
          <p:cNvSpPr/>
          <p:nvPr/>
        </p:nvSpPr>
        <p:spPr>
          <a:xfrm>
            <a:off x="797199" y="1943522"/>
            <a:ext cx="613139" cy="1200329"/>
          </a:xfrm>
          <a:prstGeom prst="rect">
            <a:avLst/>
          </a:prstGeom>
        </p:spPr>
        <p:txBody>
          <a:bodyPr wrap="square">
            <a:spAutoFit/>
          </a:bodyPr>
          <a:lstStyle/>
          <a:p>
            <a:r>
              <a:rPr lang="zh-TW" altLang="zh-TW" kern="0" dirty="0">
                <a:solidFill>
                  <a:srgbClr val="000000"/>
                </a:solidFill>
                <a:latin typeface="微軟正黑體" panose="020B0604030504040204" pitchFamily="34" charset="-120"/>
                <a:ea typeface="微軟正黑體" panose="020B0604030504040204" pitchFamily="34" charset="-120"/>
              </a:rPr>
              <a:t>服務月數</a:t>
            </a:r>
            <a:endParaRPr lang="zh-TW" altLang="en-US" dirty="0"/>
          </a:p>
        </p:txBody>
      </p:sp>
      <p:sp>
        <p:nvSpPr>
          <p:cNvPr id="14" name="矩形 13"/>
          <p:cNvSpPr/>
          <p:nvPr/>
        </p:nvSpPr>
        <p:spPr>
          <a:xfrm>
            <a:off x="1537340" y="1634790"/>
            <a:ext cx="45719" cy="1182375"/>
          </a:xfrm>
          <a:prstGeom prst="rect">
            <a:avLst/>
          </a:prstGeom>
        </p:spPr>
        <p:txBody>
          <a:bodyPr wrap="square">
            <a:spAutoFit/>
          </a:bodyPr>
          <a:lstStyle/>
          <a:p>
            <a:pPr algn="ctr">
              <a:lnSpc>
                <a:spcPts val="1700"/>
              </a:lnSpc>
              <a:spcAft>
                <a:spcPts val="0"/>
              </a:spcAft>
            </a:pPr>
            <a:r>
              <a:rPr lang="zh-TW" altLang="zh-TW" kern="0" dirty="0">
                <a:solidFill>
                  <a:srgbClr val="000000"/>
                </a:solidFill>
                <a:latin typeface="微軟正黑體" panose="020B0604030504040204" pitchFamily="34" charset="-120"/>
                <a:ea typeface="微軟正黑體" panose="020B0604030504040204" pitchFamily="34" charset="-120"/>
              </a:rPr>
              <a:t>月支領金額</a:t>
            </a:r>
            <a:endParaRPr lang="zh-TW" altLang="zh-TW"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778283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altLang="zh-TW" smtClean="0"/>
              <a:pPr/>
              <a:t>90</a:t>
            </a:fld>
            <a:endParaRPr lang="zh-TW" altLang="en-US" dirty="0"/>
          </a:p>
        </p:txBody>
      </p:sp>
      <p:sp>
        <p:nvSpPr>
          <p:cNvPr id="3" name="矩形 15"/>
          <p:cNvSpPr>
            <a:spLocks noChangeArrowheads="1"/>
          </p:cNvSpPr>
          <p:nvPr/>
        </p:nvSpPr>
        <p:spPr bwMode="auto">
          <a:xfrm>
            <a:off x="692691" y="3258482"/>
            <a:ext cx="10926743" cy="34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ts val="3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latin typeface="微軟正黑體" panose="020B0604030504040204" pitchFamily="34" charset="-120"/>
              <a:ea typeface="微軟正黑體" panose="020B0604030504040204" pitchFamily="34" charset="-120"/>
            </a:endParaRPr>
          </a:p>
          <a:p>
            <a:pPr marL="342900" indent="-342900" eaLnBrk="1" hangingPunct="1">
              <a:lnSpc>
                <a:spcPts val="3000"/>
              </a:lnSpc>
              <a:spcBef>
                <a:spcPct val="0"/>
              </a:spcBef>
              <a:buFont typeface="Wingdings" panose="05000000000000000000" pitchFamily="2" charset="2"/>
              <a:buChar char="u"/>
              <a:defRPr/>
            </a:pPr>
            <a:r>
              <a:rPr lang="zh-TW" altLang="zh-TW" sz="2400" b="1"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學習</a:t>
            </a:r>
            <a:r>
              <a:rPr lang="zh-TW" altLang="zh-TW" sz="2400" b="1"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型、勞僱型之兼任助理之月支領金額</a:t>
            </a:r>
            <a:r>
              <a:rPr lang="zh-TW" altLang="en-US" sz="2400" b="1"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400" b="1"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統計</a:t>
            </a:r>
            <a:endParaRPr lang="en-US"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20000" lvl="1" indent="-457200" latinLnBrk="1">
              <a:lnSpc>
                <a:spcPts val="3000"/>
              </a:lnSpc>
              <a:spcBef>
                <a:spcPts val="600"/>
              </a:spcBef>
              <a:spcAft>
                <a:spcPts val="600"/>
              </a:spcAft>
              <a:buSzPct val="90000"/>
              <a:buNone/>
              <a:defRPr/>
            </a:pPr>
            <a:r>
              <a:rPr lang="en-US" altLang="zh-TW" sz="2400"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一</a:t>
            </a:r>
            <a:r>
              <a:rPr lang="en-US" altLang="zh-TW" sz="2400"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依學生兼任</a:t>
            </a:r>
            <a:r>
              <a:rPr lang="zh-TW" altLang="zh-TW" sz="2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學習</a:t>
            </a:r>
            <a:r>
              <a:rPr lang="zh-TW" altLang="zh-TW" sz="2400" b="1" kern="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型</a:t>
            </a:r>
            <a:r>
              <a:rPr lang="zh-TW" altLang="zh-TW" sz="2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b="1" kern="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kern="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kern="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勞</a:t>
            </a:r>
            <a:r>
              <a:rPr lang="zh-TW" altLang="zh-TW" sz="2400" b="1"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僱型</a:t>
            </a:r>
            <a:r>
              <a:rPr lang="zh-TW" altLang="zh-TW" sz="2400" kern="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等類型，填報其平均每月支給金額</a:t>
            </a:r>
            <a:r>
              <a:rPr lang="zh-TW" altLang="zh-TW" sz="2400"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為</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月</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領</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3,000</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元以下；月領</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3,001</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至</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6,000</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元以下；月領</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6,001</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至</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9,000</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元以下；月領</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9,001</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至</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11,100</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元以下；月領</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11,101</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至</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20,009</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元以下；月領</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21,010</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元</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以上，</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若學生平均每月支給金額不同，請依其平均支給金額填報。</a:t>
            </a:r>
            <a:endParaRPr lang="en-US" altLang="zh-TW" sz="2400" kern="0" dirty="0">
              <a:latin typeface="Arial" panose="020B0604020202020204" pitchFamily="34" charset="0"/>
              <a:ea typeface="微軟正黑體" panose="020B0604030504040204" pitchFamily="34" charset="-120"/>
              <a:cs typeface="Arial" panose="020B0604020202020204" pitchFamily="34" charset="0"/>
            </a:endParaRPr>
          </a:p>
          <a:p>
            <a:pPr marL="577850" lvl="2" indent="0" latinLnBrk="1">
              <a:lnSpc>
                <a:spcPts val="3000"/>
              </a:lnSpc>
              <a:spcBef>
                <a:spcPts val="300"/>
              </a:spcBef>
              <a:spcAft>
                <a:spcPts val="300"/>
              </a:spcAft>
              <a:buSzPct val="90000"/>
              <a:buNone/>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a:t>
            </a:r>
            <a:r>
              <a:rPr lang="zh-TW" altLang="en-US" sz="1600" dirty="0" smtClean="0">
                <a:latin typeface="微軟正黑體" panose="020B0604030504040204" pitchFamily="34" charset="-120"/>
                <a:ea typeface="微軟正黑體" panose="020B0604030504040204" pitchFamily="34" charset="-120"/>
              </a:rPr>
              <a:t>教育部」</a:t>
            </a:r>
            <a:r>
              <a:rPr lang="zh-TW" altLang="en-US" sz="1600" dirty="0">
                <a:latin typeface="微軟正黑體" panose="020B0604030504040204" pitchFamily="34" charset="-120"/>
                <a:ea typeface="微軟正黑體" panose="020B0604030504040204" pitchFamily="34" charset="-120"/>
              </a:rPr>
              <a:t>需求預計新增本表</a:t>
            </a:r>
            <a:r>
              <a:rPr lang="en-US" altLang="zh-TW" sz="1600" dirty="0">
                <a:latin typeface="微軟正黑體" panose="020B0604030504040204" pitchFamily="34" charset="-120"/>
                <a:ea typeface="微軟正黑體" panose="020B0604030504040204" pitchFamily="34" charset="-120"/>
              </a:rPr>
              <a:t>】</a:t>
            </a:r>
          </a:p>
          <a:p>
            <a:pPr marL="541338" lvl="1" indent="-363538" latinLnBrk="1">
              <a:lnSpc>
                <a:spcPts val="3100"/>
              </a:lnSpc>
              <a:spcBef>
                <a:spcPts val="600"/>
              </a:spcBef>
              <a:spcAft>
                <a:spcPts val="600"/>
              </a:spcAft>
              <a:buSzPct val="90000"/>
              <a:buFont typeface="Wingdings" panose="05000000000000000000" pitchFamily="2" charset="2"/>
              <a:buChar char="l"/>
              <a:defRPr/>
            </a:pPr>
            <a:endParaRPr lang="en-US" altLang="zh-TW" sz="2400" b="1" kern="0" dirty="0">
              <a:solidFill>
                <a:srgbClr val="7030A0"/>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7-10</a:t>
            </a:r>
            <a:r>
              <a:rPr lang="zh-TW" altLang="en-US" sz="3000" dirty="0">
                <a:solidFill>
                  <a:schemeClr val="tx1"/>
                </a:solidFill>
                <a:latin typeface="微軟正黑體" panose="020B0604030504040204" pitchFamily="34" charset="-120"/>
                <a:ea typeface="微軟正黑體" panose="020B0604030504040204" pitchFamily="34" charset="-120"/>
              </a:rPr>
              <a:t>兼任助理平均每月支給金額人數統計表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7" name="表格 16"/>
          <p:cNvGraphicFramePr>
            <a:graphicFrameLocks noGrp="1"/>
          </p:cNvGraphicFramePr>
          <p:nvPr>
            <p:extLst>
              <p:ext uri="{D42A27DB-BD31-4B8C-83A1-F6EECF244321}">
                <p14:modId xmlns:p14="http://schemas.microsoft.com/office/powerpoint/2010/main" val="1444719437"/>
              </p:ext>
            </p:extLst>
          </p:nvPr>
        </p:nvGraphicFramePr>
        <p:xfrm>
          <a:off x="490800" y="1242892"/>
          <a:ext cx="11210401" cy="1784576"/>
        </p:xfrm>
        <a:graphic>
          <a:graphicData uri="http://schemas.openxmlformats.org/drawingml/2006/table">
            <a:tbl>
              <a:tblPr firstRow="1" firstCol="1" bandRow="1">
                <a:tableStyleId>{5C22544A-7EE6-4342-B048-85BDC9FD1C3A}</a:tableStyleId>
              </a:tblPr>
              <a:tblGrid>
                <a:gridCol w="380938">
                  <a:extLst>
                    <a:ext uri="{9D8B030D-6E8A-4147-A177-3AD203B41FA5}">
                      <a16:colId xmlns:a16="http://schemas.microsoft.com/office/drawing/2014/main" xmlns="" val="20000"/>
                    </a:ext>
                  </a:extLst>
                </a:gridCol>
                <a:gridCol w="822339">
                  <a:extLst>
                    <a:ext uri="{9D8B030D-6E8A-4147-A177-3AD203B41FA5}">
                      <a16:colId xmlns:a16="http://schemas.microsoft.com/office/drawing/2014/main" xmlns="" val="20001"/>
                    </a:ext>
                  </a:extLst>
                </a:gridCol>
                <a:gridCol w="761872">
                  <a:extLst>
                    <a:ext uri="{9D8B030D-6E8A-4147-A177-3AD203B41FA5}">
                      <a16:colId xmlns:a16="http://schemas.microsoft.com/office/drawing/2014/main" xmlns="" val="20002"/>
                    </a:ext>
                  </a:extLst>
                </a:gridCol>
                <a:gridCol w="846524">
                  <a:extLst>
                    <a:ext uri="{9D8B030D-6E8A-4147-A177-3AD203B41FA5}">
                      <a16:colId xmlns:a16="http://schemas.microsoft.com/office/drawing/2014/main" xmlns="" val="20003"/>
                    </a:ext>
                  </a:extLst>
                </a:gridCol>
                <a:gridCol w="810244">
                  <a:extLst>
                    <a:ext uri="{9D8B030D-6E8A-4147-A177-3AD203B41FA5}">
                      <a16:colId xmlns:a16="http://schemas.microsoft.com/office/drawing/2014/main" xmlns="" val="20004"/>
                    </a:ext>
                  </a:extLst>
                </a:gridCol>
                <a:gridCol w="851169">
                  <a:extLst>
                    <a:ext uri="{9D8B030D-6E8A-4147-A177-3AD203B41FA5}">
                      <a16:colId xmlns:a16="http://schemas.microsoft.com/office/drawing/2014/main" xmlns="" val="20005"/>
                    </a:ext>
                  </a:extLst>
                </a:gridCol>
                <a:gridCol w="853973">
                  <a:extLst>
                    <a:ext uri="{9D8B030D-6E8A-4147-A177-3AD203B41FA5}">
                      <a16:colId xmlns:a16="http://schemas.microsoft.com/office/drawing/2014/main" xmlns="" val="20006"/>
                    </a:ext>
                  </a:extLst>
                </a:gridCol>
                <a:gridCol w="846524">
                  <a:extLst>
                    <a:ext uri="{9D8B030D-6E8A-4147-A177-3AD203B41FA5}">
                      <a16:colId xmlns:a16="http://schemas.microsoft.com/office/drawing/2014/main" xmlns="" val="20007"/>
                    </a:ext>
                  </a:extLst>
                </a:gridCol>
                <a:gridCol w="858617">
                  <a:extLst>
                    <a:ext uri="{9D8B030D-6E8A-4147-A177-3AD203B41FA5}">
                      <a16:colId xmlns:a16="http://schemas.microsoft.com/office/drawing/2014/main" xmlns="" val="20008"/>
                    </a:ext>
                  </a:extLst>
                </a:gridCol>
                <a:gridCol w="737685">
                  <a:extLst>
                    <a:ext uri="{9D8B030D-6E8A-4147-A177-3AD203B41FA5}">
                      <a16:colId xmlns:a16="http://schemas.microsoft.com/office/drawing/2014/main" xmlns="" val="20009"/>
                    </a:ext>
                  </a:extLst>
                </a:gridCol>
                <a:gridCol w="749779">
                  <a:extLst>
                    <a:ext uri="{9D8B030D-6E8A-4147-A177-3AD203B41FA5}">
                      <a16:colId xmlns:a16="http://schemas.microsoft.com/office/drawing/2014/main" xmlns="" val="20010"/>
                    </a:ext>
                  </a:extLst>
                </a:gridCol>
                <a:gridCol w="858617">
                  <a:extLst>
                    <a:ext uri="{9D8B030D-6E8A-4147-A177-3AD203B41FA5}">
                      <a16:colId xmlns:a16="http://schemas.microsoft.com/office/drawing/2014/main" xmlns="" val="20011"/>
                    </a:ext>
                  </a:extLst>
                </a:gridCol>
                <a:gridCol w="894897">
                  <a:extLst>
                    <a:ext uri="{9D8B030D-6E8A-4147-A177-3AD203B41FA5}">
                      <a16:colId xmlns:a16="http://schemas.microsoft.com/office/drawing/2014/main" xmlns="" val="20012"/>
                    </a:ext>
                  </a:extLst>
                </a:gridCol>
                <a:gridCol w="937223">
                  <a:extLst>
                    <a:ext uri="{9D8B030D-6E8A-4147-A177-3AD203B41FA5}">
                      <a16:colId xmlns:a16="http://schemas.microsoft.com/office/drawing/2014/main" xmlns="" val="20013"/>
                    </a:ext>
                  </a:extLst>
                </a:gridCol>
              </a:tblGrid>
              <a:tr h="394554">
                <a:tc rowSpan="2">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7">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學習型兼任</a:t>
                      </a:r>
                      <a:r>
                        <a:rPr lang="zh-TW" sz="1800" b="0" kern="100" dirty="0" smtClean="0">
                          <a:solidFill>
                            <a:srgbClr val="000000"/>
                          </a:solidFill>
                          <a:effectLst/>
                          <a:latin typeface="微軟正黑體" panose="020B0604030504040204" pitchFamily="34" charset="-120"/>
                          <a:ea typeface="微軟正黑體" panose="020B0604030504040204" pitchFamily="34" charset="-120"/>
                        </a:rPr>
                        <a:t>助理</a:t>
                      </a:r>
                      <a:r>
                        <a:rPr lang="zh-TW" altLang="en-US" sz="1800" b="0" dirty="0" smtClean="0">
                          <a:solidFill>
                            <a:schemeClr val="tx1">
                              <a:lumMod val="10000"/>
                            </a:schemeClr>
                          </a:solidFill>
                          <a:latin typeface="微軟正黑體" panose="020B0604030504040204" pitchFamily="34" charset="-120"/>
                          <a:ea typeface="微軟正黑體" panose="020B0604030504040204" pitchFamily="34" charset="-120"/>
                        </a:rPr>
                        <a:t>人數統計</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勞僱型兼任</a:t>
                      </a:r>
                      <a:r>
                        <a:rPr lang="zh-TW" sz="1800" b="0" kern="100" dirty="0" smtClean="0">
                          <a:solidFill>
                            <a:srgbClr val="000000"/>
                          </a:solidFill>
                          <a:effectLst/>
                          <a:latin typeface="微軟正黑體" panose="020B0604030504040204" pitchFamily="34" charset="-120"/>
                          <a:ea typeface="微軟正黑體" panose="020B0604030504040204" pitchFamily="34" charset="-120"/>
                        </a:rPr>
                        <a:t>助理</a:t>
                      </a:r>
                      <a:r>
                        <a:rPr lang="zh-TW" altLang="en-US" sz="1800" b="0" dirty="0" smtClean="0">
                          <a:solidFill>
                            <a:schemeClr val="tx1">
                              <a:lumMod val="10000"/>
                            </a:schemeClr>
                          </a:solidFill>
                          <a:latin typeface="微軟正黑體" panose="020B0604030504040204" pitchFamily="34" charset="-120"/>
                          <a:ea typeface="微軟正黑體" panose="020B0604030504040204" pitchFamily="34" charset="-120"/>
                        </a:rPr>
                        <a:t>人數統計</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1390022">
                <a:tc vMerge="1">
                  <a:txBody>
                    <a:bodyPr/>
                    <a:lstStyle/>
                    <a:p>
                      <a:endParaRPr lang="zh-TW" altLang="en-US"/>
                    </a:p>
                  </a:txBody>
                  <a:tcPr/>
                </a:tc>
                <a:tc>
                  <a:txBody>
                    <a:bodyPr/>
                    <a:lstStyle/>
                    <a:p>
                      <a:pPr algn="ctr">
                        <a:lnSpc>
                          <a:spcPts val="1700"/>
                        </a:lnSpc>
                        <a:spcAft>
                          <a:spcPts val="0"/>
                        </a:spcAft>
                      </a:pP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6,000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6,001~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9,000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9,001~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11,100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11,101~</a:t>
                      </a:r>
                    </a:p>
                    <a:p>
                      <a:pPr algn="ctr">
                        <a:lnSpc>
                          <a:spcPts val="1700"/>
                        </a:lnSpc>
                        <a:spcAft>
                          <a:spcPts val="0"/>
                        </a:spcAft>
                      </a:pPr>
                      <a:r>
                        <a:rPr lang="en-US" sz="1800" b="0" kern="0" dirty="0" smtClean="0">
                          <a:solidFill>
                            <a:srgbClr val="000000"/>
                          </a:solidFill>
                          <a:effectLst/>
                          <a:latin typeface="微軟正黑體" panose="020B0604030504040204" pitchFamily="34" charset="-120"/>
                          <a:ea typeface="微軟正黑體" panose="020B0604030504040204" pitchFamily="34" charset="-120"/>
                        </a:rPr>
                        <a:t>20,009</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21,010</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以上</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6,000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6,001~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9,000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9,001~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11,100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11,101~</a:t>
                      </a:r>
                    </a:p>
                    <a:p>
                      <a:pPr algn="ctr">
                        <a:lnSpc>
                          <a:spcPts val="1700"/>
                        </a:lnSpc>
                        <a:spcAft>
                          <a:spcPts val="0"/>
                        </a:spcAft>
                      </a:pPr>
                      <a:r>
                        <a:rPr lang="en-US" sz="1800" b="0" kern="0" dirty="0" smtClean="0">
                          <a:solidFill>
                            <a:srgbClr val="000000"/>
                          </a:solidFill>
                          <a:effectLst/>
                          <a:latin typeface="微軟正黑體" panose="020B0604030504040204" pitchFamily="34" charset="-120"/>
                          <a:ea typeface="微軟正黑體" panose="020B0604030504040204" pitchFamily="34" charset="-120"/>
                        </a:rPr>
                        <a:t>20,009</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a:t>
                      </a:r>
                      <a:r>
                        <a:rPr lang="zh-TW" sz="1800" b="0" kern="0" dirty="0" smtClean="0">
                          <a:solidFill>
                            <a:srgbClr val="000000"/>
                          </a:solidFill>
                          <a:effectLst/>
                          <a:latin typeface="微軟正黑體" panose="020B0604030504040204" pitchFamily="34" charset="-120"/>
                          <a:ea typeface="微軟正黑體" panose="020B0604030504040204" pitchFamily="34" charset="-120"/>
                        </a:rPr>
                        <a:t>領</a:t>
                      </a:r>
                      <a:r>
                        <a:rPr lang="en-US" altLang="zh-TW" sz="1800" b="0" kern="0" dirty="0" smtClean="0">
                          <a:solidFill>
                            <a:srgbClr val="000000"/>
                          </a:solidFill>
                          <a:effectLst/>
                          <a:latin typeface="微軟正黑體" panose="020B0604030504040204" pitchFamily="34" charset="-120"/>
                          <a:ea typeface="微軟正黑體" panose="020B0604030504040204" pitchFamily="34" charset="-120"/>
                        </a:rPr>
                        <a:t>21,010</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以上</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18" name="矩形 17"/>
          <p:cNvSpPr/>
          <p:nvPr/>
        </p:nvSpPr>
        <p:spPr>
          <a:xfrm>
            <a:off x="797199" y="1943522"/>
            <a:ext cx="613139" cy="1200329"/>
          </a:xfrm>
          <a:prstGeom prst="rect">
            <a:avLst/>
          </a:prstGeom>
        </p:spPr>
        <p:txBody>
          <a:bodyPr wrap="square">
            <a:spAutoFit/>
          </a:bodyPr>
          <a:lstStyle/>
          <a:p>
            <a:r>
              <a:rPr lang="zh-TW" altLang="zh-TW" kern="0" dirty="0">
                <a:solidFill>
                  <a:srgbClr val="000000"/>
                </a:solidFill>
                <a:latin typeface="微軟正黑體" panose="020B0604030504040204" pitchFamily="34" charset="-120"/>
                <a:ea typeface="微軟正黑體" panose="020B0604030504040204" pitchFamily="34" charset="-120"/>
              </a:rPr>
              <a:t>服務月數</a:t>
            </a:r>
            <a:endParaRPr lang="zh-TW" altLang="en-US" dirty="0"/>
          </a:p>
        </p:txBody>
      </p:sp>
      <p:sp>
        <p:nvSpPr>
          <p:cNvPr id="19" name="矩形 18"/>
          <p:cNvSpPr/>
          <p:nvPr/>
        </p:nvSpPr>
        <p:spPr>
          <a:xfrm>
            <a:off x="1537340" y="1634790"/>
            <a:ext cx="45719" cy="1182375"/>
          </a:xfrm>
          <a:prstGeom prst="rect">
            <a:avLst/>
          </a:prstGeom>
        </p:spPr>
        <p:txBody>
          <a:bodyPr wrap="square">
            <a:spAutoFit/>
          </a:bodyPr>
          <a:lstStyle/>
          <a:p>
            <a:pPr algn="ctr">
              <a:lnSpc>
                <a:spcPts val="1700"/>
              </a:lnSpc>
              <a:spcAft>
                <a:spcPts val="0"/>
              </a:spcAft>
            </a:pPr>
            <a:r>
              <a:rPr lang="zh-TW" altLang="zh-TW" kern="0" dirty="0">
                <a:solidFill>
                  <a:srgbClr val="000000"/>
                </a:solidFill>
                <a:latin typeface="微軟正黑體" panose="020B0604030504040204" pitchFamily="34" charset="-120"/>
                <a:ea typeface="微軟正黑體" panose="020B0604030504040204" pitchFamily="34" charset="-120"/>
              </a:rPr>
              <a:t>月支領金額</a:t>
            </a:r>
            <a:endParaRPr lang="zh-TW" altLang="zh-TW"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5642091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altLang="zh-TW" smtClean="0"/>
              <a:pPr/>
              <a:t>91</a:t>
            </a:fld>
            <a:endParaRPr lang="zh-TW" altLang="en-US" dirty="0"/>
          </a:p>
        </p:txBody>
      </p:sp>
      <p:sp>
        <p:nvSpPr>
          <p:cNvPr id="3" name="矩形 15"/>
          <p:cNvSpPr>
            <a:spLocks noChangeArrowheads="1"/>
          </p:cNvSpPr>
          <p:nvPr/>
        </p:nvSpPr>
        <p:spPr bwMode="auto">
          <a:xfrm>
            <a:off x="692691" y="3271152"/>
            <a:ext cx="10926743" cy="285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ts val="288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latin typeface="微軟正黑體" panose="020B0604030504040204" pitchFamily="34" charset="-120"/>
              <a:ea typeface="微軟正黑體" panose="020B0604030504040204" pitchFamily="34" charset="-120"/>
            </a:endParaRPr>
          </a:p>
          <a:p>
            <a:pPr marL="342900" indent="-342900" eaLnBrk="1" hangingPunct="1">
              <a:lnSpc>
                <a:spcPts val="2880"/>
              </a:lnSpc>
              <a:spcBef>
                <a:spcPct val="0"/>
              </a:spcBef>
              <a:buFont typeface="Wingdings" panose="05000000000000000000" pitchFamily="2" charset="2"/>
              <a:buChar char="u"/>
              <a:defRPr/>
            </a:pPr>
            <a:r>
              <a:rPr lang="zh-TW" altLang="zh-TW" sz="2400" b="1"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學習</a:t>
            </a:r>
            <a:r>
              <a:rPr lang="zh-TW" altLang="zh-TW" sz="2400" b="1"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型、勞僱型之兼任助理之月支領金額</a:t>
            </a:r>
            <a:r>
              <a:rPr lang="zh-TW" altLang="en-US" sz="2400" b="1"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400" b="1"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統計</a:t>
            </a:r>
            <a:endParaRPr lang="en-US"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20000" lvl="1" indent="-457200" latinLnBrk="1">
              <a:lnSpc>
                <a:spcPts val="2700"/>
              </a:lnSpc>
              <a:spcBef>
                <a:spcPts val="300"/>
              </a:spcBef>
              <a:spcAft>
                <a:spcPts val="300"/>
              </a:spcAft>
              <a:buSzPct val="90000"/>
              <a:buNone/>
              <a:defRPr/>
            </a:pPr>
            <a:r>
              <a:rPr lang="en-US" altLang="zh-TW" sz="2400"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二</a:t>
            </a:r>
            <a:r>
              <a:rPr lang="en-US" altLang="zh-TW" sz="2400"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學生身兼數職時，其工作月數</a:t>
            </a:r>
            <a:r>
              <a:rPr lang="zh-TW" altLang="zh-TW" sz="2400"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請以</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從事類型相同，其月數不可重複累計；從事類型不同，其月數分別列計</a:t>
            </a:r>
            <a:r>
              <a:rPr lang="zh-TW" altLang="zh-TW" sz="2400"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方式計算，而「月數」之計算請以「投保月數」計，若未滿</a:t>
            </a:r>
            <a:r>
              <a:rPr lang="en-US"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個月者，則以</a:t>
            </a:r>
            <a:r>
              <a:rPr lang="en-US"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個月計算。</a:t>
            </a:r>
          </a:p>
          <a:p>
            <a:pPr marL="577850" lvl="2" indent="0" latinLnBrk="1">
              <a:lnSpc>
                <a:spcPts val="3000"/>
              </a:lnSpc>
              <a:spcBef>
                <a:spcPts val="300"/>
              </a:spcBef>
              <a:spcAft>
                <a:spcPts val="300"/>
              </a:spcAft>
              <a:buSzPct val="90000"/>
              <a:buNone/>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a:t>
            </a:r>
            <a:r>
              <a:rPr lang="zh-TW" altLang="en-US" sz="1600" dirty="0" smtClean="0">
                <a:latin typeface="微軟正黑體" panose="020B0604030504040204" pitchFamily="34" charset="-120"/>
                <a:ea typeface="微軟正黑體" panose="020B0604030504040204" pitchFamily="34" charset="-120"/>
              </a:rPr>
              <a:t>教育部」</a:t>
            </a:r>
            <a:r>
              <a:rPr lang="zh-TW" altLang="en-US" sz="1600" dirty="0">
                <a:latin typeface="微軟正黑體" panose="020B0604030504040204" pitchFamily="34" charset="-120"/>
                <a:ea typeface="微軟正黑體" panose="020B0604030504040204" pitchFamily="34" charset="-120"/>
              </a:rPr>
              <a:t>需求預計新增本表</a:t>
            </a:r>
            <a:r>
              <a:rPr lang="en-US" altLang="zh-TW" sz="1600" dirty="0">
                <a:latin typeface="微軟正黑體" panose="020B0604030504040204" pitchFamily="34" charset="-120"/>
                <a:ea typeface="微軟正黑體" panose="020B0604030504040204" pitchFamily="34" charset="-120"/>
              </a:rPr>
              <a:t>】</a:t>
            </a:r>
          </a:p>
          <a:p>
            <a:pPr marL="541338" lvl="1" indent="-363538" latinLnBrk="1">
              <a:lnSpc>
                <a:spcPts val="3100"/>
              </a:lnSpc>
              <a:spcBef>
                <a:spcPts val="600"/>
              </a:spcBef>
              <a:spcAft>
                <a:spcPts val="600"/>
              </a:spcAft>
              <a:buSzPct val="90000"/>
              <a:buFont typeface="Wingdings" panose="05000000000000000000" pitchFamily="2" charset="2"/>
              <a:buChar char="l"/>
              <a:defRPr/>
            </a:pPr>
            <a:endParaRPr lang="en-US" altLang="zh-TW" sz="2400" b="1" kern="0" dirty="0">
              <a:solidFill>
                <a:srgbClr val="7030A0"/>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7-10</a:t>
            </a:r>
            <a:r>
              <a:rPr lang="zh-TW" altLang="en-US" sz="3000" dirty="0">
                <a:solidFill>
                  <a:schemeClr val="tx1"/>
                </a:solidFill>
                <a:latin typeface="微軟正黑體" panose="020B0604030504040204" pitchFamily="34" charset="-120"/>
                <a:ea typeface="微軟正黑體" panose="020B0604030504040204" pitchFamily="34" charset="-120"/>
              </a:rPr>
              <a:t>兼任助理平均每月支給金額人數統計表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7" name="表格 16"/>
          <p:cNvGraphicFramePr>
            <a:graphicFrameLocks noGrp="1"/>
          </p:cNvGraphicFramePr>
          <p:nvPr>
            <p:extLst>
              <p:ext uri="{D42A27DB-BD31-4B8C-83A1-F6EECF244321}">
                <p14:modId xmlns:p14="http://schemas.microsoft.com/office/powerpoint/2010/main" val="1444719437"/>
              </p:ext>
            </p:extLst>
          </p:nvPr>
        </p:nvGraphicFramePr>
        <p:xfrm>
          <a:off x="490800" y="1242892"/>
          <a:ext cx="11210401" cy="1784576"/>
        </p:xfrm>
        <a:graphic>
          <a:graphicData uri="http://schemas.openxmlformats.org/drawingml/2006/table">
            <a:tbl>
              <a:tblPr firstRow="1" firstCol="1" bandRow="1">
                <a:tableStyleId>{5C22544A-7EE6-4342-B048-85BDC9FD1C3A}</a:tableStyleId>
              </a:tblPr>
              <a:tblGrid>
                <a:gridCol w="380938">
                  <a:extLst>
                    <a:ext uri="{9D8B030D-6E8A-4147-A177-3AD203B41FA5}">
                      <a16:colId xmlns:a16="http://schemas.microsoft.com/office/drawing/2014/main" xmlns="" val="20000"/>
                    </a:ext>
                  </a:extLst>
                </a:gridCol>
                <a:gridCol w="822339">
                  <a:extLst>
                    <a:ext uri="{9D8B030D-6E8A-4147-A177-3AD203B41FA5}">
                      <a16:colId xmlns:a16="http://schemas.microsoft.com/office/drawing/2014/main" xmlns="" val="20001"/>
                    </a:ext>
                  </a:extLst>
                </a:gridCol>
                <a:gridCol w="761872">
                  <a:extLst>
                    <a:ext uri="{9D8B030D-6E8A-4147-A177-3AD203B41FA5}">
                      <a16:colId xmlns:a16="http://schemas.microsoft.com/office/drawing/2014/main" xmlns="" val="20002"/>
                    </a:ext>
                  </a:extLst>
                </a:gridCol>
                <a:gridCol w="846524">
                  <a:extLst>
                    <a:ext uri="{9D8B030D-6E8A-4147-A177-3AD203B41FA5}">
                      <a16:colId xmlns:a16="http://schemas.microsoft.com/office/drawing/2014/main" xmlns="" val="20003"/>
                    </a:ext>
                  </a:extLst>
                </a:gridCol>
                <a:gridCol w="810244">
                  <a:extLst>
                    <a:ext uri="{9D8B030D-6E8A-4147-A177-3AD203B41FA5}">
                      <a16:colId xmlns:a16="http://schemas.microsoft.com/office/drawing/2014/main" xmlns="" val="20004"/>
                    </a:ext>
                  </a:extLst>
                </a:gridCol>
                <a:gridCol w="851169">
                  <a:extLst>
                    <a:ext uri="{9D8B030D-6E8A-4147-A177-3AD203B41FA5}">
                      <a16:colId xmlns:a16="http://schemas.microsoft.com/office/drawing/2014/main" xmlns="" val="20005"/>
                    </a:ext>
                  </a:extLst>
                </a:gridCol>
                <a:gridCol w="853973">
                  <a:extLst>
                    <a:ext uri="{9D8B030D-6E8A-4147-A177-3AD203B41FA5}">
                      <a16:colId xmlns:a16="http://schemas.microsoft.com/office/drawing/2014/main" xmlns="" val="20006"/>
                    </a:ext>
                  </a:extLst>
                </a:gridCol>
                <a:gridCol w="846524">
                  <a:extLst>
                    <a:ext uri="{9D8B030D-6E8A-4147-A177-3AD203B41FA5}">
                      <a16:colId xmlns:a16="http://schemas.microsoft.com/office/drawing/2014/main" xmlns="" val="20007"/>
                    </a:ext>
                  </a:extLst>
                </a:gridCol>
                <a:gridCol w="858617">
                  <a:extLst>
                    <a:ext uri="{9D8B030D-6E8A-4147-A177-3AD203B41FA5}">
                      <a16:colId xmlns:a16="http://schemas.microsoft.com/office/drawing/2014/main" xmlns="" val="20008"/>
                    </a:ext>
                  </a:extLst>
                </a:gridCol>
                <a:gridCol w="737685">
                  <a:extLst>
                    <a:ext uri="{9D8B030D-6E8A-4147-A177-3AD203B41FA5}">
                      <a16:colId xmlns:a16="http://schemas.microsoft.com/office/drawing/2014/main" xmlns="" val="20009"/>
                    </a:ext>
                  </a:extLst>
                </a:gridCol>
                <a:gridCol w="749779">
                  <a:extLst>
                    <a:ext uri="{9D8B030D-6E8A-4147-A177-3AD203B41FA5}">
                      <a16:colId xmlns:a16="http://schemas.microsoft.com/office/drawing/2014/main" xmlns="" val="20010"/>
                    </a:ext>
                  </a:extLst>
                </a:gridCol>
                <a:gridCol w="858617">
                  <a:extLst>
                    <a:ext uri="{9D8B030D-6E8A-4147-A177-3AD203B41FA5}">
                      <a16:colId xmlns:a16="http://schemas.microsoft.com/office/drawing/2014/main" xmlns="" val="20011"/>
                    </a:ext>
                  </a:extLst>
                </a:gridCol>
                <a:gridCol w="894897">
                  <a:extLst>
                    <a:ext uri="{9D8B030D-6E8A-4147-A177-3AD203B41FA5}">
                      <a16:colId xmlns:a16="http://schemas.microsoft.com/office/drawing/2014/main" xmlns="" val="20012"/>
                    </a:ext>
                  </a:extLst>
                </a:gridCol>
                <a:gridCol w="937223">
                  <a:extLst>
                    <a:ext uri="{9D8B030D-6E8A-4147-A177-3AD203B41FA5}">
                      <a16:colId xmlns:a16="http://schemas.microsoft.com/office/drawing/2014/main" xmlns="" val="20013"/>
                    </a:ext>
                  </a:extLst>
                </a:gridCol>
              </a:tblGrid>
              <a:tr h="394554">
                <a:tc rowSpan="2">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7">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學習型兼任</a:t>
                      </a:r>
                      <a:r>
                        <a:rPr lang="zh-TW" sz="1800" b="0" kern="100" dirty="0" smtClean="0">
                          <a:solidFill>
                            <a:srgbClr val="000000"/>
                          </a:solidFill>
                          <a:effectLst/>
                          <a:latin typeface="微軟正黑體" panose="020B0604030504040204" pitchFamily="34" charset="-120"/>
                          <a:ea typeface="微軟正黑體" panose="020B0604030504040204" pitchFamily="34" charset="-120"/>
                        </a:rPr>
                        <a:t>助理</a:t>
                      </a:r>
                      <a:r>
                        <a:rPr lang="zh-TW" altLang="en-US" sz="1800" b="0" dirty="0" smtClean="0">
                          <a:solidFill>
                            <a:schemeClr val="tx1">
                              <a:lumMod val="10000"/>
                            </a:schemeClr>
                          </a:solidFill>
                          <a:latin typeface="微軟正黑體" panose="020B0604030504040204" pitchFamily="34" charset="-120"/>
                          <a:ea typeface="微軟正黑體" panose="020B0604030504040204" pitchFamily="34" charset="-120"/>
                        </a:rPr>
                        <a:t>人數統計</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勞僱型兼任</a:t>
                      </a:r>
                      <a:r>
                        <a:rPr lang="zh-TW" sz="1800" b="0" kern="100" dirty="0" smtClean="0">
                          <a:solidFill>
                            <a:srgbClr val="000000"/>
                          </a:solidFill>
                          <a:effectLst/>
                          <a:latin typeface="微軟正黑體" panose="020B0604030504040204" pitchFamily="34" charset="-120"/>
                          <a:ea typeface="微軟正黑體" panose="020B0604030504040204" pitchFamily="34" charset="-120"/>
                        </a:rPr>
                        <a:t>助理</a:t>
                      </a:r>
                      <a:r>
                        <a:rPr lang="zh-TW" altLang="en-US" sz="1800" b="0" dirty="0" smtClean="0">
                          <a:solidFill>
                            <a:schemeClr val="tx1">
                              <a:lumMod val="10000"/>
                            </a:schemeClr>
                          </a:solidFill>
                          <a:latin typeface="微軟正黑體" panose="020B0604030504040204" pitchFamily="34" charset="-120"/>
                          <a:ea typeface="微軟正黑體" panose="020B0604030504040204" pitchFamily="34" charset="-120"/>
                        </a:rPr>
                        <a:t>人數統計</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1390022">
                <a:tc vMerge="1">
                  <a:txBody>
                    <a:bodyPr/>
                    <a:lstStyle/>
                    <a:p>
                      <a:endParaRPr lang="zh-TW" altLang="en-US"/>
                    </a:p>
                  </a:txBody>
                  <a:tcPr/>
                </a:tc>
                <a:tc>
                  <a:txBody>
                    <a:bodyPr/>
                    <a:lstStyle/>
                    <a:p>
                      <a:pPr algn="ctr">
                        <a:lnSpc>
                          <a:spcPts val="1700"/>
                        </a:lnSpc>
                        <a:spcAft>
                          <a:spcPts val="0"/>
                        </a:spcAft>
                      </a:pP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6,000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6,001~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9,000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9,001~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11,100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11,101~</a:t>
                      </a:r>
                    </a:p>
                    <a:p>
                      <a:pPr algn="ctr">
                        <a:lnSpc>
                          <a:spcPts val="1700"/>
                        </a:lnSpc>
                        <a:spcAft>
                          <a:spcPts val="0"/>
                        </a:spcAft>
                      </a:pPr>
                      <a:r>
                        <a:rPr lang="en-US" sz="1800" b="0" kern="0" dirty="0" smtClean="0">
                          <a:solidFill>
                            <a:srgbClr val="000000"/>
                          </a:solidFill>
                          <a:effectLst/>
                          <a:latin typeface="微軟正黑體" panose="020B0604030504040204" pitchFamily="34" charset="-120"/>
                          <a:ea typeface="微軟正黑體" panose="020B0604030504040204" pitchFamily="34" charset="-120"/>
                        </a:rPr>
                        <a:t>20,009</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21,010</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以上</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6,000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6,001~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9,000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9,001~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11,100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11,101~</a:t>
                      </a:r>
                    </a:p>
                    <a:p>
                      <a:pPr algn="ctr">
                        <a:lnSpc>
                          <a:spcPts val="1700"/>
                        </a:lnSpc>
                        <a:spcAft>
                          <a:spcPts val="0"/>
                        </a:spcAft>
                      </a:pPr>
                      <a:r>
                        <a:rPr lang="en-US" sz="1800" b="0" kern="0" dirty="0" smtClean="0">
                          <a:solidFill>
                            <a:srgbClr val="000000"/>
                          </a:solidFill>
                          <a:effectLst/>
                          <a:latin typeface="微軟正黑體" panose="020B0604030504040204" pitchFamily="34" charset="-120"/>
                          <a:ea typeface="微軟正黑體" panose="020B0604030504040204" pitchFamily="34" charset="-120"/>
                        </a:rPr>
                        <a:t>20,009</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a:t>
                      </a:r>
                      <a:r>
                        <a:rPr lang="zh-TW" sz="1800" b="0" kern="0" dirty="0" smtClean="0">
                          <a:solidFill>
                            <a:srgbClr val="000000"/>
                          </a:solidFill>
                          <a:effectLst/>
                          <a:latin typeface="微軟正黑體" panose="020B0604030504040204" pitchFamily="34" charset="-120"/>
                          <a:ea typeface="微軟正黑體" panose="020B0604030504040204" pitchFamily="34" charset="-120"/>
                        </a:rPr>
                        <a:t>領</a:t>
                      </a:r>
                      <a:r>
                        <a:rPr lang="en-US" altLang="zh-TW" sz="1800" b="0" kern="0" dirty="0" smtClean="0">
                          <a:solidFill>
                            <a:srgbClr val="000000"/>
                          </a:solidFill>
                          <a:effectLst/>
                          <a:latin typeface="微軟正黑體" panose="020B0604030504040204" pitchFamily="34" charset="-120"/>
                          <a:ea typeface="微軟正黑體" panose="020B0604030504040204" pitchFamily="34" charset="-120"/>
                        </a:rPr>
                        <a:t>21,010</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以上</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18" name="矩形 17"/>
          <p:cNvSpPr/>
          <p:nvPr/>
        </p:nvSpPr>
        <p:spPr>
          <a:xfrm>
            <a:off x="797199" y="1943522"/>
            <a:ext cx="613139" cy="1200329"/>
          </a:xfrm>
          <a:prstGeom prst="rect">
            <a:avLst/>
          </a:prstGeom>
        </p:spPr>
        <p:txBody>
          <a:bodyPr wrap="square">
            <a:spAutoFit/>
          </a:bodyPr>
          <a:lstStyle/>
          <a:p>
            <a:r>
              <a:rPr lang="zh-TW" altLang="zh-TW" kern="0" dirty="0">
                <a:solidFill>
                  <a:srgbClr val="000000"/>
                </a:solidFill>
                <a:latin typeface="微軟正黑體" panose="020B0604030504040204" pitchFamily="34" charset="-120"/>
                <a:ea typeface="微軟正黑體" panose="020B0604030504040204" pitchFamily="34" charset="-120"/>
              </a:rPr>
              <a:t>服務月數</a:t>
            </a:r>
            <a:endParaRPr lang="zh-TW" altLang="en-US" dirty="0"/>
          </a:p>
        </p:txBody>
      </p:sp>
      <p:sp>
        <p:nvSpPr>
          <p:cNvPr id="19" name="矩形 18"/>
          <p:cNvSpPr/>
          <p:nvPr/>
        </p:nvSpPr>
        <p:spPr>
          <a:xfrm>
            <a:off x="1537340" y="1634790"/>
            <a:ext cx="45719" cy="1182375"/>
          </a:xfrm>
          <a:prstGeom prst="rect">
            <a:avLst/>
          </a:prstGeom>
        </p:spPr>
        <p:txBody>
          <a:bodyPr wrap="square">
            <a:spAutoFit/>
          </a:bodyPr>
          <a:lstStyle/>
          <a:p>
            <a:pPr algn="ctr">
              <a:lnSpc>
                <a:spcPts val="1700"/>
              </a:lnSpc>
              <a:spcAft>
                <a:spcPts val="0"/>
              </a:spcAft>
            </a:pPr>
            <a:r>
              <a:rPr lang="zh-TW" altLang="zh-TW" kern="0" dirty="0">
                <a:solidFill>
                  <a:srgbClr val="000000"/>
                </a:solidFill>
                <a:latin typeface="微軟正黑體" panose="020B0604030504040204" pitchFamily="34" charset="-120"/>
                <a:ea typeface="微軟正黑體" panose="020B0604030504040204" pitchFamily="34" charset="-120"/>
              </a:rPr>
              <a:t>月支領金額</a:t>
            </a:r>
            <a:endParaRPr lang="zh-TW" altLang="zh-TW"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2093102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altLang="zh-TW" smtClean="0"/>
              <a:pPr/>
              <a:t>92</a:t>
            </a:fld>
            <a:endParaRPr lang="zh-TW" altLang="en-US" dirty="0"/>
          </a:p>
        </p:txBody>
      </p:sp>
      <p:sp>
        <p:nvSpPr>
          <p:cNvPr id="3" name="矩形 15"/>
          <p:cNvSpPr>
            <a:spLocks noChangeArrowheads="1"/>
          </p:cNvSpPr>
          <p:nvPr/>
        </p:nvSpPr>
        <p:spPr bwMode="auto">
          <a:xfrm>
            <a:off x="647700" y="3102428"/>
            <a:ext cx="11404599"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ts val="288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latin typeface="微軟正黑體" panose="020B0604030504040204" pitchFamily="34" charset="-120"/>
              <a:ea typeface="微軟正黑體" panose="020B0604030504040204" pitchFamily="34" charset="-120"/>
            </a:endParaRPr>
          </a:p>
          <a:p>
            <a:pPr marL="342900" indent="-342900" eaLnBrk="1" hangingPunct="1">
              <a:lnSpc>
                <a:spcPts val="2880"/>
              </a:lnSpc>
              <a:spcBef>
                <a:spcPct val="0"/>
              </a:spcBef>
              <a:buFont typeface="Wingdings" panose="05000000000000000000" pitchFamily="2" charset="2"/>
              <a:buChar char="u"/>
              <a:defRPr/>
            </a:pPr>
            <a:r>
              <a:rPr lang="zh-TW" altLang="zh-TW" sz="2400" b="1" kern="0" dirty="0" smtClean="0">
                <a:latin typeface="Arial" panose="020B0604020202020204" pitchFamily="34" charset="0"/>
                <a:ea typeface="微軟正黑體" panose="020B0604030504040204" pitchFamily="34" charset="-120"/>
                <a:cs typeface="Arial" panose="020B0604020202020204" pitchFamily="34" charset="0"/>
              </a:rPr>
              <a:t>學習</a:t>
            </a:r>
            <a:r>
              <a:rPr lang="zh-TW" altLang="zh-TW" sz="2400" b="1" kern="0" dirty="0">
                <a:latin typeface="Arial" panose="020B0604020202020204" pitchFamily="34" charset="0"/>
                <a:ea typeface="微軟正黑體" panose="020B0604030504040204" pitchFamily="34" charset="-120"/>
                <a:cs typeface="Arial" panose="020B0604020202020204" pitchFamily="34" charset="0"/>
              </a:rPr>
              <a:t>型、勞僱型之兼任助理之月支領金額</a:t>
            </a:r>
            <a:r>
              <a:rPr lang="zh-TW" altLang="en-US" sz="2400" b="1" kern="0" dirty="0">
                <a:latin typeface="Arial" panose="020B0604020202020204" pitchFamily="34" charset="0"/>
                <a:ea typeface="微軟正黑體" panose="020B0604030504040204" pitchFamily="34" charset="-120"/>
                <a:cs typeface="Arial" panose="020B0604020202020204" pitchFamily="34" charset="0"/>
              </a:rPr>
              <a:t>人數</a:t>
            </a:r>
            <a:r>
              <a:rPr lang="zh-TW" altLang="en-US" sz="2400" b="1" kern="0" dirty="0" smtClean="0">
                <a:latin typeface="Arial" panose="020B0604020202020204" pitchFamily="34" charset="0"/>
                <a:ea typeface="微軟正黑體" panose="020B0604030504040204" pitchFamily="34" charset="-120"/>
                <a:cs typeface="Arial" panose="020B0604020202020204" pitchFamily="34" charset="0"/>
              </a:rPr>
              <a:t>統計</a:t>
            </a:r>
            <a:endParaRPr lang="en-US" altLang="zh-TW" sz="2400" kern="0" dirty="0" smtClean="0">
              <a:latin typeface="Arial" panose="020B0604020202020204" pitchFamily="34" charset="0"/>
              <a:ea typeface="微軟正黑體" panose="020B0604030504040204" pitchFamily="34" charset="-120"/>
              <a:cs typeface="Arial" panose="020B0604020202020204" pitchFamily="34" charset="0"/>
            </a:endParaRPr>
          </a:p>
          <a:p>
            <a:pPr marL="720000" lvl="1" indent="-457200" latinLnBrk="1">
              <a:lnSpc>
                <a:spcPts val="2500"/>
              </a:lnSpc>
              <a:spcBef>
                <a:spcPts val="300"/>
              </a:spcBef>
              <a:spcAft>
                <a:spcPts val="300"/>
              </a:spcAft>
              <a:buSzPct val="90000"/>
              <a:buNone/>
              <a:defRPr/>
            </a:pPr>
            <a:r>
              <a:rPr lang="en-US" altLang="zh-TW" sz="2400" b="1" kern="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400" b="1" kern="0" dirty="0" smtClean="0">
                <a:latin typeface="Arial" panose="020B0604020202020204" pitchFamily="34" charset="0"/>
                <a:ea typeface="微軟正黑體" panose="020B0604030504040204" pitchFamily="34" charset="-120"/>
                <a:cs typeface="Arial" panose="020B0604020202020204" pitchFamily="34" charset="0"/>
              </a:rPr>
              <a:t>一</a:t>
            </a:r>
            <a:r>
              <a:rPr lang="en-US" altLang="zh-TW" sz="2400" b="1" kern="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400" b="1" kern="0" dirty="0" smtClean="0">
                <a:latin typeface="Arial" panose="020B0604020202020204" pitchFamily="34" charset="0"/>
                <a:ea typeface="微軟正黑體" panose="020B0604030504040204" pitchFamily="34" charset="-120"/>
                <a:cs typeface="Arial" panose="020B0604020202020204" pitchFamily="34" charset="0"/>
              </a:rPr>
              <a:t>從事類型相同，其月數不可重複累計：</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若甲生於</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105</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9</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月至</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105</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12</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月除從事「學習型研究助理」外，並於</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105</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11</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月至</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106</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1</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月從事「學習型教學助理」，則其服務月數以</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5</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個月（包括</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105</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9</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10</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11</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12</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月、次年</a:t>
            </a:r>
            <a:r>
              <a:rPr lang="en-US" altLang="zh-TW" sz="2400" kern="0" dirty="0" smtClean="0">
                <a:latin typeface="Arial" panose="020B0604020202020204" pitchFamily="34" charset="0"/>
                <a:ea typeface="微軟正黑體" panose="020B0604030504040204" pitchFamily="34" charset="-120"/>
                <a:cs typeface="Arial" panose="020B0604020202020204" pitchFamily="34" charset="0"/>
              </a:rPr>
              <a:t>1</a:t>
            </a:r>
            <a:r>
              <a:rPr lang="zh-TW" altLang="zh-TW" sz="2400" kern="0" dirty="0" smtClean="0">
                <a:latin typeface="Arial" panose="020B0604020202020204" pitchFamily="34" charset="0"/>
                <a:ea typeface="微軟正黑體" panose="020B0604030504040204" pitchFamily="34" charset="-120"/>
                <a:cs typeface="Arial" panose="020B0604020202020204" pitchFamily="34" charset="0"/>
              </a:rPr>
              <a:t>月）計算。</a:t>
            </a:r>
            <a:endParaRPr lang="en-US" altLang="zh-TW" sz="2400" kern="0" dirty="0" smtClean="0">
              <a:latin typeface="Arial" panose="020B0604020202020204" pitchFamily="34" charset="0"/>
              <a:ea typeface="微軟正黑體" panose="020B0604030504040204" pitchFamily="34" charset="-120"/>
              <a:cs typeface="Arial" panose="020B0604020202020204" pitchFamily="34" charset="0"/>
            </a:endParaRPr>
          </a:p>
          <a:p>
            <a:pPr marL="720000" lvl="1" indent="-457200" latinLnBrk="1">
              <a:lnSpc>
                <a:spcPts val="2200"/>
              </a:lnSpc>
              <a:spcBef>
                <a:spcPts val="0"/>
              </a:spcBef>
              <a:spcAft>
                <a:spcPts val="300"/>
              </a:spcAft>
              <a:buSzPct val="90000"/>
              <a:buNone/>
              <a:defRPr/>
            </a:pPr>
            <a:r>
              <a:rPr lang="en-US" altLang="zh-TW" sz="2400" b="1" kern="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400" b="1" kern="0" dirty="0" smtClean="0">
                <a:latin typeface="Arial" panose="020B0604020202020204" pitchFamily="34" charset="0"/>
                <a:ea typeface="微軟正黑體" panose="020B0604030504040204" pitchFamily="34" charset="-120"/>
                <a:cs typeface="Arial" panose="020B0604020202020204" pitchFamily="34" charset="0"/>
              </a:rPr>
              <a:t>二</a:t>
            </a:r>
            <a:r>
              <a:rPr lang="en-US" altLang="zh-TW" sz="2400" b="1" kern="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400" b="1" kern="0" dirty="0" smtClean="0">
                <a:latin typeface="Arial" panose="020B0604020202020204" pitchFamily="34" charset="0"/>
                <a:ea typeface="微軟正黑體" panose="020B0604030504040204" pitchFamily="34" charset="-120"/>
                <a:cs typeface="Arial" panose="020B0604020202020204" pitchFamily="34" charset="0"/>
              </a:rPr>
              <a:t>從事</a:t>
            </a:r>
            <a:r>
              <a:rPr lang="zh-TW" altLang="zh-TW" sz="2400" b="1" kern="0" dirty="0">
                <a:latin typeface="Arial" panose="020B0604020202020204" pitchFamily="34" charset="0"/>
                <a:ea typeface="微軟正黑體" panose="020B0604030504040204" pitchFamily="34" charset="-120"/>
                <a:cs typeface="Arial" panose="020B0604020202020204" pitchFamily="34" charset="0"/>
              </a:rPr>
              <a:t>類型不同，其月數分別列計：</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若乙生於</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105</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年</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8</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月至</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105</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年</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12</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月除從事「學習型研究助理」外，並於</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105</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年</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10</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月至</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105</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年</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12</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月從事「勞僱型教學助理」，則其服務月數請分別填報【學習型兼任助理工作</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5</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個月（包括</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8</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月、</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9</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月、</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10</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月、</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11</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月、</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12</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月等）、勞僱型兼任助理工作為</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3</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個月（</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10</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月、</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11</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月、</a:t>
            </a:r>
            <a:r>
              <a:rPr lang="en-US" altLang="zh-TW" sz="2400" kern="0" dirty="0">
                <a:latin typeface="Arial" panose="020B0604020202020204" pitchFamily="34" charset="0"/>
                <a:ea typeface="微軟正黑體" panose="020B0604030504040204" pitchFamily="34" charset="-120"/>
                <a:cs typeface="Arial" panose="020B0604020202020204" pitchFamily="34" charset="0"/>
              </a:rPr>
              <a:t>12</a:t>
            </a:r>
            <a:r>
              <a:rPr lang="zh-TW" altLang="zh-TW" sz="2400" kern="0" dirty="0">
                <a:latin typeface="Arial" panose="020B0604020202020204" pitchFamily="34" charset="0"/>
                <a:ea typeface="微軟正黑體" panose="020B0604030504040204" pitchFamily="34" charset="-120"/>
                <a:cs typeface="Arial" panose="020B0604020202020204" pitchFamily="34" charset="0"/>
              </a:rPr>
              <a:t>月）】。</a:t>
            </a:r>
          </a:p>
          <a:p>
            <a:pPr marL="177800" lvl="1" indent="0" latinLnBrk="1">
              <a:lnSpc>
                <a:spcPts val="2200"/>
              </a:lnSpc>
              <a:spcBef>
                <a:spcPts val="0"/>
              </a:spcBef>
              <a:spcAft>
                <a:spcPts val="600"/>
              </a:spcAft>
              <a:buSzPct val="90000"/>
              <a:buNone/>
              <a:defRPr/>
            </a:pPr>
            <a:r>
              <a:rPr lang="en-US" altLang="zh-TW" sz="1600" dirty="0" smtClean="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a:t>
            </a:r>
            <a:r>
              <a:rPr lang="zh-TW" altLang="en-US" sz="1600" dirty="0" smtClean="0">
                <a:latin typeface="微軟正黑體" panose="020B0604030504040204" pitchFamily="34" charset="-120"/>
                <a:ea typeface="微軟正黑體" panose="020B0604030504040204" pitchFamily="34" charset="-120"/>
              </a:rPr>
              <a:t>教育部」</a:t>
            </a:r>
            <a:r>
              <a:rPr lang="zh-TW" altLang="en-US" sz="1600" dirty="0">
                <a:latin typeface="微軟正黑體" panose="020B0604030504040204" pitchFamily="34" charset="-120"/>
                <a:ea typeface="微軟正黑體" panose="020B0604030504040204" pitchFamily="34" charset="-120"/>
              </a:rPr>
              <a:t>需求預計新增本表</a:t>
            </a:r>
            <a:r>
              <a:rPr lang="en-US" altLang="zh-TW" sz="1600" dirty="0">
                <a:latin typeface="微軟正黑體" panose="020B0604030504040204" pitchFamily="34" charset="-120"/>
                <a:ea typeface="微軟正黑體" panose="020B0604030504040204" pitchFamily="34" charset="-120"/>
              </a:rPr>
              <a:t>】</a:t>
            </a:r>
          </a:p>
          <a:p>
            <a:pPr marL="177800" lvl="1" indent="0" latinLnBrk="1">
              <a:lnSpc>
                <a:spcPts val="2880"/>
              </a:lnSpc>
              <a:spcBef>
                <a:spcPts val="600"/>
              </a:spcBef>
              <a:spcAft>
                <a:spcPts val="600"/>
              </a:spcAft>
              <a:buSzPct val="90000"/>
              <a:buNone/>
              <a:defRPr/>
            </a:pPr>
            <a:endParaRPr lang="en-US" altLang="zh-TW" sz="2400" b="1" kern="0" dirty="0">
              <a:solidFill>
                <a:srgbClr val="7030A0"/>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84290" y="179128"/>
            <a:ext cx="4248151" cy="830997"/>
          </a:xfrm>
          <a:prstGeom prst="rect">
            <a:avLst/>
          </a:prstGeom>
          <a:noFill/>
        </p:spPr>
        <p:txBody>
          <a:bodyPr wrap="square">
            <a:spAutoFit/>
          </a:bodyPr>
          <a:lstStyle/>
          <a:p>
            <a:pP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7</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4126186" y="400049"/>
            <a:ext cx="8356100"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7-10</a:t>
            </a:r>
            <a:r>
              <a:rPr lang="zh-TW" altLang="en-US" sz="3000" dirty="0">
                <a:solidFill>
                  <a:schemeClr val="tx1"/>
                </a:solidFill>
                <a:latin typeface="微軟正黑體" panose="020B0604030504040204" pitchFamily="34" charset="-120"/>
                <a:ea typeface="微軟正黑體" panose="020B0604030504040204" pitchFamily="34" charset="-120"/>
              </a:rPr>
              <a:t>兼任助理平均每月支給金額人數統計表</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931936750"/>
              </p:ext>
            </p:extLst>
          </p:nvPr>
        </p:nvGraphicFramePr>
        <p:xfrm>
          <a:off x="490800" y="1242892"/>
          <a:ext cx="11210401" cy="1784576"/>
        </p:xfrm>
        <a:graphic>
          <a:graphicData uri="http://schemas.openxmlformats.org/drawingml/2006/table">
            <a:tbl>
              <a:tblPr firstRow="1" firstCol="1" bandRow="1">
                <a:tableStyleId>{5C22544A-7EE6-4342-B048-85BDC9FD1C3A}</a:tableStyleId>
              </a:tblPr>
              <a:tblGrid>
                <a:gridCol w="380938">
                  <a:extLst>
                    <a:ext uri="{9D8B030D-6E8A-4147-A177-3AD203B41FA5}">
                      <a16:colId xmlns:a16="http://schemas.microsoft.com/office/drawing/2014/main" xmlns="" val="20000"/>
                    </a:ext>
                  </a:extLst>
                </a:gridCol>
                <a:gridCol w="822339">
                  <a:extLst>
                    <a:ext uri="{9D8B030D-6E8A-4147-A177-3AD203B41FA5}">
                      <a16:colId xmlns:a16="http://schemas.microsoft.com/office/drawing/2014/main" xmlns="" val="20001"/>
                    </a:ext>
                  </a:extLst>
                </a:gridCol>
                <a:gridCol w="761872">
                  <a:extLst>
                    <a:ext uri="{9D8B030D-6E8A-4147-A177-3AD203B41FA5}">
                      <a16:colId xmlns:a16="http://schemas.microsoft.com/office/drawing/2014/main" xmlns="" val="20002"/>
                    </a:ext>
                  </a:extLst>
                </a:gridCol>
                <a:gridCol w="846524">
                  <a:extLst>
                    <a:ext uri="{9D8B030D-6E8A-4147-A177-3AD203B41FA5}">
                      <a16:colId xmlns:a16="http://schemas.microsoft.com/office/drawing/2014/main" xmlns="" val="20003"/>
                    </a:ext>
                  </a:extLst>
                </a:gridCol>
                <a:gridCol w="810244">
                  <a:extLst>
                    <a:ext uri="{9D8B030D-6E8A-4147-A177-3AD203B41FA5}">
                      <a16:colId xmlns:a16="http://schemas.microsoft.com/office/drawing/2014/main" xmlns="" val="20004"/>
                    </a:ext>
                  </a:extLst>
                </a:gridCol>
                <a:gridCol w="851169">
                  <a:extLst>
                    <a:ext uri="{9D8B030D-6E8A-4147-A177-3AD203B41FA5}">
                      <a16:colId xmlns:a16="http://schemas.microsoft.com/office/drawing/2014/main" xmlns="" val="20005"/>
                    </a:ext>
                  </a:extLst>
                </a:gridCol>
                <a:gridCol w="853973">
                  <a:extLst>
                    <a:ext uri="{9D8B030D-6E8A-4147-A177-3AD203B41FA5}">
                      <a16:colId xmlns:a16="http://schemas.microsoft.com/office/drawing/2014/main" xmlns="" val="20006"/>
                    </a:ext>
                  </a:extLst>
                </a:gridCol>
                <a:gridCol w="846524">
                  <a:extLst>
                    <a:ext uri="{9D8B030D-6E8A-4147-A177-3AD203B41FA5}">
                      <a16:colId xmlns:a16="http://schemas.microsoft.com/office/drawing/2014/main" xmlns="" val="20007"/>
                    </a:ext>
                  </a:extLst>
                </a:gridCol>
                <a:gridCol w="858617">
                  <a:extLst>
                    <a:ext uri="{9D8B030D-6E8A-4147-A177-3AD203B41FA5}">
                      <a16:colId xmlns:a16="http://schemas.microsoft.com/office/drawing/2014/main" xmlns="" val="20008"/>
                    </a:ext>
                  </a:extLst>
                </a:gridCol>
                <a:gridCol w="737685">
                  <a:extLst>
                    <a:ext uri="{9D8B030D-6E8A-4147-A177-3AD203B41FA5}">
                      <a16:colId xmlns:a16="http://schemas.microsoft.com/office/drawing/2014/main" xmlns="" val="20009"/>
                    </a:ext>
                  </a:extLst>
                </a:gridCol>
                <a:gridCol w="749779">
                  <a:extLst>
                    <a:ext uri="{9D8B030D-6E8A-4147-A177-3AD203B41FA5}">
                      <a16:colId xmlns:a16="http://schemas.microsoft.com/office/drawing/2014/main" xmlns="" val="20010"/>
                    </a:ext>
                  </a:extLst>
                </a:gridCol>
                <a:gridCol w="858617">
                  <a:extLst>
                    <a:ext uri="{9D8B030D-6E8A-4147-A177-3AD203B41FA5}">
                      <a16:colId xmlns:a16="http://schemas.microsoft.com/office/drawing/2014/main" xmlns="" val="20011"/>
                    </a:ext>
                  </a:extLst>
                </a:gridCol>
                <a:gridCol w="894897">
                  <a:extLst>
                    <a:ext uri="{9D8B030D-6E8A-4147-A177-3AD203B41FA5}">
                      <a16:colId xmlns:a16="http://schemas.microsoft.com/office/drawing/2014/main" xmlns="" val="20012"/>
                    </a:ext>
                  </a:extLst>
                </a:gridCol>
                <a:gridCol w="937223">
                  <a:extLst>
                    <a:ext uri="{9D8B030D-6E8A-4147-A177-3AD203B41FA5}">
                      <a16:colId xmlns:a16="http://schemas.microsoft.com/office/drawing/2014/main" xmlns="" val="20013"/>
                    </a:ext>
                  </a:extLst>
                </a:gridCol>
              </a:tblGrid>
              <a:tr h="394554">
                <a:tc rowSpan="2">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學年度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7">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學習型兼任</a:t>
                      </a:r>
                      <a:r>
                        <a:rPr lang="zh-TW" sz="1800" b="0" kern="100" dirty="0" smtClean="0">
                          <a:solidFill>
                            <a:srgbClr val="000000"/>
                          </a:solidFill>
                          <a:effectLst/>
                          <a:latin typeface="微軟正黑體" panose="020B0604030504040204" pitchFamily="34" charset="-120"/>
                          <a:ea typeface="微軟正黑體" panose="020B0604030504040204" pitchFamily="34" charset="-120"/>
                        </a:rPr>
                        <a:t>助理</a:t>
                      </a:r>
                      <a:r>
                        <a:rPr lang="zh-TW" altLang="en-US" sz="1800" b="0" dirty="0" smtClean="0">
                          <a:solidFill>
                            <a:schemeClr val="tx1">
                              <a:lumMod val="10000"/>
                            </a:schemeClr>
                          </a:solidFill>
                          <a:latin typeface="微軟正黑體" panose="020B0604030504040204" pitchFamily="34" charset="-120"/>
                          <a:ea typeface="微軟正黑體" panose="020B0604030504040204" pitchFamily="34" charset="-120"/>
                        </a:rPr>
                        <a:t>人數統計</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勞僱型兼任</a:t>
                      </a:r>
                      <a:r>
                        <a:rPr lang="zh-TW" sz="1800" b="0" kern="100" dirty="0" smtClean="0">
                          <a:solidFill>
                            <a:srgbClr val="000000"/>
                          </a:solidFill>
                          <a:effectLst/>
                          <a:latin typeface="微軟正黑體" panose="020B0604030504040204" pitchFamily="34" charset="-120"/>
                          <a:ea typeface="微軟正黑體" panose="020B0604030504040204" pitchFamily="34" charset="-120"/>
                        </a:rPr>
                        <a:t>助理</a:t>
                      </a:r>
                      <a:r>
                        <a:rPr lang="zh-TW" altLang="en-US" sz="1800" b="0" dirty="0" smtClean="0">
                          <a:solidFill>
                            <a:schemeClr val="tx1">
                              <a:lumMod val="10000"/>
                            </a:schemeClr>
                          </a:solidFill>
                          <a:latin typeface="微軟正黑體" panose="020B0604030504040204" pitchFamily="34" charset="-120"/>
                          <a:ea typeface="微軟正黑體" panose="020B0604030504040204" pitchFamily="34" charset="-120"/>
                        </a:rPr>
                        <a:t>人數統計</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1390022">
                <a:tc vMerge="1">
                  <a:txBody>
                    <a:bodyPr/>
                    <a:lstStyle/>
                    <a:p>
                      <a:endParaRPr lang="zh-TW" altLang="en-US"/>
                    </a:p>
                  </a:txBody>
                  <a:tcPr/>
                </a:tc>
                <a:tc>
                  <a:txBody>
                    <a:bodyPr/>
                    <a:lstStyle/>
                    <a:p>
                      <a:pPr algn="ctr">
                        <a:lnSpc>
                          <a:spcPts val="1700"/>
                        </a:lnSpc>
                        <a:spcAft>
                          <a:spcPts val="0"/>
                        </a:spcAft>
                      </a:pP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6,000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6,001~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9,000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9,001~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11,100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11,101~</a:t>
                      </a:r>
                    </a:p>
                    <a:p>
                      <a:pPr algn="ctr">
                        <a:lnSpc>
                          <a:spcPts val="1700"/>
                        </a:lnSpc>
                        <a:spcAft>
                          <a:spcPts val="0"/>
                        </a:spcAft>
                      </a:pPr>
                      <a:r>
                        <a:rPr lang="en-US" sz="1800" b="0" kern="0" dirty="0" smtClean="0">
                          <a:solidFill>
                            <a:srgbClr val="000000"/>
                          </a:solidFill>
                          <a:effectLst/>
                          <a:latin typeface="微軟正黑體" panose="020B0604030504040204" pitchFamily="34" charset="-120"/>
                          <a:ea typeface="微軟正黑體" panose="020B0604030504040204" pitchFamily="34" charset="-120"/>
                        </a:rPr>
                        <a:t>20,009</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21,010</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以上</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3,001~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6,000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6,001~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9,000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a:solidFill>
                            <a:srgbClr val="000000"/>
                          </a:solidFill>
                          <a:effectLst/>
                          <a:latin typeface="微軟正黑體" panose="020B0604030504040204" pitchFamily="34" charset="-120"/>
                          <a:ea typeface="微軟正黑體" panose="020B0604030504040204" pitchFamily="34" charset="-120"/>
                        </a:rPr>
                        <a:t>9,001~</a:t>
                      </a:r>
                      <a:endParaRPr lang="zh-TW" sz="1800" b="0" kern="100" dirty="0">
                        <a:solidFill>
                          <a:srgbClr val="000000"/>
                        </a:solidFill>
                        <a:effectLst/>
                        <a:latin typeface="微軟正黑體" panose="020B0604030504040204" pitchFamily="34" charset="-120"/>
                        <a:ea typeface="微軟正黑體" panose="020B0604030504040204" pitchFamily="34" charset="-120"/>
                      </a:endParaRPr>
                    </a:p>
                    <a:p>
                      <a:pPr algn="ctr">
                        <a:lnSpc>
                          <a:spcPts val="1700"/>
                        </a:lnSpc>
                        <a:spcAft>
                          <a:spcPts val="0"/>
                        </a:spcAft>
                      </a:pPr>
                      <a:r>
                        <a:rPr lang="en-US" sz="1800" b="0" kern="0" dirty="0">
                          <a:solidFill>
                            <a:srgbClr val="000000"/>
                          </a:solidFill>
                          <a:effectLst/>
                          <a:latin typeface="微軟正黑體" panose="020B0604030504040204" pitchFamily="34" charset="-120"/>
                          <a:ea typeface="微軟正黑體" panose="020B0604030504040204" pitchFamily="34" charset="-120"/>
                        </a:rPr>
                        <a:t>11,100</a:t>
                      </a:r>
                      <a:r>
                        <a:rPr lang="zh-TW" sz="1800" b="0" kern="0" dirty="0">
                          <a:solidFill>
                            <a:srgbClr val="000000"/>
                          </a:solidFill>
                          <a:effectLst/>
                          <a:latin typeface="微軟正黑體" panose="020B0604030504040204" pitchFamily="34" charset="-120"/>
                          <a:ea typeface="微軟正黑體" panose="020B0604030504040204" pitchFamily="34" charset="-120"/>
                        </a:rPr>
                        <a:t>元以下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月領</a:t>
                      </a:r>
                      <a:r>
                        <a:rPr lang="en-US" sz="1800" b="0" kern="0" dirty="0" smtClean="0">
                          <a:solidFill>
                            <a:srgbClr val="000000"/>
                          </a:solidFill>
                          <a:effectLst/>
                          <a:latin typeface="微軟正黑體" panose="020B0604030504040204" pitchFamily="34" charset="-120"/>
                          <a:ea typeface="微軟正黑體" panose="020B0604030504040204" pitchFamily="34" charset="-120"/>
                        </a:rPr>
                        <a:t>11,101~</a:t>
                      </a:r>
                    </a:p>
                    <a:p>
                      <a:pPr algn="ctr">
                        <a:lnSpc>
                          <a:spcPts val="1700"/>
                        </a:lnSpc>
                        <a:spcAft>
                          <a:spcPts val="0"/>
                        </a:spcAft>
                      </a:pPr>
                      <a:r>
                        <a:rPr lang="en-US" sz="1800" b="0" kern="0" dirty="0" smtClean="0">
                          <a:solidFill>
                            <a:srgbClr val="000000"/>
                          </a:solidFill>
                          <a:effectLst/>
                          <a:latin typeface="微軟正黑體" panose="020B0604030504040204" pitchFamily="34" charset="-120"/>
                          <a:ea typeface="微軟正黑體" panose="020B0604030504040204" pitchFamily="34" charset="-120"/>
                        </a:rPr>
                        <a:t>20,009</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以下</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月</a:t>
                      </a:r>
                      <a:r>
                        <a:rPr lang="zh-TW" sz="1800" b="0" kern="0" dirty="0" smtClean="0">
                          <a:solidFill>
                            <a:srgbClr val="000000"/>
                          </a:solidFill>
                          <a:effectLst/>
                          <a:latin typeface="微軟正黑體" panose="020B0604030504040204" pitchFamily="34" charset="-120"/>
                          <a:ea typeface="微軟正黑體" panose="020B0604030504040204" pitchFamily="34" charset="-120"/>
                        </a:rPr>
                        <a:t>領</a:t>
                      </a:r>
                      <a:r>
                        <a:rPr lang="en-US" altLang="zh-TW" sz="1800" b="0" kern="0" dirty="0" smtClean="0">
                          <a:solidFill>
                            <a:srgbClr val="000000"/>
                          </a:solidFill>
                          <a:effectLst/>
                          <a:latin typeface="微軟正黑體" panose="020B0604030504040204" pitchFamily="34" charset="-120"/>
                          <a:ea typeface="微軟正黑體" panose="020B0604030504040204" pitchFamily="34" charset="-120"/>
                        </a:rPr>
                        <a:t>21,010</a:t>
                      </a:r>
                      <a:r>
                        <a:rPr lang="zh-TW" sz="1800" b="0" kern="0" dirty="0" smtClean="0">
                          <a:solidFill>
                            <a:srgbClr val="000000"/>
                          </a:solidFill>
                          <a:effectLst/>
                          <a:latin typeface="微軟正黑體" panose="020B0604030504040204" pitchFamily="34" charset="-120"/>
                          <a:ea typeface="微軟正黑體" panose="020B0604030504040204" pitchFamily="34" charset="-120"/>
                        </a:rPr>
                        <a:t>元</a:t>
                      </a:r>
                      <a:r>
                        <a:rPr lang="zh-TW" sz="1800" b="0" kern="0" dirty="0">
                          <a:solidFill>
                            <a:srgbClr val="000000"/>
                          </a:solidFill>
                          <a:effectLst/>
                          <a:latin typeface="微軟正黑體" panose="020B0604030504040204" pitchFamily="34" charset="-120"/>
                          <a:ea typeface="微軟正黑體" panose="020B0604030504040204" pitchFamily="34" charset="-120"/>
                        </a:rPr>
                        <a:t>以上</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60" marR="60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11" name="矩形 10"/>
          <p:cNvSpPr/>
          <p:nvPr/>
        </p:nvSpPr>
        <p:spPr>
          <a:xfrm>
            <a:off x="797199" y="1943522"/>
            <a:ext cx="613139" cy="1200329"/>
          </a:xfrm>
          <a:prstGeom prst="rect">
            <a:avLst/>
          </a:prstGeom>
        </p:spPr>
        <p:txBody>
          <a:bodyPr wrap="square">
            <a:spAutoFit/>
          </a:bodyPr>
          <a:lstStyle/>
          <a:p>
            <a:r>
              <a:rPr lang="zh-TW" altLang="zh-TW" kern="0" dirty="0">
                <a:solidFill>
                  <a:srgbClr val="000000"/>
                </a:solidFill>
                <a:latin typeface="微軟正黑體" panose="020B0604030504040204" pitchFamily="34" charset="-120"/>
                <a:ea typeface="微軟正黑體" panose="020B0604030504040204" pitchFamily="34" charset="-120"/>
              </a:rPr>
              <a:t>服務月數</a:t>
            </a:r>
            <a:endParaRPr lang="zh-TW" altLang="en-US" dirty="0"/>
          </a:p>
        </p:txBody>
      </p:sp>
      <p:sp>
        <p:nvSpPr>
          <p:cNvPr id="12" name="矩形 11"/>
          <p:cNvSpPr/>
          <p:nvPr/>
        </p:nvSpPr>
        <p:spPr>
          <a:xfrm>
            <a:off x="1537340" y="1634790"/>
            <a:ext cx="45719" cy="1182375"/>
          </a:xfrm>
          <a:prstGeom prst="rect">
            <a:avLst/>
          </a:prstGeom>
        </p:spPr>
        <p:txBody>
          <a:bodyPr wrap="square">
            <a:spAutoFit/>
          </a:bodyPr>
          <a:lstStyle/>
          <a:p>
            <a:pPr algn="ctr">
              <a:lnSpc>
                <a:spcPts val="1700"/>
              </a:lnSpc>
              <a:spcAft>
                <a:spcPts val="0"/>
              </a:spcAft>
            </a:pPr>
            <a:r>
              <a:rPr lang="zh-TW" altLang="zh-TW" kern="0" dirty="0">
                <a:solidFill>
                  <a:srgbClr val="000000"/>
                </a:solidFill>
                <a:latin typeface="微軟正黑體" panose="020B0604030504040204" pitchFamily="34" charset="-120"/>
                <a:ea typeface="微軟正黑體" panose="020B0604030504040204" pitchFamily="34" charset="-120"/>
              </a:rPr>
              <a:t>月支領金額</a:t>
            </a:r>
            <a:endParaRPr lang="zh-TW" altLang="zh-TW"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0873070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altLang="zh-TW" smtClean="0"/>
              <a:pPr/>
              <a:t>93</a:t>
            </a:fld>
            <a:endParaRPr lang="zh-TW" altLang="en-US" dirty="0"/>
          </a:p>
        </p:txBody>
      </p:sp>
      <p:sp>
        <p:nvSpPr>
          <p:cNvPr id="3" name="矩形 15"/>
          <p:cNvSpPr>
            <a:spLocks noChangeArrowheads="1"/>
          </p:cNvSpPr>
          <p:nvPr/>
        </p:nvSpPr>
        <p:spPr bwMode="auto">
          <a:xfrm>
            <a:off x="550861" y="4900247"/>
            <a:ext cx="10926743"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ts val="27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smtClean="0">
              <a:latin typeface="微軟正黑體" panose="020B0604030504040204" pitchFamily="34" charset="-120"/>
              <a:ea typeface="微軟正黑體" panose="020B0604030504040204" pitchFamily="34" charset="-120"/>
            </a:endParaRPr>
          </a:p>
          <a:p>
            <a:pPr marL="342900" indent="-342900" eaLnBrk="1" hangingPunct="1">
              <a:lnSpc>
                <a:spcPts val="2700"/>
              </a:lnSpc>
              <a:spcBef>
                <a:spcPct val="0"/>
              </a:spcBef>
              <a:buFont typeface="Wingdings" panose="05000000000000000000" pitchFamily="2" charset="2"/>
              <a:buChar char="u"/>
              <a:defRPr/>
            </a:pPr>
            <a:r>
              <a:rPr lang="zh-TW" altLang="en-US" sz="2400" b="1"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學年度</a:t>
            </a:r>
            <a:r>
              <a:rPr lang="zh-TW" altLang="en-US" sz="24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學校</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每年</a:t>
            </a:r>
            <a:r>
              <a:rPr lang="en-US"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10</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月填報</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前一學年度資料</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。例如</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106</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年</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10</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月填報</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105</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學年度</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(105</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年</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8</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日至</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106</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年</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7</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31</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日</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每月</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日身心障礙進用員額暨繳交代金</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資料。</a:t>
            </a: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marL="355600" lvl="1" indent="-355600" latinLnBrk="1">
              <a:lnSpc>
                <a:spcPts val="2700"/>
              </a:lnSpc>
              <a:spcBef>
                <a:spcPts val="300"/>
              </a:spcBef>
              <a:spcAft>
                <a:spcPts val="300"/>
              </a:spcAft>
              <a:buSzPct val="90000"/>
              <a:buFont typeface="Wingdings" panose="05000000000000000000" pitchFamily="2" charset="2"/>
              <a:buChar char="u"/>
              <a:defRPr/>
            </a:pPr>
            <a:r>
              <a:rPr lang="zh-TW" altLang="zh-TW" sz="2400" b="1" kern="0" dirty="0">
                <a:latin typeface="微軟正黑體" panose="020B0604030504040204" pitchFamily="34" charset="-120"/>
                <a:ea typeface="微軟正黑體" panose="020B0604030504040204" pitchFamily="34" charset="-120"/>
                <a:cs typeface="Arial" panose="020B0604020202020204" pitchFamily="34" charset="0"/>
              </a:rPr>
              <a:t>教職員工總人數</a:t>
            </a:r>
            <a:r>
              <a:rPr lang="zh-TW" altLang="en-US" sz="2400" b="1" kern="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教職員工總人數：指各校</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每個月</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日提報「勞保及公保」之【教職員工總人數</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不包括學生兼任助理人數</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400" b="1" kern="0" dirty="0">
              <a:solidFill>
                <a:srgbClr val="7030A0"/>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8</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4126186" y="400049"/>
            <a:ext cx="8865914"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7-11</a:t>
            </a:r>
            <a:r>
              <a:rPr lang="zh-TW" altLang="en-US" sz="3000" dirty="0" smtClean="0">
                <a:solidFill>
                  <a:schemeClr val="tx1"/>
                </a:solidFill>
                <a:latin typeface="微軟正黑體" panose="020B0604030504040204" pitchFamily="34" charset="-120"/>
                <a:ea typeface="微軟正黑體" panose="020B0604030504040204" pitchFamily="34" charset="-120"/>
              </a:rPr>
              <a:t>學校</a:t>
            </a:r>
            <a:r>
              <a:rPr lang="zh-TW" altLang="en-US" sz="3000" dirty="0">
                <a:solidFill>
                  <a:schemeClr val="tx1"/>
                </a:solidFill>
                <a:latin typeface="微軟正黑體" panose="020B0604030504040204" pitchFamily="34" charset="-120"/>
                <a:ea typeface="微軟正黑體" panose="020B0604030504040204" pitchFamily="34" charset="-120"/>
              </a:rPr>
              <a:t>「每月」身心障礙進用</a:t>
            </a:r>
            <a:r>
              <a:rPr lang="zh-TW" altLang="en-US" sz="3000" dirty="0" smtClean="0">
                <a:solidFill>
                  <a:schemeClr val="tx1"/>
                </a:solidFill>
                <a:latin typeface="微軟正黑體" panose="020B0604030504040204" pitchFamily="34" charset="-120"/>
                <a:ea typeface="微軟正黑體" panose="020B0604030504040204" pitchFamily="34" charset="-120"/>
              </a:rPr>
              <a:t>員額暨</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zh-TW" altLang="en-US" sz="3000" dirty="0" smtClean="0">
                <a:solidFill>
                  <a:schemeClr val="tx1"/>
                </a:solidFill>
                <a:latin typeface="微軟正黑體" panose="020B0604030504040204" pitchFamily="34" charset="-120"/>
                <a:ea typeface="微軟正黑體" panose="020B0604030504040204" pitchFamily="34" charset="-120"/>
              </a:rPr>
              <a:t>繳交</a:t>
            </a:r>
            <a:r>
              <a:rPr lang="zh-TW" altLang="en-US" sz="3000" dirty="0">
                <a:solidFill>
                  <a:schemeClr val="tx1"/>
                </a:solidFill>
                <a:latin typeface="微軟正黑體" panose="020B0604030504040204" pitchFamily="34" charset="-120"/>
                <a:ea typeface="微軟正黑體" panose="020B0604030504040204" pitchFamily="34" charset="-120"/>
              </a:rPr>
              <a:t>代金統計</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3982889285"/>
              </p:ext>
            </p:extLst>
          </p:nvPr>
        </p:nvGraphicFramePr>
        <p:xfrm>
          <a:off x="550861" y="1349826"/>
          <a:ext cx="11321825" cy="3604726"/>
        </p:xfrm>
        <a:graphic>
          <a:graphicData uri="http://schemas.openxmlformats.org/drawingml/2006/table">
            <a:tbl>
              <a:tblPr firstRow="1" firstCol="1" bandRow="1">
                <a:tableStyleId>{5C22544A-7EE6-4342-B048-85BDC9FD1C3A}</a:tableStyleId>
              </a:tblPr>
              <a:tblGrid>
                <a:gridCol w="650142">
                  <a:extLst>
                    <a:ext uri="{9D8B030D-6E8A-4147-A177-3AD203B41FA5}">
                      <a16:colId xmlns:a16="http://schemas.microsoft.com/office/drawing/2014/main" xmlns="" val="20000"/>
                    </a:ext>
                  </a:extLst>
                </a:gridCol>
                <a:gridCol w="549256">
                  <a:extLst>
                    <a:ext uri="{9D8B030D-6E8A-4147-A177-3AD203B41FA5}">
                      <a16:colId xmlns:a16="http://schemas.microsoft.com/office/drawing/2014/main" xmlns="" val="20001"/>
                    </a:ext>
                  </a:extLst>
                </a:gridCol>
                <a:gridCol w="660068">
                  <a:extLst>
                    <a:ext uri="{9D8B030D-6E8A-4147-A177-3AD203B41FA5}">
                      <a16:colId xmlns:a16="http://schemas.microsoft.com/office/drawing/2014/main" xmlns="" val="20002"/>
                    </a:ext>
                  </a:extLst>
                </a:gridCol>
                <a:gridCol w="1181170">
                  <a:extLst>
                    <a:ext uri="{9D8B030D-6E8A-4147-A177-3AD203B41FA5}">
                      <a16:colId xmlns:a16="http://schemas.microsoft.com/office/drawing/2014/main" xmlns="" val="20003"/>
                    </a:ext>
                  </a:extLst>
                </a:gridCol>
                <a:gridCol w="2130738">
                  <a:extLst>
                    <a:ext uri="{9D8B030D-6E8A-4147-A177-3AD203B41FA5}">
                      <a16:colId xmlns:a16="http://schemas.microsoft.com/office/drawing/2014/main" xmlns="" val="20004"/>
                    </a:ext>
                  </a:extLst>
                </a:gridCol>
                <a:gridCol w="2003359">
                  <a:extLst>
                    <a:ext uri="{9D8B030D-6E8A-4147-A177-3AD203B41FA5}">
                      <a16:colId xmlns:a16="http://schemas.microsoft.com/office/drawing/2014/main" xmlns="" val="20005"/>
                    </a:ext>
                  </a:extLst>
                </a:gridCol>
                <a:gridCol w="1679663">
                  <a:extLst>
                    <a:ext uri="{9D8B030D-6E8A-4147-A177-3AD203B41FA5}">
                      <a16:colId xmlns:a16="http://schemas.microsoft.com/office/drawing/2014/main" xmlns="" val="20006"/>
                    </a:ext>
                  </a:extLst>
                </a:gridCol>
                <a:gridCol w="2467429">
                  <a:extLst>
                    <a:ext uri="{9D8B030D-6E8A-4147-A177-3AD203B41FA5}">
                      <a16:colId xmlns:a16="http://schemas.microsoft.com/office/drawing/2014/main" xmlns="" val="20007"/>
                    </a:ext>
                  </a:extLst>
                </a:gridCol>
              </a:tblGrid>
              <a:tr h="696688">
                <a:tc>
                  <a:txBody>
                    <a:bodyPr/>
                    <a:lstStyle/>
                    <a:p>
                      <a:pPr algn="ctr">
                        <a:lnSpc>
                          <a:spcPts val="1700"/>
                        </a:lnSpc>
                        <a:spcAft>
                          <a:spcPts val="0"/>
                        </a:spcAft>
                      </a:pPr>
                      <a:r>
                        <a:rPr lang="zh-TW" altLang="en-US" sz="1800" b="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學</a:t>
                      </a:r>
                      <a:endParaRPr lang="en-US" altLang="zh-TW" sz="1800" b="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1700"/>
                        </a:lnSpc>
                        <a:spcAft>
                          <a:spcPts val="0"/>
                        </a:spcAft>
                      </a:pPr>
                      <a:r>
                        <a:rPr lang="zh-TW" altLang="en-US" sz="1800" b="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800" b="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1700"/>
                        </a:lnSpc>
                        <a:spcAft>
                          <a:spcPts val="0"/>
                        </a:spcAft>
                      </a:pPr>
                      <a:r>
                        <a:rPr lang="zh-TW" altLang="en-US" sz="1800" b="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度</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資料月份</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教職員工</a:t>
                      </a:r>
                    </a:p>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總人數</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pPr>
                      <a:r>
                        <a:rPr lang="zh-TW" sz="1800" b="0" kern="100" dirty="0">
                          <a:solidFill>
                            <a:srgbClr val="000000"/>
                          </a:solidFill>
                          <a:effectLst/>
                          <a:latin typeface="微軟正黑體" panose="020B0604030504040204" pitchFamily="34" charset="-120"/>
                          <a:ea typeface="微軟正黑體" panose="020B0604030504040204" pitchFamily="34" charset="-120"/>
                        </a:rPr>
                        <a:t>勞僱型學生兼任</a:t>
                      </a:r>
                      <a:r>
                        <a:rPr lang="zh-TW" sz="1800" b="0" kern="100" dirty="0" smtClean="0">
                          <a:solidFill>
                            <a:srgbClr val="000000"/>
                          </a:solidFill>
                          <a:effectLst/>
                          <a:latin typeface="微軟正黑體" panose="020B0604030504040204" pitchFamily="34" charset="-120"/>
                          <a:ea typeface="微軟正黑體" panose="020B0604030504040204" pitchFamily="34" charset="-120"/>
                        </a:rPr>
                        <a:t>助理每月</a:t>
                      </a:r>
                      <a:r>
                        <a:rPr lang="zh-TW" sz="1800" b="0" kern="100" dirty="0">
                          <a:solidFill>
                            <a:srgbClr val="000000"/>
                          </a:solidFill>
                          <a:effectLst/>
                          <a:latin typeface="微軟正黑體" panose="020B0604030504040204" pitchFamily="34" charset="-120"/>
                          <a:ea typeface="微軟正黑體" panose="020B0604030504040204" pitchFamily="34" charset="-120"/>
                        </a:rPr>
                        <a:t>人數</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依法應進用身心</a:t>
                      </a:r>
                      <a:r>
                        <a:rPr lang="zh-TW" sz="1800" b="0" kern="0" dirty="0" smtClean="0">
                          <a:solidFill>
                            <a:srgbClr val="000000"/>
                          </a:solidFill>
                          <a:effectLst/>
                          <a:latin typeface="微軟正黑體" panose="020B0604030504040204" pitchFamily="34" charset="-120"/>
                          <a:ea typeface="微軟正黑體" panose="020B0604030504040204" pitchFamily="34" charset="-120"/>
                        </a:rPr>
                        <a:t>障礙人數</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已進用身心障礙</a:t>
                      </a:r>
                      <a:r>
                        <a:rPr lang="zh-TW" sz="1800" b="0" kern="0" dirty="0" smtClean="0">
                          <a:solidFill>
                            <a:srgbClr val="000000"/>
                          </a:solidFill>
                          <a:effectLst/>
                          <a:latin typeface="微軟正黑體" panose="020B0604030504040204" pitchFamily="34" charset="-120"/>
                          <a:ea typeface="微軟正黑體" panose="020B0604030504040204" pitchFamily="34" charset="-120"/>
                        </a:rPr>
                        <a:t>員額總</a:t>
                      </a:r>
                      <a:r>
                        <a:rPr lang="zh-TW" sz="1800" b="0" kern="0" dirty="0">
                          <a:solidFill>
                            <a:srgbClr val="000000"/>
                          </a:solidFill>
                          <a:effectLst/>
                          <a:latin typeface="微軟正黑體" panose="020B0604030504040204" pitchFamily="34" charset="-120"/>
                          <a:ea typeface="微軟正黑體" panose="020B0604030504040204" pitchFamily="34" charset="-120"/>
                        </a:rPr>
                        <a:t>人數</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pPr>
                      <a:r>
                        <a:rPr lang="zh-TW" sz="1800" b="0" kern="0" dirty="0">
                          <a:solidFill>
                            <a:srgbClr val="000000"/>
                          </a:solidFill>
                          <a:effectLst/>
                          <a:latin typeface="微軟正黑體" panose="020B0604030504040204" pitchFamily="34" charset="-120"/>
                          <a:ea typeface="微軟正黑體" panose="020B0604030504040204" pitchFamily="34" charset="-120"/>
                        </a:rPr>
                        <a:t>未聘用足額身心障礙</a:t>
                      </a:r>
                      <a:r>
                        <a:rPr lang="zh-TW" sz="1800" b="0" kern="0" dirty="0" smtClean="0">
                          <a:solidFill>
                            <a:srgbClr val="000000"/>
                          </a:solidFill>
                          <a:effectLst/>
                          <a:latin typeface="微軟正黑體" panose="020B0604030504040204" pitchFamily="34" charset="-120"/>
                          <a:ea typeface="微軟正黑體" panose="020B0604030504040204" pitchFamily="34" charset="-120"/>
                        </a:rPr>
                        <a:t>者應</a:t>
                      </a:r>
                      <a:r>
                        <a:rPr lang="zh-TW" sz="1800" b="0" kern="0" dirty="0">
                          <a:solidFill>
                            <a:srgbClr val="000000"/>
                          </a:solidFill>
                          <a:effectLst/>
                          <a:latin typeface="微軟正黑體" panose="020B0604030504040204" pitchFamily="34" charset="-120"/>
                          <a:ea typeface="微軟正黑體" panose="020B0604030504040204" pitchFamily="34" charset="-120"/>
                        </a:rPr>
                        <a:t>繳交身障代金</a:t>
                      </a:r>
                      <a:r>
                        <a:rPr lang="zh-TW" sz="1800" b="0" kern="0" dirty="0" smtClean="0">
                          <a:solidFill>
                            <a:srgbClr val="000000"/>
                          </a:solidFill>
                          <a:effectLst/>
                          <a:latin typeface="微軟正黑體" panose="020B0604030504040204" pitchFamily="34" charset="-120"/>
                          <a:ea typeface="微軟正黑體" panose="020B0604030504040204" pitchFamily="34" charset="-120"/>
                        </a:rPr>
                        <a:t>金額</a:t>
                      </a:r>
                      <a:endParaRPr lang="zh-TW" sz="1800" b="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56252">
                <a:tc rowSpan="12">
                  <a:txBody>
                    <a:bodyPr/>
                    <a:lstStyle/>
                    <a:p>
                      <a:pPr algn="ctr">
                        <a:lnSpc>
                          <a:spcPts val="1700"/>
                        </a:lnSpc>
                        <a:spcAft>
                          <a:spcPts val="0"/>
                        </a:spcAft>
                        <a:tabLst>
                          <a:tab pos="9972040" algn="r"/>
                        </a:tabLst>
                      </a:pP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105</a:t>
                      </a:r>
                      <a:r>
                        <a:rPr lang="zh-TW" sz="1800" kern="100" dirty="0">
                          <a:solidFill>
                            <a:srgbClr val="000000"/>
                          </a:solidFill>
                          <a:effectLst/>
                          <a:latin typeface="微軟正黑體" panose="020B0604030504040204" pitchFamily="34" charset="-120"/>
                          <a:ea typeface="微軟正黑體" panose="020B0604030504040204" pitchFamily="34" charset="-120"/>
                        </a:rPr>
                        <a:t>年</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0" dirty="0">
                          <a:solidFill>
                            <a:srgbClr val="000000"/>
                          </a:solidFill>
                          <a:effectLst/>
                          <a:latin typeface="微軟正黑體" panose="020B0604030504040204" pitchFamily="34" charset="-120"/>
                          <a:ea typeface="微軟正黑體" panose="020B0604030504040204" pitchFamily="34" charset="-120"/>
                        </a:rPr>
                        <a:t>8</a:t>
                      </a:r>
                      <a:r>
                        <a:rPr lang="zh-TW" sz="1800" kern="0" dirty="0">
                          <a:solidFill>
                            <a:srgbClr val="000000"/>
                          </a:solidFill>
                          <a:effectLst/>
                          <a:latin typeface="微軟正黑體" panose="020B0604030504040204" pitchFamily="34" charset="-120"/>
                          <a:ea typeface="微軟正黑體" panose="020B0604030504040204" pitchFamily="34" charset="-120"/>
                        </a:rPr>
                        <a:t>月</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43584">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en-US" sz="1800" kern="0" dirty="0">
                          <a:solidFill>
                            <a:srgbClr val="000000"/>
                          </a:solidFill>
                          <a:effectLst/>
                          <a:latin typeface="微軟正黑體" panose="020B0604030504040204" pitchFamily="34" charset="-120"/>
                          <a:ea typeface="微軟正黑體" panose="020B0604030504040204" pitchFamily="34" charset="-120"/>
                        </a:rPr>
                        <a:t>9</a:t>
                      </a:r>
                      <a:r>
                        <a:rPr lang="zh-TW" sz="1800" kern="0" dirty="0">
                          <a:solidFill>
                            <a:srgbClr val="000000"/>
                          </a:solidFill>
                          <a:effectLst/>
                          <a:latin typeface="微軟正黑體" panose="020B0604030504040204" pitchFamily="34" charset="-120"/>
                          <a:ea typeface="微軟正黑體" panose="020B0604030504040204" pitchFamily="34" charset="-120"/>
                        </a:rPr>
                        <a:t>月</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38977">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en-US" sz="1800" kern="0" dirty="0">
                          <a:solidFill>
                            <a:srgbClr val="000000"/>
                          </a:solidFill>
                          <a:effectLst/>
                          <a:latin typeface="微軟正黑體" panose="020B0604030504040204" pitchFamily="34" charset="-120"/>
                          <a:ea typeface="微軟正黑體" panose="020B0604030504040204" pitchFamily="34" charset="-120"/>
                        </a:rPr>
                        <a:t>10</a:t>
                      </a:r>
                      <a:r>
                        <a:rPr lang="zh-TW" sz="1800" kern="0" dirty="0">
                          <a:solidFill>
                            <a:srgbClr val="000000"/>
                          </a:solidFill>
                          <a:effectLst/>
                          <a:latin typeface="微軟正黑體" panose="020B0604030504040204" pitchFamily="34" charset="-120"/>
                          <a:ea typeface="微軟正黑體" panose="020B0604030504040204" pitchFamily="34" charset="-120"/>
                        </a:rPr>
                        <a:t>月</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42433">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en-US" sz="1800" kern="0" dirty="0">
                          <a:solidFill>
                            <a:srgbClr val="000000"/>
                          </a:solidFill>
                          <a:effectLst/>
                          <a:latin typeface="微軟正黑體" panose="020B0604030504040204" pitchFamily="34" charset="-120"/>
                          <a:ea typeface="微軟正黑體" panose="020B0604030504040204" pitchFamily="34" charset="-120"/>
                        </a:rPr>
                        <a:t>11</a:t>
                      </a:r>
                      <a:r>
                        <a:rPr lang="zh-TW" sz="1800" kern="0" dirty="0">
                          <a:solidFill>
                            <a:srgbClr val="000000"/>
                          </a:solidFill>
                          <a:effectLst/>
                          <a:latin typeface="微軟正黑體" panose="020B0604030504040204" pitchFamily="34" charset="-120"/>
                          <a:ea typeface="微軟正黑體" panose="020B0604030504040204" pitchFamily="34" charset="-120"/>
                        </a:rPr>
                        <a:t>月</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237825">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en-US" sz="1800" kern="0" dirty="0">
                          <a:solidFill>
                            <a:srgbClr val="000000"/>
                          </a:solidFill>
                          <a:effectLst/>
                          <a:latin typeface="微軟正黑體" panose="020B0604030504040204" pitchFamily="34" charset="-120"/>
                          <a:ea typeface="微軟正黑體" panose="020B0604030504040204" pitchFamily="34" charset="-120"/>
                        </a:rPr>
                        <a:t>12</a:t>
                      </a:r>
                      <a:r>
                        <a:rPr lang="zh-TW" sz="1800" kern="0" dirty="0">
                          <a:solidFill>
                            <a:srgbClr val="000000"/>
                          </a:solidFill>
                          <a:effectLst/>
                          <a:latin typeface="微軟正黑體" panose="020B0604030504040204" pitchFamily="34" charset="-120"/>
                          <a:ea typeface="微軟正黑體" panose="020B0604030504040204" pitchFamily="34" charset="-120"/>
                        </a:rPr>
                        <a:t>月</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241281">
                <a:tc vMerge="1">
                  <a:txBody>
                    <a:bodyPr/>
                    <a:lstStyle/>
                    <a:p>
                      <a:pPr algn="ctr">
                        <a:lnSpc>
                          <a:spcPts val="1700"/>
                        </a:lnSpc>
                        <a:spcAft>
                          <a:spcPts val="0"/>
                        </a:spcAft>
                        <a:tabLst>
                          <a:tab pos="9972040" algn="r"/>
                        </a:tabLst>
                      </a:pP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pPr algn="ctr">
                        <a:lnSpc>
                          <a:spcPts val="1700"/>
                        </a:lnSpc>
                        <a:spcAft>
                          <a:spcPts val="0"/>
                        </a:spcAft>
                        <a:tabLst>
                          <a:tab pos="9972040" algn="r"/>
                        </a:tabLst>
                      </a:pPr>
                      <a:r>
                        <a:rPr lang="en-US" sz="1800" kern="0" dirty="0">
                          <a:solidFill>
                            <a:srgbClr val="000000"/>
                          </a:solidFill>
                          <a:effectLst/>
                          <a:latin typeface="微軟正黑體" panose="020B0604030504040204" pitchFamily="34" charset="-120"/>
                          <a:ea typeface="微軟正黑體" panose="020B0604030504040204" pitchFamily="34" charset="-120"/>
                        </a:rPr>
                        <a:t>106</a:t>
                      </a:r>
                      <a:r>
                        <a:rPr lang="zh-TW" sz="1800" kern="0" dirty="0">
                          <a:solidFill>
                            <a:srgbClr val="000000"/>
                          </a:solidFill>
                          <a:effectLst/>
                          <a:latin typeface="微軟正黑體" panose="020B0604030504040204" pitchFamily="34" charset="-120"/>
                          <a:ea typeface="微軟正黑體" panose="020B0604030504040204" pitchFamily="34" charset="-120"/>
                        </a:rPr>
                        <a:t>年</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0" dirty="0">
                          <a:solidFill>
                            <a:srgbClr val="000000"/>
                          </a:solidFill>
                          <a:effectLst/>
                          <a:latin typeface="微軟正黑體" panose="020B0604030504040204" pitchFamily="34" charset="-120"/>
                          <a:ea typeface="微軟正黑體" panose="020B0604030504040204" pitchFamily="34" charset="-120"/>
                        </a:rPr>
                        <a:t>1</a:t>
                      </a:r>
                      <a:r>
                        <a:rPr lang="zh-TW" sz="1800" kern="0" dirty="0">
                          <a:solidFill>
                            <a:srgbClr val="000000"/>
                          </a:solidFill>
                          <a:effectLst/>
                          <a:latin typeface="微軟正黑體" panose="020B0604030504040204" pitchFamily="34" charset="-120"/>
                          <a:ea typeface="微軟正黑體" panose="020B0604030504040204" pitchFamily="34" charset="-120"/>
                        </a:rPr>
                        <a:t>月</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241281">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en-US" sz="1800" kern="0" dirty="0">
                          <a:solidFill>
                            <a:srgbClr val="000000"/>
                          </a:solidFill>
                          <a:effectLst/>
                          <a:latin typeface="微軟正黑體" panose="020B0604030504040204" pitchFamily="34" charset="-120"/>
                          <a:ea typeface="微軟正黑體" panose="020B0604030504040204" pitchFamily="34" charset="-120"/>
                        </a:rPr>
                        <a:t>2</a:t>
                      </a:r>
                      <a:r>
                        <a:rPr lang="zh-TW" sz="1800" kern="0" dirty="0">
                          <a:solidFill>
                            <a:srgbClr val="000000"/>
                          </a:solidFill>
                          <a:effectLst/>
                          <a:latin typeface="微軟正黑體" panose="020B0604030504040204" pitchFamily="34" charset="-120"/>
                          <a:ea typeface="微軟正黑體" panose="020B0604030504040204" pitchFamily="34" charset="-120"/>
                        </a:rPr>
                        <a:t>月</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241281">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en-US" sz="1800" kern="0" dirty="0">
                          <a:solidFill>
                            <a:srgbClr val="000000"/>
                          </a:solidFill>
                          <a:effectLst/>
                          <a:latin typeface="微軟正黑體" panose="020B0604030504040204" pitchFamily="34" charset="-120"/>
                          <a:ea typeface="微軟正黑體" panose="020B0604030504040204" pitchFamily="34" charset="-120"/>
                        </a:rPr>
                        <a:t>3</a:t>
                      </a:r>
                      <a:r>
                        <a:rPr lang="zh-TW" sz="1800" kern="0" dirty="0">
                          <a:solidFill>
                            <a:srgbClr val="000000"/>
                          </a:solidFill>
                          <a:effectLst/>
                          <a:latin typeface="微軟正黑體" panose="020B0604030504040204" pitchFamily="34" charset="-120"/>
                          <a:ea typeface="微軟正黑體" panose="020B0604030504040204" pitchFamily="34" charset="-120"/>
                        </a:rPr>
                        <a:t>月</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241281">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en-US" sz="1800" kern="0" dirty="0">
                          <a:solidFill>
                            <a:srgbClr val="000000"/>
                          </a:solidFill>
                          <a:effectLst/>
                          <a:latin typeface="微軟正黑體" panose="020B0604030504040204" pitchFamily="34" charset="-120"/>
                          <a:ea typeface="微軟正黑體" panose="020B0604030504040204" pitchFamily="34" charset="-120"/>
                        </a:rPr>
                        <a:t>4</a:t>
                      </a:r>
                      <a:r>
                        <a:rPr lang="zh-TW" sz="1800" kern="0" dirty="0">
                          <a:solidFill>
                            <a:srgbClr val="000000"/>
                          </a:solidFill>
                          <a:effectLst/>
                          <a:latin typeface="微軟正黑體" panose="020B0604030504040204" pitchFamily="34" charset="-120"/>
                          <a:ea typeface="微軟正黑體" panose="020B0604030504040204" pitchFamily="34" charset="-120"/>
                        </a:rPr>
                        <a:t>月</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r h="241281">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en-US" sz="1800" kern="0" dirty="0">
                          <a:solidFill>
                            <a:srgbClr val="000000"/>
                          </a:solidFill>
                          <a:effectLst/>
                          <a:latin typeface="微軟正黑體" panose="020B0604030504040204" pitchFamily="34" charset="-120"/>
                          <a:ea typeface="微軟正黑體" panose="020B0604030504040204" pitchFamily="34" charset="-120"/>
                        </a:rPr>
                        <a:t>5</a:t>
                      </a:r>
                      <a:r>
                        <a:rPr lang="zh-TW" sz="1800" kern="0" dirty="0">
                          <a:solidFill>
                            <a:srgbClr val="000000"/>
                          </a:solidFill>
                          <a:effectLst/>
                          <a:latin typeface="微軟正黑體" panose="020B0604030504040204" pitchFamily="34" charset="-120"/>
                          <a:ea typeface="微軟正黑體" panose="020B0604030504040204" pitchFamily="34" charset="-120"/>
                        </a:rPr>
                        <a:t>月</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r h="241281">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en-US" sz="1800" kern="0">
                          <a:solidFill>
                            <a:srgbClr val="000000"/>
                          </a:solidFill>
                          <a:effectLst/>
                          <a:latin typeface="微軟正黑體" panose="020B0604030504040204" pitchFamily="34" charset="-120"/>
                          <a:ea typeface="微軟正黑體" panose="020B0604030504040204" pitchFamily="34" charset="-120"/>
                        </a:rPr>
                        <a:t>6</a:t>
                      </a:r>
                      <a:r>
                        <a:rPr lang="zh-TW" sz="1800" kern="0">
                          <a:solidFill>
                            <a:srgbClr val="000000"/>
                          </a:solidFill>
                          <a:effectLst/>
                          <a:latin typeface="微軟正黑體" panose="020B0604030504040204" pitchFamily="34" charset="-120"/>
                          <a:ea typeface="微軟正黑體" panose="020B0604030504040204" pitchFamily="34" charset="-120"/>
                        </a:rPr>
                        <a:t>月</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a:solidFill>
                            <a:srgbClr val="000000"/>
                          </a:solidFill>
                          <a:effectLst/>
                          <a:latin typeface="微軟正黑體" panose="020B0604030504040204" pitchFamily="34" charset="-120"/>
                          <a:ea typeface="微軟正黑體" panose="020B0604030504040204" pitchFamily="34" charset="-120"/>
                        </a:rPr>
                        <a:t> </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1"/>
                  </a:ext>
                </a:extLst>
              </a:tr>
              <a:tr h="241281">
                <a:tc vMerge="1">
                  <a:txBody>
                    <a:bodyPr/>
                    <a:lstStyle/>
                    <a:p>
                      <a:endParaRPr lang="zh-TW" altLang="en-US"/>
                    </a:p>
                  </a:txBody>
                  <a:tcPr/>
                </a:tc>
                <a:tc vMerge="1">
                  <a:txBody>
                    <a:bodyPr/>
                    <a:lstStyle/>
                    <a:p>
                      <a:endParaRPr lang="zh-TW" altLang="en-US"/>
                    </a:p>
                  </a:txBody>
                  <a:tcPr/>
                </a:tc>
                <a:tc>
                  <a:txBody>
                    <a:bodyPr/>
                    <a:lstStyle/>
                    <a:p>
                      <a:pPr algn="ctr">
                        <a:lnSpc>
                          <a:spcPts val="1700"/>
                        </a:lnSpc>
                        <a:spcAft>
                          <a:spcPts val="0"/>
                        </a:spcAft>
                        <a:tabLst>
                          <a:tab pos="9972040" algn="r"/>
                        </a:tabLst>
                      </a:pPr>
                      <a:r>
                        <a:rPr lang="en-US" sz="1800" kern="0">
                          <a:solidFill>
                            <a:srgbClr val="000000"/>
                          </a:solidFill>
                          <a:effectLst/>
                          <a:latin typeface="微軟正黑體" panose="020B0604030504040204" pitchFamily="34" charset="-120"/>
                          <a:ea typeface="微軟正黑體" panose="020B0604030504040204" pitchFamily="34" charset="-120"/>
                        </a:rPr>
                        <a:t>7</a:t>
                      </a:r>
                      <a:r>
                        <a:rPr lang="zh-TW" sz="1800" kern="0">
                          <a:solidFill>
                            <a:srgbClr val="000000"/>
                          </a:solidFill>
                          <a:effectLst/>
                          <a:latin typeface="微軟正黑體" panose="020B0604030504040204" pitchFamily="34" charset="-120"/>
                          <a:ea typeface="微軟正黑體" panose="020B0604030504040204" pitchFamily="34" charset="-120"/>
                        </a:rPr>
                        <a:t>月</a:t>
                      </a:r>
                      <a:endPar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700"/>
                        </a:lnSpc>
                        <a:spcAft>
                          <a:spcPts val="0"/>
                        </a:spcAft>
                        <a:tabLst>
                          <a:tab pos="9972040" algn="r"/>
                        </a:tabLs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0893" marR="608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40544743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altLang="zh-TW" smtClean="0"/>
              <a:pPr/>
              <a:t>94</a:t>
            </a:fld>
            <a:endParaRPr lang="zh-TW" altLang="en-US" dirty="0"/>
          </a:p>
        </p:txBody>
      </p:sp>
      <p:sp>
        <p:nvSpPr>
          <p:cNvPr id="3" name="矩形 15"/>
          <p:cNvSpPr>
            <a:spLocks noChangeArrowheads="1"/>
          </p:cNvSpPr>
          <p:nvPr/>
        </p:nvSpPr>
        <p:spPr bwMode="auto">
          <a:xfrm>
            <a:off x="605452" y="1232070"/>
            <a:ext cx="11426891" cy="580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marL="355600" lvl="1" indent="-355600" latinLnBrk="1">
              <a:lnSpc>
                <a:spcPts val="2700"/>
              </a:lnSpc>
              <a:spcBef>
                <a:spcPts val="300"/>
              </a:spcBef>
              <a:spcAft>
                <a:spcPts val="300"/>
              </a:spcAft>
              <a:buSzPct val="90000"/>
              <a:buFont typeface="Wingdings" panose="05000000000000000000" pitchFamily="2" charset="2"/>
              <a:buChar char="u"/>
              <a:defRPr/>
            </a:pPr>
            <a:r>
              <a:rPr lang="zh-TW" altLang="zh-TW" sz="24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每月勞僱型學生兼任助理人數</a:t>
            </a:r>
            <a:r>
              <a:rPr lang="zh-TW" altLang="en-US" sz="24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每月勞僱型學生兼任助理人數：指各校每月「勞僱型研究助理、教學助理、工讀生總人數</a:t>
            </a:r>
            <a:r>
              <a:rPr lang="zh-TW" altLang="zh-TW" sz="24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355600" lvl="1" indent="-355600" latinLnBrk="1">
              <a:lnSpc>
                <a:spcPts val="2700"/>
              </a:lnSpc>
              <a:spcBef>
                <a:spcPts val="300"/>
              </a:spcBef>
              <a:spcAft>
                <a:spcPts val="300"/>
              </a:spcAft>
              <a:buSzPct val="90000"/>
              <a:buFont typeface="Wingdings" panose="05000000000000000000" pitchFamily="2" charset="2"/>
              <a:buChar char="u"/>
              <a:defRPr/>
            </a:pPr>
            <a:r>
              <a:rPr lang="zh-TW" altLang="zh-TW" sz="24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依法應進用身心障礙人數</a:t>
            </a:r>
            <a:r>
              <a:rPr lang="zh-TW" altLang="en-US" sz="24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依據「身心障礙者權益保障法」第</a:t>
            </a:r>
            <a:r>
              <a:rPr lang="en-US"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38</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條規定辦理，並填報學校</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每月</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日</a:t>
            </a:r>
            <a:r>
              <a:rPr lang="zh-TW" altLang="zh-TW" sz="2400" b="1" dirty="0">
                <a:latin typeface="微軟正黑體" panose="020B0604030504040204" pitchFamily="34" charset="-120"/>
                <a:ea typeface="微軟正黑體" panose="020B0604030504040204" pitchFamily="34" charset="-120"/>
                <a:cs typeface="Arial" panose="020B0604020202020204" pitchFamily="34" charset="0"/>
              </a:rPr>
              <a:t>教職員工數參與勞保、公保人數計算依法應進用身心障礙者之人數</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，其中</a:t>
            </a:r>
            <a:r>
              <a:rPr lang="zh-TW" altLang="zh-TW" sz="2400" b="1" dirty="0">
                <a:latin typeface="微軟正黑體" panose="020B0604030504040204" pitchFamily="34" charset="-120"/>
                <a:ea typeface="微軟正黑體" panose="020B0604030504040204" pitchFamily="34" charset="-120"/>
                <a:cs typeface="Arial" panose="020B0604020202020204" pitchFamily="34" charset="0"/>
              </a:rPr>
              <a:t>公立學校應進用總員工人數</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3</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dirty="0">
                <a:solidFill>
                  <a:srgbClr val="7030A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dirty="0">
                <a:latin typeface="微軟正黑體" panose="020B0604030504040204" pitchFamily="34" charset="-120"/>
                <a:ea typeface="微軟正黑體" panose="020B0604030504040204" pitchFamily="34" charset="-120"/>
                <a:cs typeface="Arial" panose="020B0604020202020204" pitchFamily="34" charset="0"/>
              </a:rPr>
              <a:t>私立學校應進用總員工數</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，其</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計算後之小數，請無條件捨去</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720000" lvl="2" indent="-457200">
              <a:buSzPct val="100000"/>
              <a:buNone/>
            </a:pPr>
            <a:r>
              <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一</a:t>
            </a:r>
            <a:r>
              <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公立學校</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：員工總人數在</a:t>
            </a:r>
            <a:r>
              <a:rPr lang="en-US" altLang="zh-TW" sz="2000" b="1" dirty="0">
                <a:latin typeface="微軟正黑體" panose="020B0604030504040204" pitchFamily="34" charset="-120"/>
                <a:ea typeface="微軟正黑體" panose="020B0604030504040204" pitchFamily="34" charset="-120"/>
                <a:cs typeface="Arial" panose="020B0604020202020204" pitchFamily="34" charset="0"/>
              </a:rPr>
              <a:t>34</a:t>
            </a: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人以上</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者，進用具有就業能力之身心障礙者人數，不得低於員工總人數</a:t>
            </a:r>
            <a:r>
              <a:rPr lang="en-US" altLang="zh-TW" sz="20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3%</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。計算公式：公立員工總人數</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×0.03</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再將小數無條件捨去。因此，員工總人數為</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34</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至</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66</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人進用</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人，</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67</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至</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99</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人進用</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人，</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100</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至</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133</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人進用</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3</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人，以此類推。</a:t>
            </a:r>
            <a:endPar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720000" lvl="2" indent="-457200">
              <a:buSzPct val="100000"/>
              <a:buNone/>
            </a:pPr>
            <a:r>
              <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二</a:t>
            </a:r>
            <a:r>
              <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私立</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學校：員工總人數在</a:t>
            </a:r>
            <a:r>
              <a:rPr lang="en-US" altLang="zh-TW" sz="2000" b="1" dirty="0">
                <a:latin typeface="微軟正黑體" panose="020B0604030504040204" pitchFamily="34" charset="-120"/>
                <a:ea typeface="微軟正黑體" panose="020B0604030504040204" pitchFamily="34" charset="-120"/>
                <a:cs typeface="Arial" panose="020B0604020202020204" pitchFamily="34" charset="0"/>
              </a:rPr>
              <a:t>67</a:t>
            </a: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人以上</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者，進用具有就業能力之身心障礙者人數，不得低於員工總人數</a:t>
            </a:r>
            <a:r>
              <a:rPr lang="en-US" altLang="zh-TW" sz="20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，且不得少於</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人。計算公式：員工總人數×</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0.01</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，所得數字小於</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者進位為</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，大於</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者小數無條件捨去。因此，員工總人數為</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67</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至</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199</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人進用</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人，</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200</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至</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299</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人進用</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人，</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300</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至</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399</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人進用</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3</a:t>
            </a:r>
            <a:r>
              <a:rPr lang="zh-TW"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人，以此類推</a:t>
            </a:r>
            <a:r>
              <a:rPr lang="zh-TW" altLang="zh-TW" sz="14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720000" lvl="2" indent="-457200">
              <a:buSzPct val="100000"/>
              <a:buNone/>
            </a:pPr>
            <a:r>
              <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三</a:t>
            </a:r>
            <a:r>
              <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參考網址：</a:t>
            </a:r>
            <a:r>
              <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https://www.wda.gov.tw/home.jsp?pageno=201312110007&amp;acttype=view&amp;dataserno=201312210009</a:t>
            </a:r>
          </a:p>
          <a:p>
            <a:pPr marL="720000" lvl="2" indent="-457200">
              <a:buSzPct val="100000"/>
              <a:buNone/>
            </a:pPr>
            <a:endParaRPr lang="zh-TW" altLang="zh-TW" sz="1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 name="文字方塊 3"/>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8</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4126186" y="400049"/>
            <a:ext cx="8865914"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7-11</a:t>
            </a:r>
            <a:r>
              <a:rPr lang="zh-TW" altLang="en-US" sz="3000" dirty="0" smtClean="0">
                <a:solidFill>
                  <a:schemeClr val="tx1"/>
                </a:solidFill>
                <a:latin typeface="微軟正黑體" panose="020B0604030504040204" pitchFamily="34" charset="-120"/>
                <a:ea typeface="微軟正黑體" panose="020B0604030504040204" pitchFamily="34" charset="-120"/>
              </a:rPr>
              <a:t>學校</a:t>
            </a:r>
            <a:r>
              <a:rPr lang="zh-TW" altLang="en-US" sz="3000" dirty="0">
                <a:solidFill>
                  <a:schemeClr val="tx1"/>
                </a:solidFill>
                <a:latin typeface="微軟正黑體" panose="020B0604030504040204" pitchFamily="34" charset="-120"/>
                <a:ea typeface="微軟正黑體" panose="020B0604030504040204" pitchFamily="34" charset="-120"/>
              </a:rPr>
              <a:t>「每月」身心障礙進用</a:t>
            </a:r>
            <a:r>
              <a:rPr lang="zh-TW" altLang="en-US" sz="3000" dirty="0" smtClean="0">
                <a:solidFill>
                  <a:schemeClr val="tx1"/>
                </a:solidFill>
                <a:latin typeface="微軟正黑體" panose="020B0604030504040204" pitchFamily="34" charset="-120"/>
                <a:ea typeface="微軟正黑體" panose="020B0604030504040204" pitchFamily="34" charset="-120"/>
              </a:rPr>
              <a:t>員額暨</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zh-TW" altLang="en-US" sz="3000" dirty="0" smtClean="0">
                <a:solidFill>
                  <a:schemeClr val="tx1"/>
                </a:solidFill>
                <a:latin typeface="微軟正黑體" panose="020B0604030504040204" pitchFamily="34" charset="-120"/>
                <a:ea typeface="微軟正黑體" panose="020B0604030504040204" pitchFamily="34" charset="-120"/>
              </a:rPr>
              <a:t>繳交</a:t>
            </a:r>
            <a:r>
              <a:rPr lang="zh-TW" altLang="en-US" sz="3000" dirty="0">
                <a:solidFill>
                  <a:schemeClr val="tx1"/>
                </a:solidFill>
                <a:latin typeface="微軟正黑體" panose="020B0604030504040204" pitchFamily="34" charset="-120"/>
                <a:ea typeface="微軟正黑體" panose="020B0604030504040204" pitchFamily="34" charset="-120"/>
              </a:rPr>
              <a:t>代金統計</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143019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altLang="zh-TW" smtClean="0"/>
              <a:pPr/>
              <a:t>95</a:t>
            </a:fld>
            <a:endParaRPr lang="zh-TW" altLang="en-US" dirty="0"/>
          </a:p>
        </p:txBody>
      </p:sp>
      <p:sp>
        <p:nvSpPr>
          <p:cNvPr id="3" name="矩形 15"/>
          <p:cNvSpPr>
            <a:spLocks noChangeArrowheads="1"/>
          </p:cNvSpPr>
          <p:nvPr/>
        </p:nvSpPr>
        <p:spPr bwMode="auto">
          <a:xfrm>
            <a:off x="663509" y="2060718"/>
            <a:ext cx="10926743"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marL="355600" lvl="1" indent="-355600" latinLnBrk="1">
              <a:lnSpc>
                <a:spcPts val="3000"/>
              </a:lnSpc>
              <a:spcBef>
                <a:spcPts val="600"/>
              </a:spcBef>
              <a:spcAft>
                <a:spcPts val="600"/>
              </a:spcAft>
              <a:buSzPct val="90000"/>
              <a:buFont typeface="Wingdings" panose="05000000000000000000" pitchFamily="2" charset="2"/>
              <a:buChar char="u"/>
              <a:defRPr/>
            </a:pPr>
            <a:r>
              <a:rPr lang="zh-TW" altLang="zh-TW" sz="2400" b="1" kern="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已</a:t>
            </a:r>
            <a:r>
              <a:rPr lang="zh-TW" altLang="zh-TW" sz="24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進用身心障礙員額總人數</a:t>
            </a:r>
            <a:r>
              <a:rPr lang="zh-TW" altLang="en-US" sz="24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學校依「身心障礙者權益保障法」第</a:t>
            </a:r>
            <a:r>
              <a:rPr lang="en-US"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38</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條規定</a:t>
            </a:r>
            <a:r>
              <a:rPr lang="zh-TW" altLang="zh-TW"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學校每月</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日【已進用有就業能力之身心障礙者之人數】。</a:t>
            </a:r>
            <a:endPar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pPr marL="355600" lvl="1" indent="-355600" latinLnBrk="1">
              <a:lnSpc>
                <a:spcPts val="3000"/>
              </a:lnSpc>
              <a:spcBef>
                <a:spcPts val="600"/>
              </a:spcBef>
              <a:spcAft>
                <a:spcPts val="600"/>
              </a:spcAft>
              <a:buSzPct val="90000"/>
              <a:buFont typeface="Wingdings" panose="05000000000000000000" pitchFamily="2" charset="2"/>
              <a:buChar char="u"/>
              <a:defRPr/>
            </a:pPr>
            <a:r>
              <a:rPr lang="zh-TW" altLang="zh-TW" sz="24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未聘用足額身心障礙者應繳交身障代金金額</a:t>
            </a:r>
            <a:r>
              <a:rPr lang="zh-TW" altLang="en-US" sz="2400" b="1" kern="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依「身心障礙者權益保障法」第</a:t>
            </a:r>
            <a:r>
              <a:rPr lang="en-US"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43</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條規定，學校若未能依規定進用有就業能力之身心障礙人數時，應定期向所在地</a:t>
            </a:r>
            <a:r>
              <a:rPr lang="zh-TW" altLang="zh-TW" sz="24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直轄市、縣（市）</a:t>
            </a:r>
            <a:r>
              <a:rPr lang="zh-TW" altLang="zh-TW" sz="24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勞工主管機關繳交【身心障礙者就業基金之差額補助費】，其</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「金額」依差額人數乘以每月基本工資計算</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(106</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年每月基本工資調整為</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21,009</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元，每小時基本工資調整為</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133</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元</a:t>
            </a:r>
            <a:r>
              <a:rPr lang="en-US"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4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pPr marL="0" lvl="1" indent="0" latinLnBrk="1">
              <a:lnSpc>
                <a:spcPts val="3000"/>
              </a:lnSpc>
              <a:spcBef>
                <a:spcPts val="600"/>
              </a:spcBef>
              <a:spcAft>
                <a:spcPts val="600"/>
              </a:spcAft>
              <a:buSzPct val="90000"/>
              <a:buNone/>
              <a:defRPr/>
            </a:pPr>
            <a:r>
              <a:rPr lang="en-US" altLang="zh-TW" sz="24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月因應「教育部」需求預計新增本表</a:t>
            </a:r>
            <a:r>
              <a:rPr lang="en-US" altLang="zh-TW" sz="1600" dirty="0">
                <a:latin typeface="微軟正黑體" panose="020B0604030504040204" pitchFamily="34" charset="-120"/>
                <a:ea typeface="微軟正黑體" panose="020B0604030504040204" pitchFamily="34" charset="-120"/>
              </a:rPr>
              <a:t>】</a:t>
            </a:r>
          </a:p>
          <a:p>
            <a:pPr marL="355600" lvl="1" indent="-355600" latinLnBrk="1">
              <a:lnSpc>
                <a:spcPts val="3000"/>
              </a:lnSpc>
              <a:spcBef>
                <a:spcPts val="600"/>
              </a:spcBef>
              <a:spcAft>
                <a:spcPts val="600"/>
              </a:spcAft>
              <a:buSzPct val="90000"/>
              <a:buFont typeface="Wingdings" panose="05000000000000000000" pitchFamily="2" charset="2"/>
              <a:buChar char="u"/>
              <a:defRPr/>
            </a:pPr>
            <a:endParaRPr lang="zh-TW" altLang="zh-TW"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 name="文字方塊 3"/>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8</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4126186" y="400049"/>
            <a:ext cx="8865914" cy="12347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smtClean="0">
                <a:solidFill>
                  <a:schemeClr val="tx1"/>
                </a:solidFill>
                <a:latin typeface="微軟正黑體" panose="020B0604030504040204" pitchFamily="34" charset="-120"/>
                <a:ea typeface="微軟正黑體" panose="020B0604030504040204" pitchFamily="34" charset="-120"/>
              </a:rPr>
              <a:t>7-11</a:t>
            </a:r>
            <a:r>
              <a:rPr lang="zh-TW" altLang="en-US" sz="3000" dirty="0" smtClean="0">
                <a:solidFill>
                  <a:schemeClr val="tx1"/>
                </a:solidFill>
                <a:latin typeface="微軟正黑體" panose="020B0604030504040204" pitchFamily="34" charset="-120"/>
                <a:ea typeface="微軟正黑體" panose="020B0604030504040204" pitchFamily="34" charset="-120"/>
              </a:rPr>
              <a:t>學校</a:t>
            </a:r>
            <a:r>
              <a:rPr lang="zh-TW" altLang="en-US" sz="3000" dirty="0">
                <a:solidFill>
                  <a:schemeClr val="tx1"/>
                </a:solidFill>
                <a:latin typeface="微軟正黑體" panose="020B0604030504040204" pitchFamily="34" charset="-120"/>
                <a:ea typeface="微軟正黑體" panose="020B0604030504040204" pitchFamily="34" charset="-120"/>
              </a:rPr>
              <a:t>「每月」身心障礙進用</a:t>
            </a:r>
            <a:r>
              <a:rPr lang="zh-TW" altLang="en-US" sz="3000" dirty="0" smtClean="0">
                <a:solidFill>
                  <a:schemeClr val="tx1"/>
                </a:solidFill>
                <a:latin typeface="微軟正黑體" panose="020B0604030504040204" pitchFamily="34" charset="-120"/>
                <a:ea typeface="微軟正黑體" panose="020B0604030504040204" pitchFamily="34" charset="-120"/>
              </a:rPr>
              <a:t>員額暨</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zh-TW" altLang="en-US" sz="3000" dirty="0" smtClean="0">
                <a:solidFill>
                  <a:schemeClr val="tx1"/>
                </a:solidFill>
                <a:latin typeface="微軟正黑體" panose="020B0604030504040204" pitchFamily="34" charset="-120"/>
                <a:ea typeface="微軟正黑體" panose="020B0604030504040204" pitchFamily="34" charset="-120"/>
              </a:rPr>
              <a:t>繳交</a:t>
            </a:r>
            <a:r>
              <a:rPr lang="zh-TW" altLang="en-US" sz="3000" dirty="0">
                <a:solidFill>
                  <a:schemeClr val="tx1"/>
                </a:solidFill>
                <a:latin typeface="微軟正黑體" panose="020B0604030504040204" pitchFamily="34" charset="-120"/>
                <a:ea typeface="微軟正黑體" panose="020B0604030504040204" pitchFamily="34" charset="-120"/>
              </a:rPr>
              <a:t>代金統計</a:t>
            </a:r>
            <a:r>
              <a:rPr lang="en-US" altLang="zh-TW" sz="3000" dirty="0" smtClean="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31089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114072475"/>
              </p:ext>
            </p:extLst>
          </p:nvPr>
        </p:nvGraphicFramePr>
        <p:xfrm>
          <a:off x="490801" y="1225550"/>
          <a:ext cx="11210399" cy="1620000"/>
        </p:xfrm>
        <a:graphic>
          <a:graphicData uri="http://schemas.openxmlformats.org/drawingml/2006/table">
            <a:tbl>
              <a:tblPr firstRow="1" firstCol="1" bandRow="1">
                <a:tableStyleId>{5940675A-B579-460E-94D1-54222C63F5DA}</a:tableStyleId>
              </a:tblPr>
              <a:tblGrid>
                <a:gridCol w="1558141">
                  <a:extLst>
                    <a:ext uri="{9D8B030D-6E8A-4147-A177-3AD203B41FA5}">
                      <a16:colId xmlns:a16="http://schemas.microsoft.com/office/drawing/2014/main" xmlns="" val="20000"/>
                    </a:ext>
                  </a:extLst>
                </a:gridCol>
                <a:gridCol w="1558141">
                  <a:extLst>
                    <a:ext uri="{9D8B030D-6E8A-4147-A177-3AD203B41FA5}">
                      <a16:colId xmlns:a16="http://schemas.microsoft.com/office/drawing/2014/main" xmlns="" val="20001"/>
                    </a:ext>
                  </a:extLst>
                </a:gridCol>
                <a:gridCol w="1558141">
                  <a:extLst>
                    <a:ext uri="{9D8B030D-6E8A-4147-A177-3AD203B41FA5}">
                      <a16:colId xmlns:a16="http://schemas.microsoft.com/office/drawing/2014/main" xmlns="" val="20002"/>
                    </a:ext>
                  </a:extLst>
                </a:gridCol>
                <a:gridCol w="1558141">
                  <a:extLst>
                    <a:ext uri="{9D8B030D-6E8A-4147-A177-3AD203B41FA5}">
                      <a16:colId xmlns:a16="http://schemas.microsoft.com/office/drawing/2014/main" xmlns="" val="20003"/>
                    </a:ext>
                  </a:extLst>
                </a:gridCol>
                <a:gridCol w="1558141">
                  <a:extLst>
                    <a:ext uri="{9D8B030D-6E8A-4147-A177-3AD203B41FA5}">
                      <a16:colId xmlns:a16="http://schemas.microsoft.com/office/drawing/2014/main" xmlns="" val="20004"/>
                    </a:ext>
                  </a:extLst>
                </a:gridCol>
                <a:gridCol w="1558141">
                  <a:extLst>
                    <a:ext uri="{9D8B030D-6E8A-4147-A177-3AD203B41FA5}">
                      <a16:colId xmlns:a16="http://schemas.microsoft.com/office/drawing/2014/main" xmlns="" val="20005"/>
                    </a:ext>
                  </a:extLst>
                </a:gridCol>
                <a:gridCol w="1861553">
                  <a:extLst>
                    <a:ext uri="{9D8B030D-6E8A-4147-A177-3AD203B41FA5}">
                      <a16:colId xmlns:a16="http://schemas.microsoft.com/office/drawing/2014/main" xmlns="" val="20006"/>
                    </a:ext>
                  </a:extLst>
                </a:gridCol>
              </a:tblGrid>
              <a:tr h="1620000">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學年度</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本屆屆數</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本屆任期起日</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本屆任期迄日</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姓名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1800"/>
                        </a:lnSpc>
                      </a:pPr>
                      <a:r>
                        <a:rPr lang="zh-TW" sz="1800" dirty="0">
                          <a:solidFill>
                            <a:schemeClr val="tx1"/>
                          </a:solidFill>
                          <a:effectLst/>
                          <a:latin typeface="微軟正黑體" panose="020B0604030504040204" pitchFamily="34" charset="-120"/>
                          <a:ea typeface="微軟正黑體" panose="020B0604030504040204" pitchFamily="34" charset="-120"/>
                        </a:rPr>
                        <a:t>性別</a:t>
                      </a:r>
                    </a:p>
                  </a:txBody>
                  <a:tcPr marL="68580" marR="68580" marT="0" marB="0" anchor="ctr"/>
                </a:tc>
                <a:tc>
                  <a:txBody>
                    <a:bodyPr/>
                    <a:lstStyle/>
                    <a:p>
                      <a:pPr algn="ctr">
                        <a:lnSpc>
                          <a:spcPts val="1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委員代表身分別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bl>
          </a:graphicData>
        </a:graphic>
      </p:graphicFrame>
      <p:sp>
        <p:nvSpPr>
          <p:cNvPr id="2" name="投影片編號版面配置區 1"/>
          <p:cNvSpPr>
            <a:spLocks noGrp="1"/>
          </p:cNvSpPr>
          <p:nvPr>
            <p:ph type="sldNum" sz="quarter" idx="12"/>
          </p:nvPr>
        </p:nvSpPr>
        <p:spPr/>
        <p:txBody>
          <a:bodyPr/>
          <a:lstStyle/>
          <a:p>
            <a:fld id="{4FAB73BC-B049-4115-A692-8D63A059BFB8}" type="slidenum">
              <a:rPr lang="en-US" smtClean="0"/>
              <a:t>96</a:t>
            </a:fld>
            <a:endParaRPr lang="en-US" dirty="0"/>
          </a:p>
        </p:txBody>
      </p:sp>
      <p:sp>
        <p:nvSpPr>
          <p:cNvPr id="8" name="文字方塊 7"/>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 1"/>
          <p:cNvSpPr txBox="1">
            <a:spLocks/>
          </p:cNvSpPr>
          <p:nvPr/>
        </p:nvSpPr>
        <p:spPr>
          <a:xfrm>
            <a:off x="4126187" y="400049"/>
            <a:ext cx="7575014" cy="10001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9-3 </a:t>
            </a:r>
            <a:r>
              <a:rPr lang="zh-TW" altLang="en-US" sz="3000" dirty="0">
                <a:solidFill>
                  <a:schemeClr val="tx1"/>
                </a:solidFill>
                <a:latin typeface="微軟正黑體" panose="020B0604030504040204" pitchFamily="34" charset="-120"/>
                <a:ea typeface="微軟正黑體" panose="020B0604030504040204" pitchFamily="34" charset="-120"/>
              </a:rPr>
              <a:t>國立大專校院校務基金管理委員會資料表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0" name="矩形 15"/>
          <p:cNvSpPr>
            <a:spLocks noChangeArrowheads="1"/>
          </p:cNvSpPr>
          <p:nvPr/>
        </p:nvSpPr>
        <p:spPr bwMode="auto">
          <a:xfrm>
            <a:off x="941406" y="3055919"/>
            <a:ext cx="109267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本</a:t>
            </a:r>
            <a:r>
              <a:rPr kumimoji="0" lang="zh-TW" altLang="en-US" sz="2400" b="1" dirty="0">
                <a:solidFill>
                  <a:srgbClr val="FF0000"/>
                </a:solidFill>
                <a:latin typeface="微軟正黑體" panose="020B0604030504040204" pitchFamily="34" charset="-120"/>
                <a:ea typeface="微軟正黑體" panose="020B0604030504040204" pitchFamily="34" charset="-120"/>
              </a:rPr>
              <a:t>屆屆數</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本</a:t>
            </a:r>
            <a:r>
              <a:rPr lang="zh-TW" altLang="en-US" sz="2400" dirty="0">
                <a:latin typeface="微軟正黑體" panose="020B0604030504040204" pitchFamily="34" charset="-120"/>
                <a:ea typeface="微軟正黑體" panose="020B0604030504040204" pitchFamily="34" charset="-120"/>
              </a:rPr>
              <a:t>表蒐集係學校依「國立大學校院校務基金設置條例」，成立校務基金管理委員會，請填報學校</a:t>
            </a:r>
            <a:r>
              <a:rPr lang="en-US" altLang="zh-TW" sz="2400" dirty="0">
                <a:latin typeface="微軟正黑體" panose="020B0604030504040204" pitchFamily="34" charset="-120"/>
                <a:ea typeface="微軟正黑體" panose="020B0604030504040204" pitchFamily="34" charset="-120"/>
              </a:rPr>
              <a:t>10</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15</a:t>
            </a:r>
            <a:r>
              <a:rPr lang="zh-TW" altLang="en-US" sz="2400" dirty="0">
                <a:latin typeface="微軟正黑體" panose="020B0604030504040204" pitchFamily="34" charset="-120"/>
                <a:ea typeface="微軟正黑體" panose="020B0604030504040204" pitchFamily="34" charset="-120"/>
              </a:rPr>
              <a:t>日「校務基金管理委員會」目前</a:t>
            </a:r>
            <a:r>
              <a:rPr lang="zh-TW" altLang="en-US" sz="2400" dirty="0" smtClean="0">
                <a:latin typeface="微軟正黑體" panose="020B0604030504040204" pitchFamily="34" charset="-120"/>
                <a:ea typeface="微軟正黑體" panose="020B0604030504040204" pitchFamily="34" charset="-120"/>
              </a:rPr>
              <a:t>之屆</a:t>
            </a:r>
            <a:r>
              <a:rPr lang="zh-TW" altLang="en-US" sz="2400" dirty="0">
                <a:latin typeface="微軟正黑體" panose="020B0604030504040204" pitchFamily="34" charset="-120"/>
                <a:ea typeface="微軟正黑體" panose="020B0604030504040204" pitchFamily="34" charset="-120"/>
              </a:rPr>
              <a:t>數（請以數字呈現</a:t>
            </a:r>
            <a:r>
              <a:rPr lang="zh-TW" altLang="en-US" sz="2400" dirty="0" smtClean="0">
                <a:latin typeface="微軟正黑體" panose="020B0604030504040204" pitchFamily="34" charset="-120"/>
                <a:ea typeface="微軟正黑體" panose="020B0604030504040204" pitchFamily="34" charset="-120"/>
              </a:rPr>
              <a:t>）。</a:t>
            </a:r>
            <a:r>
              <a:rPr lang="en-US" altLang="zh-TW" sz="1600" dirty="0" smtClean="0">
                <a:latin typeface="微軟正黑體" panose="020B0604030504040204" pitchFamily="34" charset="-120"/>
                <a:ea typeface="微軟正黑體" panose="020B0604030504040204" pitchFamily="34" charset="-120"/>
              </a:rPr>
              <a:t>	</a:t>
            </a:r>
          </a:p>
          <a:p>
            <a:pPr eaLnBrk="1" hangingPunct="1">
              <a:lnSpc>
                <a:spcPct val="200000"/>
              </a:lnSpc>
              <a:spcBef>
                <a:spcPct val="0"/>
              </a:spcBef>
              <a:buNone/>
              <a:defRPr/>
            </a:pPr>
            <a:r>
              <a:rPr lang="en-US" altLang="zh-TW" sz="1600" dirty="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統計</a:t>
            </a:r>
            <a:r>
              <a:rPr lang="zh-TW" altLang="en-US" sz="1600" dirty="0" smtClean="0">
                <a:latin typeface="微軟正黑體" panose="020B0604030504040204" pitchFamily="34" charset="-120"/>
                <a:ea typeface="微軟正黑體" panose="020B0604030504040204" pitchFamily="34" charset="-120"/>
              </a:rPr>
              <a:t>處」需求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145392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smtClean="0"/>
              <a:t>97</a:t>
            </a:fld>
            <a:endParaRPr lang="en-US" dirty="0"/>
          </a:p>
        </p:txBody>
      </p:sp>
      <p:graphicFrame>
        <p:nvGraphicFramePr>
          <p:cNvPr id="9" name="表格 8"/>
          <p:cNvGraphicFramePr>
            <a:graphicFrameLocks noGrp="1"/>
          </p:cNvGraphicFramePr>
          <p:nvPr>
            <p:extLst>
              <p:ext uri="{D42A27DB-BD31-4B8C-83A1-F6EECF244321}">
                <p14:modId xmlns:p14="http://schemas.microsoft.com/office/powerpoint/2010/main" val="1506111925"/>
              </p:ext>
            </p:extLst>
          </p:nvPr>
        </p:nvGraphicFramePr>
        <p:xfrm>
          <a:off x="490801" y="1225550"/>
          <a:ext cx="11210399" cy="1620000"/>
        </p:xfrm>
        <a:graphic>
          <a:graphicData uri="http://schemas.openxmlformats.org/drawingml/2006/table">
            <a:tbl>
              <a:tblPr firstRow="1" firstCol="1" bandRow="1">
                <a:tableStyleId>{5940675A-B579-460E-94D1-54222C63F5DA}</a:tableStyleId>
              </a:tblPr>
              <a:tblGrid>
                <a:gridCol w="1558141">
                  <a:extLst>
                    <a:ext uri="{9D8B030D-6E8A-4147-A177-3AD203B41FA5}">
                      <a16:colId xmlns:a16="http://schemas.microsoft.com/office/drawing/2014/main" xmlns="" val="20000"/>
                    </a:ext>
                  </a:extLst>
                </a:gridCol>
                <a:gridCol w="1558141">
                  <a:extLst>
                    <a:ext uri="{9D8B030D-6E8A-4147-A177-3AD203B41FA5}">
                      <a16:colId xmlns:a16="http://schemas.microsoft.com/office/drawing/2014/main" xmlns="" val="20001"/>
                    </a:ext>
                  </a:extLst>
                </a:gridCol>
                <a:gridCol w="1558141">
                  <a:extLst>
                    <a:ext uri="{9D8B030D-6E8A-4147-A177-3AD203B41FA5}">
                      <a16:colId xmlns:a16="http://schemas.microsoft.com/office/drawing/2014/main" xmlns="" val="20002"/>
                    </a:ext>
                  </a:extLst>
                </a:gridCol>
                <a:gridCol w="1558141">
                  <a:extLst>
                    <a:ext uri="{9D8B030D-6E8A-4147-A177-3AD203B41FA5}">
                      <a16:colId xmlns:a16="http://schemas.microsoft.com/office/drawing/2014/main" xmlns="" val="20003"/>
                    </a:ext>
                  </a:extLst>
                </a:gridCol>
                <a:gridCol w="1558141">
                  <a:extLst>
                    <a:ext uri="{9D8B030D-6E8A-4147-A177-3AD203B41FA5}">
                      <a16:colId xmlns:a16="http://schemas.microsoft.com/office/drawing/2014/main" xmlns="" val="20004"/>
                    </a:ext>
                  </a:extLst>
                </a:gridCol>
                <a:gridCol w="1558141">
                  <a:extLst>
                    <a:ext uri="{9D8B030D-6E8A-4147-A177-3AD203B41FA5}">
                      <a16:colId xmlns:a16="http://schemas.microsoft.com/office/drawing/2014/main" xmlns="" val="20005"/>
                    </a:ext>
                  </a:extLst>
                </a:gridCol>
                <a:gridCol w="1861553">
                  <a:extLst>
                    <a:ext uri="{9D8B030D-6E8A-4147-A177-3AD203B41FA5}">
                      <a16:colId xmlns:a16="http://schemas.microsoft.com/office/drawing/2014/main" xmlns="" val="20006"/>
                    </a:ext>
                  </a:extLst>
                </a:gridCol>
              </a:tblGrid>
              <a:tr h="1620000">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學年度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本屆屆數</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本屆任期起日</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本屆任期迄日</a:t>
                      </a: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姓名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1800"/>
                        </a:lnSpc>
                      </a:pPr>
                      <a:r>
                        <a:rPr lang="zh-TW" sz="1800" dirty="0">
                          <a:solidFill>
                            <a:schemeClr val="tx1"/>
                          </a:solidFill>
                          <a:effectLst/>
                          <a:latin typeface="微軟正黑體" panose="020B0604030504040204" pitchFamily="34" charset="-120"/>
                          <a:ea typeface="微軟正黑體" panose="020B0604030504040204" pitchFamily="34" charset="-120"/>
                        </a:rPr>
                        <a:t>性別</a:t>
                      </a:r>
                    </a:p>
                  </a:txBody>
                  <a:tcPr marL="68580" marR="68580" marT="0" marB="0" anchor="ctr"/>
                </a:tc>
                <a:tc>
                  <a:txBody>
                    <a:bodyPr/>
                    <a:lstStyle/>
                    <a:p>
                      <a:pPr algn="ctr">
                        <a:lnSpc>
                          <a:spcPts val="1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委員代表身分別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bl>
          </a:graphicData>
        </a:graphic>
      </p:graphicFrame>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標題 1"/>
          <p:cNvSpPr txBox="1">
            <a:spLocks/>
          </p:cNvSpPr>
          <p:nvPr/>
        </p:nvSpPr>
        <p:spPr>
          <a:xfrm>
            <a:off x="4126187" y="400049"/>
            <a:ext cx="7575014" cy="10001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9-3 </a:t>
            </a:r>
            <a:r>
              <a:rPr lang="zh-TW" altLang="en-US" sz="3000" dirty="0">
                <a:solidFill>
                  <a:schemeClr val="tx1"/>
                </a:solidFill>
                <a:latin typeface="微軟正黑體" panose="020B0604030504040204" pitchFamily="34" charset="-120"/>
                <a:ea typeface="微軟正黑體" panose="020B0604030504040204" pitchFamily="34" charset="-120"/>
              </a:rPr>
              <a:t>國立大專校院校務基金管理委員會資料表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本</a:t>
            </a:r>
            <a:r>
              <a:rPr kumimoji="0" lang="zh-TW" altLang="en-US" sz="2400" b="1" dirty="0">
                <a:solidFill>
                  <a:srgbClr val="FF0000"/>
                </a:solidFill>
                <a:latin typeface="微軟正黑體" panose="020B0604030504040204" pitchFamily="34" charset="-120"/>
                <a:ea typeface="微軟正黑體" panose="020B0604030504040204" pitchFamily="34" charset="-120"/>
              </a:rPr>
              <a:t>屆任期起日</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填報學校現任「校務基金管理委員會」委員之本屆</a:t>
            </a:r>
            <a:r>
              <a:rPr lang="zh-TW" altLang="en-US" sz="2400" dirty="0" smtClean="0">
                <a:latin typeface="微軟正黑體" panose="020B0604030504040204" pitchFamily="34" charset="-120"/>
                <a:ea typeface="微軟正黑體" panose="020B0604030504040204" pitchFamily="34" charset="-120"/>
              </a:rPr>
              <a:t>任期起始日。</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日期格式：西元</a:t>
            </a:r>
            <a:r>
              <a:rPr lang="zh-TW" altLang="en-US" sz="2400" dirty="0">
                <a:latin typeface="微軟正黑體" panose="020B0604030504040204" pitchFamily="34" charset="-120"/>
                <a:ea typeface="微軟正黑體" panose="020B0604030504040204" pitchFamily="34" charset="-120"/>
              </a:rPr>
              <a:t>年、月份、</a:t>
            </a:r>
            <a:r>
              <a:rPr lang="zh-TW" altLang="en-US" sz="2400" dirty="0" smtClean="0">
                <a:latin typeface="微軟正黑體" panose="020B0604030504040204" pitchFamily="34" charset="-120"/>
                <a:ea typeface="微軟正黑體" panose="020B0604030504040204" pitchFamily="34" charset="-120"/>
              </a:rPr>
              <a:t>日（</a:t>
            </a:r>
            <a:r>
              <a:rPr lang="en-US" altLang="zh-TW" sz="2400" dirty="0" err="1" smtClean="0">
                <a:latin typeface="微軟正黑體" panose="020B0604030504040204" pitchFamily="34" charset="-120"/>
                <a:ea typeface="微軟正黑體" panose="020B0604030504040204" pitchFamily="34" charset="-120"/>
              </a:rPr>
              <a:t>yyyy</a:t>
            </a:r>
            <a:r>
              <a:rPr lang="en-US" altLang="zh-TW" sz="2400" dirty="0" smtClean="0">
                <a:latin typeface="微軟正黑體" panose="020B0604030504040204" pitchFamily="34" charset="-120"/>
                <a:ea typeface="微軟正黑體" panose="020B0604030504040204" pitchFamily="34" charset="-120"/>
              </a:rPr>
              <a:t>/mm/</a:t>
            </a:r>
            <a:r>
              <a:rPr lang="en-US" altLang="zh-TW" sz="2400" dirty="0" err="1" smtClean="0">
                <a:latin typeface="微軟正黑體" panose="020B0604030504040204" pitchFamily="34" charset="-120"/>
                <a:ea typeface="微軟正黑體" panose="020B0604030504040204" pitchFamily="34" charset="-120"/>
              </a:rPr>
              <a:t>dd</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統計</a:t>
            </a:r>
            <a:r>
              <a:rPr lang="zh-TW" altLang="en-US" sz="1600" dirty="0" smtClean="0">
                <a:latin typeface="微軟正黑體" panose="020B0604030504040204" pitchFamily="34" charset="-120"/>
                <a:ea typeface="微軟正黑體" panose="020B0604030504040204" pitchFamily="34" charset="-120"/>
              </a:rPr>
              <a:t>處」需求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3193669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smtClean="0"/>
              <a:t>98</a:t>
            </a:fld>
            <a:endParaRPr lang="en-US" dirty="0"/>
          </a:p>
        </p:txBody>
      </p:sp>
      <p:graphicFrame>
        <p:nvGraphicFramePr>
          <p:cNvPr id="9" name="表格 8"/>
          <p:cNvGraphicFramePr>
            <a:graphicFrameLocks noGrp="1"/>
          </p:cNvGraphicFramePr>
          <p:nvPr>
            <p:extLst>
              <p:ext uri="{D42A27DB-BD31-4B8C-83A1-F6EECF244321}">
                <p14:modId xmlns:p14="http://schemas.microsoft.com/office/powerpoint/2010/main" val="3687680010"/>
              </p:ext>
            </p:extLst>
          </p:nvPr>
        </p:nvGraphicFramePr>
        <p:xfrm>
          <a:off x="490801" y="1225550"/>
          <a:ext cx="11210399" cy="1620000"/>
        </p:xfrm>
        <a:graphic>
          <a:graphicData uri="http://schemas.openxmlformats.org/drawingml/2006/table">
            <a:tbl>
              <a:tblPr firstRow="1" firstCol="1" bandRow="1">
                <a:tableStyleId>{5940675A-B579-460E-94D1-54222C63F5DA}</a:tableStyleId>
              </a:tblPr>
              <a:tblGrid>
                <a:gridCol w="1558141">
                  <a:extLst>
                    <a:ext uri="{9D8B030D-6E8A-4147-A177-3AD203B41FA5}">
                      <a16:colId xmlns:a16="http://schemas.microsoft.com/office/drawing/2014/main" xmlns="" val="20000"/>
                    </a:ext>
                  </a:extLst>
                </a:gridCol>
                <a:gridCol w="1558141">
                  <a:extLst>
                    <a:ext uri="{9D8B030D-6E8A-4147-A177-3AD203B41FA5}">
                      <a16:colId xmlns:a16="http://schemas.microsoft.com/office/drawing/2014/main" xmlns="" val="20001"/>
                    </a:ext>
                  </a:extLst>
                </a:gridCol>
                <a:gridCol w="1558141">
                  <a:extLst>
                    <a:ext uri="{9D8B030D-6E8A-4147-A177-3AD203B41FA5}">
                      <a16:colId xmlns:a16="http://schemas.microsoft.com/office/drawing/2014/main" xmlns="" val="20002"/>
                    </a:ext>
                  </a:extLst>
                </a:gridCol>
                <a:gridCol w="1558141">
                  <a:extLst>
                    <a:ext uri="{9D8B030D-6E8A-4147-A177-3AD203B41FA5}">
                      <a16:colId xmlns:a16="http://schemas.microsoft.com/office/drawing/2014/main" xmlns="" val="20003"/>
                    </a:ext>
                  </a:extLst>
                </a:gridCol>
                <a:gridCol w="1558141">
                  <a:extLst>
                    <a:ext uri="{9D8B030D-6E8A-4147-A177-3AD203B41FA5}">
                      <a16:colId xmlns:a16="http://schemas.microsoft.com/office/drawing/2014/main" xmlns="" val="20004"/>
                    </a:ext>
                  </a:extLst>
                </a:gridCol>
                <a:gridCol w="1558141">
                  <a:extLst>
                    <a:ext uri="{9D8B030D-6E8A-4147-A177-3AD203B41FA5}">
                      <a16:colId xmlns:a16="http://schemas.microsoft.com/office/drawing/2014/main" xmlns="" val="20005"/>
                    </a:ext>
                  </a:extLst>
                </a:gridCol>
                <a:gridCol w="1861553">
                  <a:extLst>
                    <a:ext uri="{9D8B030D-6E8A-4147-A177-3AD203B41FA5}">
                      <a16:colId xmlns:a16="http://schemas.microsoft.com/office/drawing/2014/main" xmlns="" val="20006"/>
                    </a:ext>
                  </a:extLst>
                </a:gridCol>
              </a:tblGrid>
              <a:tr h="1620000">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學年度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本屆屆數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本屆任期起日</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sz="1800" dirty="0">
                          <a:solidFill>
                            <a:schemeClr val="tx1"/>
                          </a:solidFill>
                          <a:effectLst/>
                          <a:latin typeface="微軟正黑體" panose="020B0604030504040204" pitchFamily="34" charset="-120"/>
                          <a:ea typeface="微軟正黑體" panose="020B0604030504040204" pitchFamily="34" charset="-120"/>
                        </a:rPr>
                        <a:t>本屆任期迄日</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姓名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ctr">
                        <a:lnSpc>
                          <a:spcPts val="1800"/>
                        </a:lnSpc>
                      </a:pPr>
                      <a:r>
                        <a:rPr lang="zh-TW" sz="1800" dirty="0">
                          <a:solidFill>
                            <a:schemeClr val="tx1"/>
                          </a:solidFill>
                          <a:effectLst/>
                          <a:latin typeface="微軟正黑體" panose="020B0604030504040204" pitchFamily="34" charset="-120"/>
                          <a:ea typeface="微軟正黑體" panose="020B0604030504040204" pitchFamily="34" charset="-120"/>
                        </a:rPr>
                        <a:t>性別</a:t>
                      </a:r>
                    </a:p>
                  </a:txBody>
                  <a:tcPr marL="68580" marR="68580" marT="0" marB="0" anchor="ctr"/>
                </a:tc>
                <a:tc>
                  <a:txBody>
                    <a:bodyPr/>
                    <a:lstStyle/>
                    <a:p>
                      <a:pPr algn="ctr">
                        <a:lnSpc>
                          <a:spcPts val="1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委員代表身分別</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bl>
          </a:graphicData>
        </a:graphic>
      </p:graphicFrame>
      <p:sp>
        <p:nvSpPr>
          <p:cNvPr id="10" name="文字方塊 9"/>
          <p:cNvSpPr txBox="1"/>
          <p:nvPr/>
        </p:nvSpPr>
        <p:spPr>
          <a:xfrm>
            <a:off x="184290" y="179128"/>
            <a:ext cx="4248151" cy="830997"/>
          </a:xfrm>
          <a:prstGeom prst="rect">
            <a:avLst/>
          </a:prstGeom>
          <a:noFill/>
        </p:spPr>
        <p:txBody>
          <a:bodyPr wrap="square">
            <a:spAutoFit/>
          </a:bodyPr>
          <a:lstStyle/>
          <a:p>
            <a:pPr>
              <a:defRPr/>
            </a:pPr>
            <a:r>
              <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rPr>
              <a:t>9</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、下期預告</a:t>
            </a:r>
            <a:endPar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標題 1"/>
          <p:cNvSpPr txBox="1">
            <a:spLocks/>
          </p:cNvSpPr>
          <p:nvPr/>
        </p:nvSpPr>
        <p:spPr>
          <a:xfrm>
            <a:off x="4126187" y="400049"/>
            <a:ext cx="7575014" cy="10001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zh-TW" altLang="en-US" sz="3000" dirty="0">
                <a:solidFill>
                  <a:schemeClr val="tx1"/>
                </a:solidFill>
                <a:latin typeface="微軟正黑體" panose="020B0604030504040204" pitchFamily="34" charset="-120"/>
                <a:ea typeface="微軟正黑體" panose="020B0604030504040204" pitchFamily="34" charset="-120"/>
              </a:rPr>
              <a:t>表</a:t>
            </a:r>
            <a:r>
              <a:rPr lang="en-US" altLang="zh-TW" sz="3000" dirty="0">
                <a:solidFill>
                  <a:schemeClr val="tx1"/>
                </a:solidFill>
                <a:latin typeface="微軟正黑體" panose="020B0604030504040204" pitchFamily="34" charset="-120"/>
                <a:ea typeface="微軟正黑體" panose="020B0604030504040204" pitchFamily="34" charset="-120"/>
              </a:rPr>
              <a:t>9-3 </a:t>
            </a:r>
            <a:r>
              <a:rPr lang="zh-TW" altLang="en-US" sz="3000" dirty="0">
                <a:solidFill>
                  <a:schemeClr val="tx1"/>
                </a:solidFill>
                <a:latin typeface="微軟正黑體" panose="020B0604030504040204" pitchFamily="34" charset="-120"/>
                <a:ea typeface="微軟正黑體" panose="020B0604030504040204" pitchFamily="34" charset="-120"/>
              </a:rPr>
              <a:t>國立大專校院校務基金管理委員會資料表</a:t>
            </a:r>
            <a:r>
              <a:rPr lang="en-US" altLang="zh-TW" sz="3000" dirty="0">
                <a:solidFill>
                  <a:schemeClr val="tx1"/>
                </a:solidFill>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新表</a:t>
            </a:r>
            <a:r>
              <a:rPr lang="en-US" altLang="zh-TW" sz="3000" dirty="0">
                <a:solidFill>
                  <a:schemeClr val="tx1"/>
                </a:solidFill>
                <a:latin typeface="微軟正黑體" panose="020B0604030504040204" pitchFamily="34" charset="-120"/>
                <a:ea typeface="微軟正黑體" panose="020B0604030504040204" pitchFamily="34" charset="-120"/>
              </a:rPr>
              <a:t>】</a:t>
            </a:r>
          </a:p>
          <a:p>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2" name="矩形 15"/>
          <p:cNvSpPr>
            <a:spLocks noChangeArrowheads="1"/>
          </p:cNvSpPr>
          <p:nvPr/>
        </p:nvSpPr>
        <p:spPr bwMode="auto">
          <a:xfrm>
            <a:off x="941406" y="3055919"/>
            <a:ext cx="1092674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w Cen MT"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itchFamily="34" charset="0"/>
                <a:ea typeface="HY얕은샘물M"/>
                <a:cs typeface="HY얕은샘물M"/>
              </a:defRPr>
            </a:lvl9pPr>
          </a:lstStyle>
          <a:p>
            <a:pPr eaLnBrk="1" hangingPunct="1">
              <a:lnSpc>
                <a:spcPct val="200000"/>
              </a:lnSpc>
              <a:spcBef>
                <a:spcPct val="0"/>
              </a:spcBef>
              <a:buNone/>
              <a:defRPr/>
            </a:pP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定義欄位</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本</a:t>
            </a:r>
            <a:r>
              <a:rPr kumimoji="0" lang="zh-TW" altLang="en-US" sz="2400" b="1" dirty="0">
                <a:solidFill>
                  <a:srgbClr val="FF0000"/>
                </a:solidFill>
                <a:latin typeface="微軟正黑體" panose="020B0604030504040204" pitchFamily="34" charset="-120"/>
                <a:ea typeface="微軟正黑體" panose="020B0604030504040204" pitchFamily="34" charset="-120"/>
              </a:rPr>
              <a:t>屆任期迄日</a:t>
            </a: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填報學校現任「校務基金管理委員會」委員之本屆</a:t>
            </a:r>
            <a:r>
              <a:rPr lang="zh-TW" altLang="en-US" sz="2400" dirty="0" smtClean="0">
                <a:latin typeface="微軟正黑體" panose="020B0604030504040204" pitchFamily="34" charset="-120"/>
                <a:ea typeface="微軟正黑體" panose="020B0604030504040204" pitchFamily="34" charset="-120"/>
              </a:rPr>
              <a:t>任期結束日。</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200000"/>
              </a:lnSpc>
              <a:spcBef>
                <a:spcPct val="0"/>
              </a:spcBef>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rPr>
              <a:t>日期格式：西元</a:t>
            </a:r>
            <a:r>
              <a:rPr lang="zh-TW" altLang="en-US" sz="2400" dirty="0">
                <a:latin typeface="微軟正黑體" panose="020B0604030504040204" pitchFamily="34" charset="-120"/>
                <a:ea typeface="微軟正黑體" panose="020B0604030504040204" pitchFamily="34" charset="-120"/>
              </a:rPr>
              <a:t>年、月份、</a:t>
            </a:r>
            <a:r>
              <a:rPr lang="zh-TW" altLang="en-US" sz="2400" dirty="0" smtClean="0">
                <a:latin typeface="微軟正黑體" panose="020B0604030504040204" pitchFamily="34" charset="-120"/>
                <a:ea typeface="微軟正黑體" panose="020B0604030504040204" pitchFamily="34" charset="-120"/>
              </a:rPr>
              <a:t>日（</a:t>
            </a:r>
            <a:r>
              <a:rPr lang="en-US" altLang="zh-TW" sz="2400" dirty="0" err="1" smtClean="0">
                <a:latin typeface="微軟正黑體" panose="020B0604030504040204" pitchFamily="34" charset="-120"/>
                <a:ea typeface="微軟正黑體" panose="020B0604030504040204" pitchFamily="34" charset="-120"/>
              </a:rPr>
              <a:t>yyyy</a:t>
            </a:r>
            <a:r>
              <a:rPr lang="en-US" altLang="zh-TW" sz="2400" dirty="0" smtClean="0">
                <a:latin typeface="微軟正黑體" panose="020B0604030504040204" pitchFamily="34" charset="-120"/>
                <a:ea typeface="微軟正黑體" panose="020B0604030504040204" pitchFamily="34" charset="-120"/>
              </a:rPr>
              <a:t>/mm/</a:t>
            </a:r>
            <a:r>
              <a:rPr lang="en-US" altLang="zh-TW" sz="2400" dirty="0" err="1" smtClean="0">
                <a:latin typeface="微軟正黑體" panose="020B0604030504040204" pitchFamily="34" charset="-120"/>
                <a:ea typeface="微軟正黑體" panose="020B0604030504040204" pitchFamily="34" charset="-120"/>
              </a:rPr>
              <a:t>dd</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eaLnBrk="1" hangingPunct="1">
              <a:lnSpc>
                <a:spcPct val="200000"/>
              </a:lnSpc>
              <a:spcBef>
                <a:spcPct val="0"/>
              </a:spcBef>
              <a:buNone/>
              <a:defRPr/>
            </a:pPr>
            <a:r>
              <a:rPr lang="en-US" altLang="zh-TW" sz="1600" dirty="0" smtClean="0">
                <a:latin typeface="微軟正黑體" panose="020B0604030504040204" pitchFamily="34" charset="-120"/>
                <a:ea typeface="微軟正黑體" panose="020B0604030504040204" pitchFamily="34" charset="-120"/>
              </a:rPr>
              <a:t>	【106</a:t>
            </a:r>
            <a:r>
              <a:rPr lang="zh-TW" altLang="en-US" sz="1600" dirty="0" smtClean="0">
                <a:latin typeface="微軟正黑體" panose="020B0604030504040204" pitchFamily="34" charset="-120"/>
                <a:ea typeface="微軟正黑體" panose="020B0604030504040204" pitchFamily="34" charset="-120"/>
              </a:rPr>
              <a:t>年</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r>
              <a:rPr lang="zh-TW" altLang="en-US" sz="1600" dirty="0" smtClean="0">
                <a:latin typeface="微軟正黑體" panose="020B0604030504040204" pitchFamily="34" charset="-120"/>
                <a:ea typeface="微軟正黑體" panose="020B0604030504040204" pitchFamily="34" charset="-120"/>
              </a:rPr>
              <a:t>因應「教育部</a:t>
            </a:r>
            <a:r>
              <a:rPr lang="zh-TW" altLang="en-US" sz="1600" dirty="0">
                <a:latin typeface="微軟正黑體" panose="020B0604030504040204" pitchFamily="34" charset="-120"/>
                <a:ea typeface="微軟正黑體" panose="020B0604030504040204" pitchFamily="34" charset="-120"/>
              </a:rPr>
              <a:t>統計</a:t>
            </a:r>
            <a:r>
              <a:rPr lang="zh-TW" altLang="en-US" sz="1600" dirty="0" smtClean="0">
                <a:latin typeface="微軟正黑體" panose="020B0604030504040204" pitchFamily="34" charset="-120"/>
                <a:ea typeface="微軟正黑體" panose="020B0604030504040204" pitchFamily="34" charset="-120"/>
              </a:rPr>
              <a:t>處」需求</a:t>
            </a:r>
            <a:r>
              <a:rPr lang="zh-TW" altLang="en-US" sz="1600" dirty="0">
                <a:latin typeface="微軟正黑體" panose="020B0604030504040204" pitchFamily="34" charset="-120"/>
                <a:ea typeface="微軟正黑體" panose="020B0604030504040204" pitchFamily="34" charset="-120"/>
              </a:rPr>
              <a:t>預計</a:t>
            </a:r>
            <a:r>
              <a:rPr lang="zh-TW" altLang="en-US" sz="1600" dirty="0" smtClean="0">
                <a:latin typeface="微軟正黑體" panose="020B0604030504040204" pitchFamily="34" charset="-120"/>
                <a:ea typeface="微軟正黑體" panose="020B0604030504040204" pitchFamily="34" charset="-120"/>
              </a:rPr>
              <a:t>新增本表</a:t>
            </a:r>
            <a:r>
              <a:rPr lang="en-US"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18295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基礎">
  <a:themeElements>
    <a:clrScheme name="自訂 1">
      <a:dk1>
        <a:sysClr val="windowText" lastClr="000000"/>
      </a:dk1>
      <a:lt1>
        <a:sysClr val="window" lastClr="FFFFFF"/>
      </a:lt1>
      <a:dk2>
        <a:srgbClr val="335B74"/>
      </a:dk2>
      <a:lt2>
        <a:srgbClr val="DFE3E5"/>
      </a:lt2>
      <a:accent1>
        <a:srgbClr val="76CDEE"/>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TM03457444[[fn=基準]]</Template>
  <TotalTime>9846</TotalTime>
  <Words>20805</Words>
  <Application>Microsoft Office PowerPoint</Application>
  <PresentationFormat>自訂</PresentationFormat>
  <Paragraphs>4374</Paragraphs>
  <Slides>178</Slides>
  <Notes>23</Notes>
  <HiddenSlides>0</HiddenSlides>
  <MMClips>0</MMClips>
  <ScaleCrop>false</ScaleCrop>
  <HeadingPairs>
    <vt:vector size="4" baseType="variant">
      <vt:variant>
        <vt:lpstr>佈景主題</vt:lpstr>
      </vt:variant>
      <vt:variant>
        <vt:i4>1</vt:i4>
      </vt:variant>
      <vt:variant>
        <vt:lpstr>投影片標題</vt:lpstr>
      </vt:variant>
      <vt:variant>
        <vt:i4>178</vt:i4>
      </vt:variant>
    </vt:vector>
  </HeadingPairs>
  <TitlesOfParts>
    <vt:vector size="179" baseType="lpstr">
      <vt:lpstr>基礎</vt:lpstr>
      <vt:lpstr>技專校院校務資料庫 106年03月份填表說明會</vt:lpstr>
      <vt:lpstr>PowerPoint 簡報</vt:lpstr>
      <vt:lpstr>壹、作業時程</vt:lpstr>
      <vt:lpstr>1、作業時程-本期填報</vt:lpstr>
      <vt:lpstr>1、作業時程-本期填報</vt:lpstr>
      <vt:lpstr>1、作業時程-本期填報</vt:lpstr>
      <vt:lpstr>2、作業時程- 106年度校務評鑑時程</vt:lpstr>
      <vt:lpstr>2、作業時程- 106年度校務評鑑時程</vt:lpstr>
      <vt:lpstr>2、作業時程- 106年度校務評鑑時程</vt:lpstr>
      <vt:lpstr>2、作業時程- 106年度校務評鑑時程</vt:lpstr>
      <vt:lpstr>2、作業時程- 106年度校務評鑑時程</vt:lpstr>
      <vt:lpstr>3、作業時程-開放瀏覽總量管制報表</vt:lpstr>
      <vt:lpstr>4、作業時程-資料修正作業時程</vt:lpstr>
      <vt:lpstr>4、作業時程-資料修正作業時程</vt:lpstr>
      <vt:lpstr>4、作業時程-資料修正作業時程</vt:lpstr>
      <vt:lpstr>5、作業時程-新增證照種類時程</vt:lpstr>
      <vt:lpstr>新增證照宣導</vt:lpstr>
      <vt:lpstr>6、作業時程-派員參與校內研習時程</vt:lpstr>
      <vt:lpstr>PowerPoint 簡報</vt:lpstr>
      <vt:lpstr>貳、來文修正排行榜</vt:lpstr>
      <vt:lpstr>PowerPoint 簡報</vt:lpstr>
      <vt:lpstr>PowerPoint 簡報</vt:lpstr>
      <vt:lpstr>參、表冊異動</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肆、下期表冊異動預告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伍、聯絡資訊</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技專校院校務資料庫 105年10月份填表說明會</dc:title>
  <dc:creator>Ching</dc:creator>
  <cp:lastModifiedBy>Administrator</cp:lastModifiedBy>
  <cp:revision>830</cp:revision>
  <cp:lastPrinted>2017-02-09T05:14:10Z</cp:lastPrinted>
  <dcterms:created xsi:type="dcterms:W3CDTF">2016-12-06T08:37:55Z</dcterms:created>
  <dcterms:modified xsi:type="dcterms:W3CDTF">2017-02-14T02:46:06Z</dcterms:modified>
</cp:coreProperties>
</file>